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4507" r:id="rId2"/>
    <p:sldMasterId id="2147484548" r:id="rId3"/>
  </p:sldMasterIdLst>
  <p:notesMasterIdLst>
    <p:notesMasterId r:id="rId14"/>
  </p:notesMasterIdLst>
  <p:handoutMasterIdLst>
    <p:handoutMasterId r:id="rId15"/>
  </p:handoutMasterIdLst>
  <p:sldIdLst>
    <p:sldId id="477" r:id="rId4"/>
    <p:sldId id="525" r:id="rId5"/>
    <p:sldId id="526" r:id="rId6"/>
    <p:sldId id="529" r:id="rId7"/>
    <p:sldId id="519" r:id="rId8"/>
    <p:sldId id="472" r:id="rId9"/>
    <p:sldId id="527" r:id="rId10"/>
    <p:sldId id="474" r:id="rId11"/>
    <p:sldId id="486" r:id="rId12"/>
    <p:sldId id="476" r:id="rId13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0000"/>
    <a:srgbClr val="996633"/>
    <a:srgbClr val="DDDDDD"/>
    <a:srgbClr val="663300"/>
    <a:srgbClr val="333399"/>
    <a:srgbClr val="0000FF"/>
    <a:srgbClr val="3399FF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52" y="-8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fld id="{B42BDF40-D3BE-4A16-BA5C-644C5F40D13C}" type="datetime1">
              <a:rPr lang="en-US"/>
              <a:pPr/>
              <a:t>7/2/2013</a:t>
            </a:fld>
            <a:endParaRPr lang="en-US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fld id="{80EC3A95-ED20-4CD7-86FC-3AE38061AE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6" tIns="46473" rIns="92946" bIns="46473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6" tIns="46473" rIns="92946" bIns="4647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6" tIns="46473" rIns="92946" bIns="464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6" tIns="46473" rIns="92946" bIns="46473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6" tIns="46473" rIns="92946" bIns="46473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771F6A1-8241-4999-8AAF-7552F7AE46A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16425"/>
            <a:ext cx="5032375" cy="4183063"/>
          </a:xfrm>
          <a:noFill/>
          <a:ln/>
        </p:spPr>
        <p:txBody>
          <a:bodyPr lIns="92300" tIns="46150" rIns="92300" bIns="461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16425"/>
            <a:ext cx="5032375" cy="418306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89" tIns="46095" rIns="92189" bIns="46095" anchor="b"/>
          <a:lstStyle/>
          <a:p>
            <a:pPr algn="r" defTabSz="915988"/>
            <a:fld id="{4BDA1C79-E733-4D09-A45E-61C7EA110636}" type="slidenum">
              <a:rPr lang="en-US" sz="1200" b="0">
                <a:solidFill>
                  <a:srgbClr val="000000"/>
                </a:solidFill>
              </a:rPr>
              <a:pPr algn="r" defTabSz="915988"/>
              <a:t>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6612" cy="3486150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194" tIns="46098" rIns="92194" bIns="4609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89" tIns="46095" rIns="92189" bIns="46095" anchor="b"/>
          <a:lstStyle/>
          <a:p>
            <a:pPr algn="r" defTabSz="915988"/>
            <a:fld id="{C0B9FE42-A9E2-4307-BC81-5E7ABFAC9B32}" type="slidenum">
              <a:rPr lang="en-US" sz="1200" b="0">
                <a:solidFill>
                  <a:srgbClr val="000000"/>
                </a:solidFill>
              </a:rPr>
              <a:pPr algn="r" defTabSz="915988"/>
              <a:t>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43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6612" cy="3486150"/>
          </a:xfrm>
          <a:solidFill>
            <a:srgbClr val="FFFFFF"/>
          </a:solidFill>
          <a:ln/>
        </p:spPr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194" tIns="46098" rIns="92194" bIns="4609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99" tIns="46101" rIns="92199" bIns="46101" anchor="b"/>
          <a:lstStyle/>
          <a:p>
            <a:pPr algn="r" defTabSz="917575"/>
            <a:fld id="{A97E8F15-5FCA-4842-9779-7E9FDD86B6A2}" type="slidenum">
              <a:rPr lang="en-US" sz="1200" b="0">
                <a:solidFill>
                  <a:srgbClr val="000000"/>
                </a:solidFill>
              </a:rPr>
              <a:pPr algn="r" defTabSz="917575"/>
              <a:t>4</a:t>
            </a:fld>
            <a:endParaRPr lang="en-US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16425"/>
            <a:ext cx="5032375" cy="418306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16425"/>
            <a:ext cx="5032375" cy="418306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16425"/>
            <a:ext cx="5032375" cy="418306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si_logo_red_large-trn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1100" y="228600"/>
            <a:ext cx="13970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V_100yrs_cardOnGo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17462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152400" y="819150"/>
            <a:ext cx="1752600" cy="228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b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136525" y="6346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MS PGothic" pitchFamily="34" charset="-128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74613" y="6557963"/>
            <a:ext cx="153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900"/>
              <a:t>Version-Final, 1/25/2011</a:t>
            </a:r>
          </a:p>
          <a:p>
            <a:pPr algn="l"/>
            <a:endParaRPr lang="en-US" sz="9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3572EC-1116-4DBF-9FB7-775F4FD6EA3F}" type="slidenum">
              <a:rPr lang="en-US"/>
              <a:pPr/>
              <a:t>‹#›</a:t>
            </a:fld>
            <a:endParaRPr lang="en-US" sz="1400" b="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494425-4AEA-4F8E-8987-955FDFE66229}" type="slidenum">
              <a:rPr lang="en-US"/>
              <a:pPr/>
              <a:t>‹#›</a:t>
            </a:fld>
            <a:endParaRPr lang="en-US" sz="1400" b="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59A71-5809-48FB-A75E-71250B93B816}" type="slidenum">
              <a:rPr lang="en-US"/>
              <a:pPr/>
              <a:t>‹#›</a:t>
            </a:fld>
            <a:endParaRPr lang="en-US" sz="1400" b="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3DB93-06A0-4875-A68F-C6A135ABD991}" type="slidenum">
              <a:rPr lang="en-US"/>
              <a:pPr/>
              <a:t>‹#›</a:t>
            </a:fld>
            <a:endParaRPr lang="en-US" sz="1400" b="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657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657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7DCB0-C7E7-426C-907F-8FC54A974843}" type="slidenum">
              <a:rPr lang="en-US"/>
              <a:pPr/>
              <a:t>‹#›</a:t>
            </a:fld>
            <a:endParaRPr lang="en-US" sz="1400" b="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5CC0C-2F79-4783-A911-0CB4DF12E820}" type="slidenum">
              <a:rPr lang="en-US"/>
              <a:pPr/>
              <a:t>‹#›</a:t>
            </a:fld>
            <a:endParaRPr lang="en-US" sz="1400" b="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E08EF-1806-4303-8BB0-7540130CF542}" type="slidenum">
              <a:rPr lang="en-US"/>
              <a:pPr/>
              <a:t>‹#›</a:t>
            </a:fld>
            <a:endParaRPr lang="en-US" sz="1400" b="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C1E96-5088-4C6A-9F8E-7FC127DE57EF}" type="slidenum">
              <a:rPr lang="en-US"/>
              <a:pPr/>
              <a:t>‹#›</a:t>
            </a:fld>
            <a:endParaRPr lang="en-US" sz="1400" b="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CB201E-D30A-492C-A2D8-D1401D051D32}" type="slidenum">
              <a:rPr lang="en-US"/>
              <a:pPr/>
              <a:t>‹#›</a:t>
            </a:fld>
            <a:endParaRPr lang="en-US" sz="1400" b="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DDD6E-4BF5-490C-93B9-978612C610C5}" type="slidenum">
              <a:rPr lang="en-US"/>
              <a:pPr/>
              <a:t>‹#›</a:t>
            </a:fld>
            <a:endParaRPr lang="en-US" sz="1400" b="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8BED3-8068-4AEC-B16C-E9DA8E5A6BF7}" type="slidenum">
              <a:rPr lang="en-US"/>
              <a:pPr/>
              <a:t>‹#›</a:t>
            </a:fld>
            <a:endParaRPr lang="en-US" sz="1400" b="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si_logo_red_large-trn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1100" y="228600"/>
            <a:ext cx="13970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V_100yrs_cardOnGo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17462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152400" y="819150"/>
            <a:ext cx="1752600" cy="228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b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04800"/>
            <a:ext cx="1866900" cy="5932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448300" cy="59324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050B7-126E-48AA-A006-F7BBCFD81C72}" type="slidenum">
              <a:rPr lang="en-US"/>
              <a:pPr/>
              <a:t>‹#›</a:t>
            </a:fld>
            <a:endParaRPr lang="en-US" sz="1400" b="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7ABFE1A8-97E6-48AA-8BA3-EA462D2236C0}" type="datetime1">
              <a:rPr lang="en-US"/>
              <a:pPr/>
              <a:t>7/2/2013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B5A51-2A83-4BC3-9CA6-B0F760B1CF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7E8AC107-AFED-4856-856D-687490C76FA7}" type="datetime1">
              <a:rPr lang="en-US"/>
              <a:pPr/>
              <a:t>7/2/2013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8B86C-B58D-4611-BE04-CA0C6E3B84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92F71A48-5F3C-48C8-9E98-3CD2A77C1E32}" type="datetime1">
              <a:rPr lang="en-US"/>
              <a:pPr/>
              <a:t>7/2/2013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0CB17-2ACD-41B4-AA9B-0D7290E4D9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736FC396-25C3-4F87-B1FE-48AAE74082AB}" type="datetime1">
              <a:rPr lang="en-US"/>
              <a:pPr/>
              <a:t>7/2/2013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B8273-3310-4C25-A68F-40B8029343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689736DB-A9B6-44D1-8763-773E51750D0A}" type="datetime1">
              <a:rPr lang="en-US"/>
              <a:pPr/>
              <a:t>7/2/2013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65A52-B65A-4E2C-A1B2-010A6157E8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AFC5DEBB-85F2-4DDB-9592-68AAF5B27128}" type="datetime1">
              <a:rPr lang="en-US"/>
              <a:pPr/>
              <a:t>7/2/2013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6C42-A83A-4853-A5C2-D636C7A63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A23930-17A5-4765-87DF-E2C1CB62A0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7EB997FA-635C-4C3B-A760-B1A562F8243E}" type="datetime1">
              <a:rPr lang="en-US"/>
              <a:pPr/>
              <a:t>7/2/2013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8FB1D-A2F2-4714-9AEA-8F54588125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0E9CB302-2CFA-4672-BEC7-55DA47A9AAFD}" type="datetime1">
              <a:rPr lang="en-US"/>
              <a:pPr/>
              <a:t>7/2/2013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F9687-4B7E-40EF-887C-1F29664D85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657600" cy="4713288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657600" cy="4713288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ABA924-1832-4C46-9B31-D4E2CF4A5BA6}" type="slidenum">
              <a:rPr lang="en-US"/>
              <a:pPr/>
              <a:t>‹#›</a:t>
            </a:fld>
            <a:endParaRPr lang="en-US" sz="1400" b="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0B4909FF-0878-44C1-BC96-C2B71B6CB2F3}" type="datetime1">
              <a:rPr lang="en-US"/>
              <a:pPr/>
              <a:t>7/2/2013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11B4E-D6AB-413C-A271-248280CD4C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4F386EC0-BE7C-4A2F-A1F5-14FC95EFC877}" type="datetime1">
              <a:rPr lang="en-US"/>
              <a:pPr/>
              <a:t>7/2/2013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4C52A-27D2-4FB2-9CBD-EC1E3AAF1B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1BFD6-AA10-47B1-ADE8-D367E77608B5}" type="slidenum">
              <a:rPr lang="en-US"/>
              <a:pPr/>
              <a:t>‹#›</a:t>
            </a:fld>
            <a:endParaRPr lang="en-US" sz="1400" b="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3F9941-C79D-4215-B77B-E31E12928AC3}" type="slidenum">
              <a:rPr lang="en-US"/>
              <a:pPr/>
              <a:t>‹#›</a:t>
            </a:fld>
            <a:endParaRPr lang="en-US" sz="1400" b="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A5AA33-0F51-484A-9150-2B43DCC1A257}" type="slidenum">
              <a:rPr lang="en-US"/>
              <a:pPr/>
              <a:t>‹#›</a:t>
            </a:fld>
            <a:endParaRPr lang="en-US" sz="1400" b="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F83D02-889B-43E0-AF61-E339FAA8DF6D}" type="slidenum">
              <a:rPr lang="en-US"/>
              <a:pPr/>
              <a:t>‹#›</a:t>
            </a:fld>
            <a:endParaRPr lang="en-US" sz="1400" b="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47A3A1-E910-427E-8614-56A3A49B299F}" type="slidenum">
              <a:rPr lang="en-US"/>
              <a:pPr/>
              <a:t>‹#›</a:t>
            </a:fld>
            <a:endParaRPr lang="en-US" sz="1400" b="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04800"/>
            <a:ext cx="1866900" cy="5932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448300" cy="59324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90BCEA-6A76-455E-82EB-9C5E2A60CE9D}" type="slidenum">
              <a:rPr lang="en-US"/>
              <a:pPr/>
              <a:t>‹#›</a:t>
            </a:fld>
            <a:endParaRPr lang="en-US" sz="1400" b="0">
              <a:latin typeface="Times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04800"/>
            <a:ext cx="5295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4000"/>
            <a:ext cx="74676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4" descr="isi_logo_red_large-trns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31100" y="228600"/>
            <a:ext cx="13970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V_100yrs_cardOnGol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228600"/>
            <a:ext cx="17462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143625"/>
            <a:ext cx="904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78588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fld id="{692B38E1-B47D-4882-A5F9-9E78E07D0DB2}" type="slidenum">
              <a:rPr lang="en-US"/>
              <a:pPr/>
              <a:t>‹#›</a:t>
            </a:fld>
            <a:endParaRPr lang="en-US" sz="1400">
              <a:latin typeface="Times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 userDrawn="1"/>
        </p:nvSpPr>
        <p:spPr bwMode="auto">
          <a:xfrm>
            <a:off x="152400" y="819150"/>
            <a:ext cx="1752600" cy="228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b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5" r:id="rId1"/>
    <p:sldLayoutId id="2147485216" r:id="rId2"/>
    <p:sldLayoutId id="2147485217" r:id="rId3"/>
    <p:sldLayoutId id="2147485218" r:id="rId4"/>
    <p:sldLayoutId id="2147485219" r:id="rId5"/>
    <p:sldLayoutId id="2147485220" r:id="rId6"/>
    <p:sldLayoutId id="2147485221" r:id="rId7"/>
    <p:sldLayoutId id="2147485222" r:id="rId8"/>
    <p:sldLayoutId id="2147485223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+mj-lt"/>
          <a:ea typeface="MS PGothic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Tahoma" pitchFamily="34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Tahoma" pitchFamily="34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Tahoma" pitchFamily="34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Tahoma" pitchFamily="34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•"/>
        <a:defRPr sz="2000" b="1">
          <a:solidFill>
            <a:srgbClr val="990000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—"/>
        <a:defRPr sz="28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1600" i="1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–"/>
        <a:defRPr sz="1400" i="1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i="1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 i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 i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 i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isi_logo_red_large-trns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31100" y="228600"/>
            <a:ext cx="13970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V_100yrs_cardOnGol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228600"/>
            <a:ext cx="17462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819150"/>
            <a:ext cx="1752600" cy="2286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b="0">
              <a:solidFill>
                <a:srgbClr val="000000"/>
              </a:solidFill>
              <a:latin typeface="Arial" pitchFamily="-112" charset="0"/>
              <a:ea typeface="ＭＳ Ｐゴシック"/>
              <a:cs typeface="ＭＳ Ｐゴシック" pitchFamily="-112" charset="-128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36525" y="6346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a typeface="ＭＳ Ｐゴシック"/>
              <a:cs typeface="MS PGothic" pitchFamily="34" charset="-128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4613" y="6557963"/>
            <a:ext cx="15573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900" dirty="0">
                <a:solidFill>
                  <a:srgbClr val="000000"/>
                </a:solidFill>
                <a:ea typeface="ＭＳ Ｐゴシック"/>
              </a:rPr>
              <a:t>Version-Final, 01/25/2011</a:t>
            </a:r>
          </a:p>
        </p:txBody>
      </p:sp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04800"/>
            <a:ext cx="5295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4000"/>
            <a:ext cx="74676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934200" y="6478588"/>
            <a:ext cx="1905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000000"/>
                </a:solidFill>
                <a:latin typeface="Tahoma" charset="0"/>
              </a:defRPr>
            </a:lvl1pPr>
          </a:lstStyle>
          <a:p>
            <a:fld id="{E893A32E-383D-4604-91D2-82B94AA659A4}" type="slidenum">
              <a:rPr lang="en-US"/>
              <a:pPr/>
              <a:t>‹#›</a:t>
            </a:fld>
            <a:endParaRPr lang="en-US" sz="1400" b="0">
              <a:latin typeface="Time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4" r:id="rId1"/>
    <p:sldLayoutId id="2147485205" r:id="rId2"/>
    <p:sldLayoutId id="2147485206" r:id="rId3"/>
    <p:sldLayoutId id="2147485207" r:id="rId4"/>
    <p:sldLayoutId id="2147485208" r:id="rId5"/>
    <p:sldLayoutId id="2147485209" r:id="rId6"/>
    <p:sldLayoutId id="2147485210" r:id="rId7"/>
    <p:sldLayoutId id="2147485211" r:id="rId8"/>
    <p:sldLayoutId id="2147485212" r:id="rId9"/>
    <p:sldLayoutId id="2147485213" r:id="rId10"/>
    <p:sldLayoutId id="214748521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+mj-lt"/>
          <a:ea typeface="MS PGothic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Tahoma" pitchFamily="34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Tahoma" pitchFamily="34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Tahoma" pitchFamily="34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Tahoma" pitchFamily="34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Tahoma" pitchFamily="34" charset="0"/>
          <a:ea typeface="ＭＳ Ｐゴシック" pitchFamily="-10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Tahoma" pitchFamily="34" charset="0"/>
          <a:ea typeface="ＭＳ Ｐゴシック" pitchFamily="-10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Tahoma" pitchFamily="34" charset="0"/>
          <a:ea typeface="ＭＳ Ｐゴシック" pitchFamily="-10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Tahoma" pitchFamily="34" charset="0"/>
          <a:ea typeface="ＭＳ Ｐゴシック" pitchFamily="-10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•"/>
        <a:defRPr sz="2000" b="1">
          <a:solidFill>
            <a:srgbClr val="990000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—"/>
        <a:defRPr sz="28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1600" i="1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–"/>
        <a:defRPr sz="1400" i="1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i="1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 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 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 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E2C20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b="0">
              <a:solidFill>
                <a:srgbClr val="000000"/>
              </a:solidFill>
              <a:latin typeface="Britannic Bold" pitchFamily="34" charset="0"/>
              <a:ea typeface="+mn-ea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</a:defRPr>
            </a:lvl1pPr>
          </a:lstStyle>
          <a:p>
            <a:fld id="{34EBAD5A-5A1C-4649-A91F-C4BCEA5C08F8}" type="datetime1">
              <a:rPr lang="en-US"/>
              <a:pPr/>
              <a:t>7/2/2013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477000"/>
            <a:ext cx="1219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fld id="{363760BE-01F7-4EA7-BC06-B50F5DEE793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3560" name="Picture 7" descr="isi_logo_red_large-trnsp"/>
          <p:cNvPicPr>
            <a:picLocks noChangeAspect="1" noChangeArrowheads="1"/>
          </p:cNvPicPr>
          <p:nvPr/>
        </p:nvPicPr>
        <p:blipFill>
          <a:blip r:embed="rId13" cstate="print"/>
          <a:srcRect l="7727" r="6250" b="21466"/>
          <a:stretch>
            <a:fillRect/>
          </a:stretch>
        </p:blipFill>
        <p:spPr bwMode="auto">
          <a:xfrm>
            <a:off x="7772400" y="228600"/>
            <a:ext cx="121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228600"/>
            <a:ext cx="1828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4613" y="6557963"/>
            <a:ext cx="15573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900" dirty="0">
                <a:solidFill>
                  <a:srgbClr val="000000"/>
                </a:solidFill>
                <a:ea typeface="ＭＳ Ｐゴシック" pitchFamily="-109" charset="-128"/>
              </a:rPr>
              <a:t>Version-Final, 01/25/2011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4" r:id="rId1"/>
    <p:sldLayoutId id="2147485225" r:id="rId2"/>
    <p:sldLayoutId id="2147485226" r:id="rId3"/>
    <p:sldLayoutId id="2147485227" r:id="rId4"/>
    <p:sldLayoutId id="2147485228" r:id="rId5"/>
    <p:sldLayoutId id="2147485229" r:id="rId6"/>
    <p:sldLayoutId id="2147485230" r:id="rId7"/>
    <p:sldLayoutId id="2147485231" r:id="rId8"/>
    <p:sldLayoutId id="2147485232" r:id="rId9"/>
    <p:sldLayoutId id="2147485233" r:id="rId10"/>
    <p:sldLayoutId id="214748523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wmf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 txBox="1">
            <a:spLocks noGrp="1"/>
          </p:cNvSpPr>
          <p:nvPr/>
        </p:nvSpPr>
        <p:spPr bwMode="auto">
          <a:xfrm>
            <a:off x="6934200" y="6478588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36205BCA-C932-46AA-A7B1-499E8710902B}" type="slidenum">
              <a:rPr lang="en-US" sz="1200">
                <a:latin typeface="Tahoma" charset="0"/>
              </a:rPr>
              <a:pPr algn="r" eaLnBrk="0" hangingPunct="0"/>
              <a:t>1</a:t>
            </a:fld>
            <a:endParaRPr lang="en-US" sz="1400" b="0">
              <a:latin typeface="Times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F5D201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990000"/>
              </a:buClr>
            </a:pPr>
            <a:endParaRPr lang="en-US" b="0">
              <a:solidFill>
                <a:srgbClr val="9A0000"/>
              </a:solidFill>
              <a:latin typeface="Tahoma" charset="0"/>
            </a:endParaRPr>
          </a:p>
        </p:txBody>
      </p:sp>
      <p:sp>
        <p:nvSpPr>
          <p:cNvPr id="37892" name="Rectangle 16"/>
          <p:cNvSpPr>
            <a:spLocks noChangeArrowheads="1"/>
          </p:cNvSpPr>
          <p:nvPr/>
        </p:nvSpPr>
        <p:spPr bwMode="auto">
          <a:xfrm>
            <a:off x="0" y="2667000"/>
            <a:ext cx="9144000" cy="14478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800">
              <a:latin typeface="Tahoma" charset="0"/>
            </a:endParaRP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990600" y="2771775"/>
            <a:ext cx="6705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0">
                <a:solidFill>
                  <a:srgbClr val="F6D900"/>
                </a:solidFill>
                <a:latin typeface="Arial Black" charset="0"/>
              </a:rPr>
              <a:t>Institute Overview &amp; Status</a:t>
            </a:r>
            <a:endParaRPr lang="en-US" sz="1600" b="0">
              <a:solidFill>
                <a:srgbClr val="F6D900"/>
              </a:solidFill>
              <a:latin typeface="Tahoma" charset="0"/>
            </a:endParaRPr>
          </a:p>
        </p:txBody>
      </p:sp>
      <p:grpSp>
        <p:nvGrpSpPr>
          <p:cNvPr id="37894" name="Group 19"/>
          <p:cNvGrpSpPr>
            <a:grpSpLocks/>
          </p:cNvGrpSpPr>
          <p:nvPr/>
        </p:nvGrpSpPr>
        <p:grpSpPr bwMode="auto">
          <a:xfrm>
            <a:off x="381000" y="0"/>
            <a:ext cx="8869363" cy="2667000"/>
            <a:chOff x="381000" y="0"/>
            <a:chExt cx="8869362" cy="2667000"/>
          </a:xfrm>
        </p:grpSpPr>
        <p:sp>
          <p:nvSpPr>
            <p:cNvPr id="37897" name="Text Box 7"/>
            <p:cNvSpPr txBox="1">
              <a:spLocks noChangeArrowheads="1"/>
            </p:cNvSpPr>
            <p:nvPr/>
          </p:nvSpPr>
          <p:spPr bwMode="auto">
            <a:xfrm>
              <a:off x="5867400" y="2089150"/>
              <a:ext cx="3133725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1">
                  <a:solidFill>
                    <a:srgbClr val="FFCC00"/>
                  </a:solidFill>
                  <a:latin typeface="Tahoma" charset="0"/>
                </a:rPr>
                <a:t>Information Sciences Institute</a:t>
              </a:r>
            </a:p>
            <a:p>
              <a:r>
                <a:rPr lang="en-US" sz="1200" i="1">
                  <a:solidFill>
                    <a:schemeClr val="bg1"/>
                  </a:solidFill>
                  <a:latin typeface="Tahoma" charset="0"/>
                </a:rPr>
                <a:t>“We are the ‘&amp;’ in R&amp;D</a:t>
              </a:r>
              <a:endParaRPr lang="en-US" sz="1600" b="0">
                <a:latin typeface="Tahoma" charset="0"/>
              </a:endParaRPr>
            </a:p>
          </p:txBody>
        </p:sp>
        <p:pic>
          <p:nvPicPr>
            <p:cNvPr id="37898" name="Picture 12" descr="isi-scan-sharp"/>
            <p:cNvPicPr>
              <a:picLocks noChangeAspect="1" noChangeArrowheads="1"/>
            </p:cNvPicPr>
            <p:nvPr/>
          </p:nvPicPr>
          <p:blipFill>
            <a:blip r:embed="rId3" cstate="print"/>
            <a:srcRect l="6267" t="20930" b="9302"/>
            <a:stretch>
              <a:fillRect/>
            </a:stretch>
          </p:blipFill>
          <p:spPr bwMode="auto">
            <a:xfrm>
              <a:off x="5715000" y="0"/>
              <a:ext cx="342900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9" name="Picture 13" descr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33675" y="2219484"/>
              <a:ext cx="106659" cy="138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0" name="Picture 15" descr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61200" y="1046163"/>
              <a:ext cx="254000" cy="217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1" name="Picture 8" descr="isi_logo_red_large-trnsp"/>
            <p:cNvPicPr>
              <a:picLocks noChangeAspect="1" noChangeArrowheads="1"/>
            </p:cNvPicPr>
            <p:nvPr/>
          </p:nvPicPr>
          <p:blipFill>
            <a:blip r:embed="rId6" cstate="print"/>
            <a:srcRect l="7727" r="6250" b="21466"/>
            <a:stretch>
              <a:fillRect/>
            </a:stretch>
          </p:blipFill>
          <p:spPr bwMode="auto">
            <a:xfrm>
              <a:off x="381000" y="838200"/>
              <a:ext cx="1201737" cy="69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7902" name="Group 14"/>
            <p:cNvGrpSpPr>
              <a:grpSpLocks/>
            </p:cNvGrpSpPr>
            <p:nvPr/>
          </p:nvGrpSpPr>
          <p:grpSpPr bwMode="auto">
            <a:xfrm>
              <a:off x="3047999" y="54536"/>
              <a:ext cx="2572871" cy="2079173"/>
              <a:chOff x="762000" y="1739900"/>
              <a:chExt cx="2895600" cy="2339975"/>
            </a:xfrm>
          </p:grpSpPr>
          <p:pic>
            <p:nvPicPr>
              <p:cNvPr id="37906" name="Picture 8" descr="Arlington_Facility_Building.PN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62000" y="1752600"/>
                <a:ext cx="2895600" cy="2327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907" name="TextBox 8"/>
              <p:cNvSpPr txBox="1">
                <a:spLocks noChangeArrowheads="1"/>
              </p:cNvSpPr>
              <p:nvPr/>
            </p:nvSpPr>
            <p:spPr bwMode="auto">
              <a:xfrm>
                <a:off x="776288" y="1739900"/>
                <a:ext cx="1481137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990000"/>
                    </a:solidFill>
                  </a:rPr>
                  <a:t>Arlington, VA</a:t>
                </a: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3048000" y="2149475"/>
              <a:ext cx="6095999" cy="51752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904" name="TextBox 9"/>
            <p:cNvSpPr txBox="1">
              <a:spLocks noChangeArrowheads="1"/>
            </p:cNvSpPr>
            <p:nvPr/>
          </p:nvSpPr>
          <p:spPr bwMode="auto">
            <a:xfrm>
              <a:off x="7162800" y="0"/>
              <a:ext cx="2087562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990000"/>
                  </a:solidFill>
                </a:rPr>
                <a:t>Marina del Rey, CA</a:t>
              </a:r>
            </a:p>
          </p:txBody>
        </p:sp>
        <p:sp>
          <p:nvSpPr>
            <p:cNvPr id="37905" name="Text Box 14"/>
            <p:cNvSpPr txBox="1">
              <a:spLocks noChangeArrowheads="1"/>
            </p:cNvSpPr>
            <p:nvPr/>
          </p:nvSpPr>
          <p:spPr bwMode="auto">
            <a:xfrm>
              <a:off x="3048000" y="2133600"/>
              <a:ext cx="6096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1">
                  <a:solidFill>
                    <a:srgbClr val="FFCC00"/>
                  </a:solidFill>
                  <a:latin typeface="Tahoma" charset="0"/>
                </a:rPr>
                <a:t>Information Sciences Institute</a:t>
              </a:r>
              <a:endParaRPr lang="en-US" sz="2400">
                <a:latin typeface="Tahoma" charset="0"/>
              </a:endParaRPr>
            </a:p>
          </p:txBody>
        </p:sp>
      </p:grpSp>
      <p:sp>
        <p:nvSpPr>
          <p:cNvPr id="37895" name="Rectangle 13"/>
          <p:cNvSpPr>
            <a:spLocks noChangeArrowheads="1"/>
          </p:cNvSpPr>
          <p:nvPr/>
        </p:nvSpPr>
        <p:spPr bwMode="auto">
          <a:xfrm>
            <a:off x="5411788" y="4189413"/>
            <a:ext cx="3657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 algn="l" eaLnBrk="0" hangingPunct="0">
              <a:spcBef>
                <a:spcPct val="20000"/>
              </a:spcBef>
              <a:buClr>
                <a:srgbClr val="990000"/>
              </a:buClr>
            </a:pPr>
            <a:r>
              <a:rPr lang="en-US" sz="2000" u="sng">
                <a:solidFill>
                  <a:srgbClr val="0066FF"/>
                </a:solidFill>
                <a:latin typeface="Tahoma" charset="0"/>
              </a:rPr>
              <a:t>Presented by</a:t>
            </a:r>
            <a:r>
              <a:rPr lang="en-US" sz="2000">
                <a:solidFill>
                  <a:srgbClr val="0066FF"/>
                </a:solidFill>
                <a:latin typeface="Tahoma" charset="0"/>
              </a:rPr>
              <a:t>:</a:t>
            </a:r>
          </a:p>
          <a:p>
            <a:pPr marL="114300" indent="-114300" algn="l" eaLnBrk="0" hangingPunct="0">
              <a:spcBef>
                <a:spcPct val="20000"/>
              </a:spcBef>
              <a:buClr>
                <a:srgbClr val="990000"/>
              </a:buClr>
            </a:pPr>
            <a:r>
              <a:rPr lang="en-US" sz="2000">
                <a:solidFill>
                  <a:srgbClr val="990000"/>
                </a:solidFill>
                <a:latin typeface="Tahoma" charset="0"/>
              </a:rPr>
              <a:t>Dr.John  J. Granacki</a:t>
            </a:r>
          </a:p>
          <a:p>
            <a:pPr marL="114300" indent="-114300" algn="l" eaLnBrk="0" hangingPunct="0">
              <a:spcBef>
                <a:spcPct val="20000"/>
              </a:spcBef>
              <a:buClr>
                <a:srgbClr val="990000"/>
              </a:buClr>
            </a:pPr>
            <a:r>
              <a:rPr lang="en-US" sz="1600">
                <a:solidFill>
                  <a:srgbClr val="990000"/>
                </a:solidFill>
                <a:latin typeface="Tahoma" charset="0"/>
              </a:rPr>
              <a:t>USC’s Information Sciences Institute</a:t>
            </a:r>
          </a:p>
          <a:p>
            <a:pPr marL="114300" indent="-114300" algn="l" eaLnBrk="0" hangingPunct="0">
              <a:spcBef>
                <a:spcPct val="20000"/>
              </a:spcBef>
              <a:buClr>
                <a:srgbClr val="990000"/>
              </a:buClr>
            </a:pPr>
            <a:r>
              <a:rPr lang="en-US" sz="1600">
                <a:solidFill>
                  <a:srgbClr val="990000"/>
                </a:solidFill>
                <a:latin typeface="Tahoma" charset="0"/>
              </a:rPr>
              <a:t>Director Advanced Systems</a:t>
            </a:r>
          </a:p>
          <a:p>
            <a:pPr marL="114300" indent="-114300" algn="l" eaLnBrk="0" hangingPunct="0">
              <a:spcBef>
                <a:spcPct val="20000"/>
              </a:spcBef>
              <a:buClr>
                <a:srgbClr val="990000"/>
              </a:buClr>
            </a:pPr>
            <a:r>
              <a:rPr lang="en-US" sz="1600">
                <a:solidFill>
                  <a:srgbClr val="990000"/>
                </a:solidFill>
                <a:latin typeface="Tahoma" charset="0"/>
              </a:rPr>
              <a:t>Marina del Rey, CA</a:t>
            </a:r>
            <a:endParaRPr lang="en-US" sz="1600">
              <a:latin typeface="Tahoma" charset="0"/>
            </a:endParaRPr>
          </a:p>
        </p:txBody>
      </p:sp>
      <p:sp>
        <p:nvSpPr>
          <p:cNvPr id="37896" name="Text Box 14"/>
          <p:cNvSpPr txBox="1">
            <a:spLocks noChangeArrowheads="1"/>
          </p:cNvSpPr>
          <p:nvPr/>
        </p:nvSpPr>
        <p:spPr bwMode="auto">
          <a:xfrm>
            <a:off x="177800" y="4189413"/>
            <a:ext cx="355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171450"/>
            <a:r>
              <a:rPr lang="en-US" sz="2000" u="sng">
                <a:solidFill>
                  <a:srgbClr val="0066FF"/>
                </a:solidFill>
                <a:latin typeface="Tahoma" charset="0"/>
              </a:rPr>
              <a:t>Presentation to</a:t>
            </a:r>
            <a:r>
              <a:rPr lang="en-US" sz="2000">
                <a:solidFill>
                  <a:srgbClr val="0066FF"/>
                </a:solidFill>
                <a:latin typeface="Tahoma" charset="0"/>
              </a:rPr>
              <a:t>:</a:t>
            </a:r>
          </a:p>
          <a:p>
            <a:pPr algn="l" defTabSz="171450"/>
            <a:endParaRPr lang="en-US" sz="2000">
              <a:solidFill>
                <a:srgbClr val="0066FF"/>
              </a:solidFill>
              <a:latin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D22122B-9775-422F-B3D0-63E46D85537B}" type="slidenum">
              <a:rPr lang="en-US"/>
              <a:pPr/>
              <a:t>10</a:t>
            </a:fld>
            <a:endParaRPr lang="en-US" sz="1400" b="0">
              <a:latin typeface="Times" charset="0"/>
            </a:endParaRPr>
          </a:p>
        </p:txBody>
      </p:sp>
      <p:sp>
        <p:nvSpPr>
          <p:cNvPr id="56324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ISI’s New Initiatives</a:t>
            </a:r>
          </a:p>
        </p:txBody>
      </p:sp>
      <p:sp>
        <p:nvSpPr>
          <p:cNvPr id="56325" name="Content Placeholder 6"/>
          <p:cNvSpPr>
            <a:spLocks/>
          </p:cNvSpPr>
          <p:nvPr/>
        </p:nvSpPr>
        <p:spPr bwMode="auto">
          <a:xfrm>
            <a:off x="152400" y="1524000"/>
            <a:ext cx="88217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Wingdings" charset="2"/>
              <a:buChar char="§"/>
            </a:pPr>
            <a:r>
              <a:rPr lang="en-US" sz="2000"/>
              <a:t>ISI is investing in new initiatives that potentially have a strong impact on DoD and the nation at large.  </a:t>
            </a:r>
          </a:p>
          <a:p>
            <a:pPr marL="342900" indent="-342900" algn="l" eaLnBrk="0" hangingPunct="0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Wingdings" charset="2"/>
              <a:buChar char="§"/>
            </a:pPr>
            <a:r>
              <a:rPr lang="en-US" sz="2000"/>
              <a:t>Their solutions require technology development, or maturation of emerging technology.       </a:t>
            </a:r>
          </a:p>
          <a:p>
            <a:pPr marL="342900" indent="-342900" algn="l" eaLnBrk="0" hangingPunct="0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Wingdings" charset="2"/>
              <a:buChar char="§"/>
            </a:pPr>
            <a:r>
              <a:rPr lang="en-US" sz="2000"/>
              <a:t>Typical and critically important initiatives include:</a:t>
            </a:r>
          </a:p>
          <a:p>
            <a:pPr marL="742950" lvl="1" indent="-285750" algn="l" eaLnBrk="0" hangingPunct="0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/>
              <a:t>MOSIS - Plus </a:t>
            </a:r>
          </a:p>
          <a:p>
            <a:pPr marL="742950" lvl="1" indent="-285750" algn="l" eaLnBrk="0" hangingPunct="0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/>
              <a:t>Medical Electronics</a:t>
            </a:r>
          </a:p>
          <a:p>
            <a:pPr marL="742950" lvl="1" indent="-285750" algn="l" eaLnBrk="0" hangingPunct="0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/>
              <a:t>Manufacturing Informatics</a:t>
            </a:r>
          </a:p>
          <a:p>
            <a:pPr marL="742950" lvl="1" indent="-285750" algn="l" eaLnBrk="0" hangingPunct="0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/>
              <a:t>Wireless Networks &amp; Security</a:t>
            </a:r>
          </a:p>
          <a:p>
            <a:pPr marL="742950" lvl="1" indent="-285750" algn="l" eaLnBrk="0" hangingPunct="0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/>
              <a:t>Alternative Sources for Energy Harvesting beyond Wind and Solar</a:t>
            </a:r>
          </a:p>
          <a:p>
            <a:pPr marL="742950" lvl="1" indent="-285750" algn="l" eaLnBrk="0" hangingPunct="0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/>
              <a:t>K-12 STEM Education </a:t>
            </a:r>
          </a:p>
        </p:txBody>
      </p:sp>
      <p:sp>
        <p:nvSpPr>
          <p:cNvPr id="493582" name="Rectangle 14"/>
          <p:cNvSpPr>
            <a:spLocks noChangeArrowheads="1"/>
          </p:cNvSpPr>
          <p:nvPr/>
        </p:nvSpPr>
        <p:spPr bwMode="auto">
          <a:xfrm>
            <a:off x="228600" y="5715000"/>
            <a:ext cx="8686800" cy="701675"/>
          </a:xfrm>
          <a:prstGeom prst="rect">
            <a:avLst/>
          </a:prstGeom>
          <a:gradFill rotWithShape="1">
            <a:gsLst>
              <a:gs pos="0">
                <a:srgbClr val="663300"/>
              </a:gs>
              <a:gs pos="50000">
                <a:srgbClr val="663300">
                  <a:gamma/>
                  <a:shade val="0"/>
                  <a:invGamma/>
                </a:srgbClr>
              </a:gs>
              <a:gs pos="100000">
                <a:srgbClr val="66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2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These  ISI initiatives are </a:t>
            </a:r>
            <a:r>
              <a:rPr lang="en-US" sz="2000" i="1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ideas</a:t>
            </a:r>
            <a:r>
              <a:rPr lang="en-US" sz="2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generated from its own staff– sponsored by ISI’s internal investment.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993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578006C-F827-4CF8-9630-E96C660ABF64}" type="slidenum">
              <a:rPr lang="en-US"/>
              <a:pPr/>
              <a:t>2</a:t>
            </a:fld>
            <a:endParaRPr lang="en-US" sz="1400" b="0">
              <a:latin typeface="Times" charset="0"/>
            </a:endParaRPr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6934200" y="6478588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50835AA0-33CF-4559-A076-C7DEA67120C4}" type="slidenum">
              <a:rPr lang="en-US" sz="1200">
                <a:solidFill>
                  <a:srgbClr val="000000"/>
                </a:solidFill>
                <a:latin typeface="Tahoma" charset="0"/>
              </a:rPr>
              <a:pPr algn="r" eaLnBrk="0" hangingPunct="0"/>
              <a:t>2</a:t>
            </a:fld>
            <a:endParaRPr lang="en-US" sz="1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9941" name="Slide Number Placeholder 3"/>
          <p:cNvSpPr txBox="1">
            <a:spLocks noGrp="1"/>
          </p:cNvSpPr>
          <p:nvPr/>
        </p:nvSpPr>
        <p:spPr bwMode="auto">
          <a:xfrm>
            <a:off x="6934200" y="6478588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9EAED88F-CFE8-4764-BB7F-0EAB648AE47F}" type="slidenum">
              <a:rPr lang="en-US" sz="1200">
                <a:solidFill>
                  <a:srgbClr val="000000"/>
                </a:solidFill>
                <a:latin typeface="Tahoma" charset="0"/>
              </a:rPr>
              <a:pPr algn="r" eaLnBrk="0" hangingPunct="0"/>
              <a:t>2</a:t>
            </a:fld>
            <a:endParaRPr lang="en-US" sz="1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ISI Summary</a:t>
            </a:r>
          </a:p>
        </p:txBody>
      </p:sp>
      <p:sp>
        <p:nvSpPr>
          <p:cNvPr id="399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2238" y="1371600"/>
            <a:ext cx="7497762" cy="4267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charset="2"/>
              <a:buChar char="§"/>
            </a:pPr>
            <a:r>
              <a:rPr lang="en-US" sz="1800" smtClean="0">
                <a:latin typeface="Arial" charset="0"/>
              </a:rPr>
              <a:t>Organization</a:t>
            </a:r>
            <a:r>
              <a:rPr lang="en-US" sz="1800" smtClean="0">
                <a:solidFill>
                  <a:schemeClr val="tx1"/>
                </a:solidFill>
                <a:latin typeface="Arial" charset="0"/>
              </a:rPr>
              <a:t>: large, vibrant, research-sponsored Institute:</a:t>
            </a:r>
          </a:p>
          <a:p>
            <a:pPr lvl="1" eaLnBrk="1" hangingPunct="1">
              <a:buClr>
                <a:schemeClr val="tx1"/>
              </a:buClr>
              <a:buSzPct val="80000"/>
              <a:buFontTx/>
              <a:buChar char="•"/>
            </a:pPr>
            <a:r>
              <a:rPr lang="en-US" sz="1700" smtClean="0">
                <a:latin typeface="Arial" charset="0"/>
              </a:rPr>
              <a:t>Part of USC’s Viterbi School of Engineering located in “</a:t>
            </a:r>
            <a:r>
              <a:rPr lang="en-US" sz="1700" b="1" smtClean="0">
                <a:latin typeface="Arial" charset="0"/>
              </a:rPr>
              <a:t>Marina Tech Campus</a:t>
            </a:r>
            <a:r>
              <a:rPr lang="en-US" sz="1700" smtClean="0">
                <a:latin typeface="Arial" charset="0"/>
              </a:rPr>
              <a:t>” (Marina del Rey).</a:t>
            </a:r>
          </a:p>
          <a:p>
            <a:pPr lvl="1" eaLnBrk="1" hangingPunct="1">
              <a:buClr>
                <a:schemeClr val="tx1"/>
              </a:buClr>
              <a:buSzPct val="80000"/>
              <a:buFontTx/>
              <a:buChar char="•"/>
            </a:pPr>
            <a:r>
              <a:rPr lang="en-US" sz="1700" b="1" smtClean="0">
                <a:latin typeface="Arial" charset="0"/>
              </a:rPr>
              <a:t>&gt;$75M</a:t>
            </a:r>
            <a:r>
              <a:rPr lang="en-US" sz="1700" smtClean="0">
                <a:latin typeface="Arial" charset="0"/>
              </a:rPr>
              <a:t> per year in funding from a diversified base of sponsors.</a:t>
            </a:r>
          </a:p>
          <a:p>
            <a:pPr lvl="1" eaLnBrk="1" hangingPunct="1">
              <a:buClr>
                <a:schemeClr val="tx1"/>
              </a:buClr>
              <a:buSzPct val="80000"/>
              <a:buFontTx/>
              <a:buChar char="•"/>
            </a:pPr>
            <a:r>
              <a:rPr lang="en-US" sz="1700" b="1" smtClean="0">
                <a:latin typeface="Arial" charset="0"/>
              </a:rPr>
              <a:t>&gt;330</a:t>
            </a:r>
            <a:r>
              <a:rPr lang="en-US" sz="1700" smtClean="0">
                <a:latin typeface="Arial" charset="0"/>
              </a:rPr>
              <a:t> people mostly research staff.</a:t>
            </a:r>
          </a:p>
          <a:p>
            <a:pPr lvl="1" eaLnBrk="1" hangingPunct="1">
              <a:buClr>
                <a:schemeClr val="tx1"/>
              </a:buClr>
              <a:buSzPct val="80000"/>
              <a:buFontTx/>
              <a:buChar char="•"/>
            </a:pPr>
            <a:r>
              <a:rPr lang="en-US" sz="1700" smtClean="0">
                <a:latin typeface="Arial" charset="0"/>
              </a:rPr>
              <a:t>Facilities to conduct ITAR, classified and unclassified research.  </a:t>
            </a:r>
          </a:p>
          <a:p>
            <a:pPr eaLnBrk="1" hangingPunct="1">
              <a:buClr>
                <a:schemeClr val="tx1"/>
              </a:buClr>
              <a:buFont typeface="Wingdings" charset="2"/>
              <a:buChar char="§"/>
            </a:pPr>
            <a:r>
              <a:rPr lang="en-US" sz="1800" smtClean="0">
                <a:latin typeface="Arial" charset="0"/>
              </a:rPr>
              <a:t>Mission</a:t>
            </a:r>
            <a:r>
              <a:rPr lang="en-US" sz="1800" smtClean="0">
                <a:solidFill>
                  <a:schemeClr val="tx1"/>
                </a:solidFill>
                <a:latin typeface="Arial" charset="0"/>
              </a:rPr>
              <a:t>: traditional basic and applied research combined with education and building real systems:</a:t>
            </a:r>
          </a:p>
          <a:p>
            <a:pPr lvl="1" eaLnBrk="1" hangingPunct="1">
              <a:buClr>
                <a:schemeClr val="tx1"/>
              </a:buClr>
              <a:buSzPct val="80000"/>
              <a:buFontTx/>
              <a:buChar char="•"/>
            </a:pPr>
            <a:r>
              <a:rPr lang="en-US" sz="1700" b="1" smtClean="0">
                <a:latin typeface="Arial" charset="0"/>
              </a:rPr>
              <a:t>Projects</a:t>
            </a:r>
            <a:r>
              <a:rPr lang="en-US" sz="1700" smtClean="0">
                <a:latin typeface="Arial" charset="0"/>
              </a:rPr>
              <a:t> - small, medium, and large.</a:t>
            </a:r>
          </a:p>
          <a:p>
            <a:pPr lvl="1" eaLnBrk="1" hangingPunct="1">
              <a:buClr>
                <a:schemeClr val="tx1"/>
              </a:buClr>
              <a:buSzPct val="80000"/>
              <a:buFontTx/>
              <a:buChar char="•"/>
            </a:pPr>
            <a:r>
              <a:rPr lang="en-US" sz="1700" b="1" smtClean="0">
                <a:latin typeface="Arial" charset="0"/>
              </a:rPr>
              <a:t>Staff</a:t>
            </a:r>
            <a:r>
              <a:rPr lang="en-US" sz="1700" smtClean="0">
                <a:latin typeface="Arial" charset="0"/>
              </a:rPr>
              <a:t> - mix of faculty, students, and full-time research personnel.</a:t>
            </a:r>
          </a:p>
          <a:p>
            <a:pPr eaLnBrk="1" hangingPunct="1">
              <a:buClr>
                <a:schemeClr val="tx1"/>
              </a:buClr>
              <a:buFont typeface="Wingdings" charset="2"/>
              <a:buChar char="§"/>
            </a:pPr>
            <a:r>
              <a:rPr lang="en-US" sz="1800" smtClean="0">
                <a:latin typeface="Arial" charset="0"/>
              </a:rPr>
              <a:t>Technology</a:t>
            </a:r>
            <a:r>
              <a:rPr lang="en-US" sz="1800" smtClean="0">
                <a:solidFill>
                  <a:schemeClr val="tx1"/>
                </a:solidFill>
                <a:latin typeface="Arial" charset="0"/>
              </a:rPr>
              <a:t>:  broad research profile across computer sciences, mathematics, engineering, and applied physics.</a:t>
            </a:r>
          </a:p>
          <a:p>
            <a:pPr eaLnBrk="1" hangingPunct="1">
              <a:buClr>
                <a:schemeClr val="tx1"/>
              </a:buClr>
              <a:buFont typeface="Wingdings" charset="2"/>
              <a:buChar char="§"/>
            </a:pPr>
            <a:r>
              <a:rPr lang="en-US" sz="1800" smtClean="0">
                <a:latin typeface="Arial" charset="0"/>
              </a:rPr>
              <a:t>Sponsors</a:t>
            </a:r>
            <a:r>
              <a:rPr lang="en-US" sz="1800" smtClean="0">
                <a:solidFill>
                  <a:schemeClr val="tx1"/>
                </a:solidFill>
                <a:latin typeface="Arial" charset="0"/>
              </a:rPr>
              <a:t>: DoD research agencies, intelligence community, NIH, DOE technical offices, and industrial/commercial entities. </a:t>
            </a:r>
          </a:p>
        </p:txBody>
      </p:sp>
      <p:grpSp>
        <p:nvGrpSpPr>
          <p:cNvPr id="39944" name="Group 22"/>
          <p:cNvGrpSpPr>
            <a:grpSpLocks/>
          </p:cNvGrpSpPr>
          <p:nvPr/>
        </p:nvGrpSpPr>
        <p:grpSpPr bwMode="auto">
          <a:xfrm>
            <a:off x="7010400" y="2451100"/>
            <a:ext cx="2035175" cy="1892300"/>
            <a:chOff x="4345" y="768"/>
            <a:chExt cx="1167" cy="1084"/>
          </a:xfrm>
        </p:grpSpPr>
        <p:sp>
          <p:nvSpPr>
            <p:cNvPr id="493574" name="AutoShape 6"/>
            <p:cNvSpPr>
              <a:spLocks noChangeArrowheads="1"/>
            </p:cNvSpPr>
            <p:nvPr/>
          </p:nvSpPr>
          <p:spPr bwMode="auto">
            <a:xfrm>
              <a:off x="4347" y="896"/>
              <a:ext cx="1121" cy="746"/>
            </a:xfrm>
            <a:prstGeom prst="triangle">
              <a:avLst>
                <a:gd name="adj" fmla="val 50000"/>
              </a:avLst>
            </a:prstGeom>
            <a:solidFill>
              <a:srgbClr val="FFE2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/>
                <a:cs typeface="MS PGothic" pitchFamily="34" charset="-128"/>
              </a:endParaRPr>
            </a:p>
          </p:txBody>
        </p:sp>
        <p:sp>
          <p:nvSpPr>
            <p:cNvPr id="39947" name="Text Box 7"/>
            <p:cNvSpPr txBox="1">
              <a:spLocks noChangeArrowheads="1"/>
            </p:cNvSpPr>
            <p:nvPr/>
          </p:nvSpPr>
          <p:spPr bwMode="auto">
            <a:xfrm>
              <a:off x="4608" y="768"/>
              <a:ext cx="51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000">
                  <a:solidFill>
                    <a:srgbClr val="990000"/>
                  </a:solidFill>
                </a:rPr>
                <a:t>RESEARCH</a:t>
              </a:r>
            </a:p>
          </p:txBody>
        </p:sp>
        <p:sp>
          <p:nvSpPr>
            <p:cNvPr id="39948" name="Text Box 8"/>
            <p:cNvSpPr txBox="1">
              <a:spLocks noChangeArrowheads="1"/>
            </p:cNvSpPr>
            <p:nvPr/>
          </p:nvSpPr>
          <p:spPr bwMode="auto">
            <a:xfrm>
              <a:off x="4345" y="1701"/>
              <a:ext cx="45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000">
                  <a:solidFill>
                    <a:srgbClr val="990000"/>
                  </a:solidFill>
                </a:rPr>
                <a:t>EDUCATE</a:t>
              </a:r>
            </a:p>
          </p:txBody>
        </p:sp>
        <p:sp>
          <p:nvSpPr>
            <p:cNvPr id="39949" name="Text Box 9"/>
            <p:cNvSpPr txBox="1">
              <a:spLocks noChangeArrowheads="1"/>
            </p:cNvSpPr>
            <p:nvPr/>
          </p:nvSpPr>
          <p:spPr bwMode="auto">
            <a:xfrm>
              <a:off x="4941" y="1712"/>
              <a:ext cx="57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000">
                  <a:solidFill>
                    <a:srgbClr val="990000"/>
                  </a:solidFill>
                </a:rPr>
                <a:t>BUILD &amp; USE</a:t>
              </a:r>
            </a:p>
          </p:txBody>
        </p:sp>
        <p:pic>
          <p:nvPicPr>
            <p:cNvPr id="39950" name="Picture 10" descr="isi_logo_red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23" y="1232"/>
              <a:ext cx="49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1" name="Text Box 11"/>
            <p:cNvSpPr txBox="1">
              <a:spLocks noChangeArrowheads="1"/>
            </p:cNvSpPr>
            <p:nvPr/>
          </p:nvSpPr>
          <p:spPr bwMode="auto">
            <a:xfrm rot="3346553">
              <a:off x="4910" y="1233"/>
              <a:ext cx="458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800">
                  <a:solidFill>
                    <a:srgbClr val="000000"/>
                  </a:solidFill>
                </a:rPr>
                <a:t>INDUSTRIAL</a:t>
              </a:r>
            </a:p>
          </p:txBody>
        </p:sp>
        <p:sp>
          <p:nvSpPr>
            <p:cNvPr id="39952" name="Text Box 12"/>
            <p:cNvSpPr txBox="1">
              <a:spLocks noChangeArrowheads="1"/>
            </p:cNvSpPr>
            <p:nvPr/>
          </p:nvSpPr>
          <p:spPr bwMode="auto">
            <a:xfrm>
              <a:off x="4650" y="1528"/>
              <a:ext cx="566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800">
                  <a:solidFill>
                    <a:srgbClr val="000000"/>
                  </a:solidFill>
                </a:rPr>
                <a:t>PROFESSIONAL</a:t>
              </a:r>
            </a:p>
          </p:txBody>
        </p:sp>
        <p:sp>
          <p:nvSpPr>
            <p:cNvPr id="39953" name="Text Box 13"/>
            <p:cNvSpPr txBox="1">
              <a:spLocks noChangeArrowheads="1"/>
            </p:cNvSpPr>
            <p:nvPr/>
          </p:nvSpPr>
          <p:spPr bwMode="auto">
            <a:xfrm rot="-3263573">
              <a:off x="4484" y="1202"/>
              <a:ext cx="418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800">
                  <a:solidFill>
                    <a:srgbClr val="000000"/>
                  </a:solidFill>
                </a:rPr>
                <a:t>ACADEMIC</a:t>
              </a:r>
            </a:p>
          </p:txBody>
        </p:sp>
      </p:grpSp>
      <p:sp>
        <p:nvSpPr>
          <p:cNvPr id="493582" name="Rectangle 14"/>
          <p:cNvSpPr>
            <a:spLocks noChangeArrowheads="1"/>
          </p:cNvSpPr>
          <p:nvPr/>
        </p:nvSpPr>
        <p:spPr bwMode="auto">
          <a:xfrm>
            <a:off x="414338" y="5715000"/>
            <a:ext cx="8577262" cy="733425"/>
          </a:xfrm>
          <a:prstGeom prst="rect">
            <a:avLst/>
          </a:prstGeom>
          <a:gradFill rotWithShape="1">
            <a:gsLst>
              <a:gs pos="0">
                <a:srgbClr val="663300"/>
              </a:gs>
              <a:gs pos="50000">
                <a:srgbClr val="663300">
                  <a:gamma/>
                  <a:shade val="0"/>
                  <a:invGamma/>
                </a:srgbClr>
              </a:gs>
              <a:gs pos="100000">
                <a:srgbClr val="66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2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/>
              </a:rPr>
              <a:t>&gt; 35-year track record of performing world-class research while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2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/>
              </a:rPr>
              <a:t>deploying prototypes that address important customer problems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198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5508C4B-A59B-4A5A-9DB4-EF9CB492131C}" type="slidenum">
              <a:rPr lang="en-US"/>
              <a:pPr/>
              <a:t>3</a:t>
            </a:fld>
            <a:endParaRPr lang="en-US" sz="1400" b="0">
              <a:latin typeface="Times" charset="0"/>
            </a:endParaRPr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6934200" y="6478588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72769467-B8CC-4C99-9837-2D793F92B726}" type="slidenum">
              <a:rPr lang="en-US" sz="1200">
                <a:solidFill>
                  <a:srgbClr val="000000"/>
                </a:solidFill>
                <a:latin typeface="Tahoma" charset="0"/>
              </a:rPr>
              <a:pPr algn="r" eaLnBrk="0" hangingPunct="0"/>
              <a:t>3</a:t>
            </a:fld>
            <a:endParaRPr lang="en-US" sz="1400" b="0"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507906" name="Picture 1026" descr="fsa-waf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2050" y="5264150"/>
            <a:ext cx="1295400" cy="89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</p:pic>
      <p:pic>
        <p:nvPicPr>
          <p:cNvPr id="507908" name="Picture 1028" descr="Pictur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638" y="3276600"/>
            <a:ext cx="13128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</p:pic>
      <p:pic>
        <p:nvPicPr>
          <p:cNvPr id="507909" name="Picture 10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638" y="1757363"/>
            <a:ext cx="1347787" cy="1203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</p:pic>
      <p:pic>
        <p:nvPicPr>
          <p:cNvPr id="507910" name="Picture 1030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8388" y="4940300"/>
            <a:ext cx="10922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</p:pic>
      <p:sp>
        <p:nvSpPr>
          <p:cNvPr id="41993" name="Rectangle 103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Core Competencies</a:t>
            </a:r>
          </a:p>
        </p:txBody>
      </p:sp>
      <p:sp>
        <p:nvSpPr>
          <p:cNvPr id="507912" name="Rectangle 1032"/>
          <p:cNvSpPr>
            <a:spLocks noGrp="1" noChangeArrowheads="1"/>
          </p:cNvSpPr>
          <p:nvPr>
            <p:ph type="body" idx="4294967295"/>
          </p:nvPr>
        </p:nvSpPr>
        <p:spPr>
          <a:xfrm>
            <a:off x="274638" y="4630738"/>
            <a:ext cx="5846762" cy="1693862"/>
          </a:xfrm>
          <a:solidFill>
            <a:srgbClr val="FFDE58"/>
          </a:solidFill>
          <a:ln>
            <a:solidFill>
              <a:schemeClr val="tx2"/>
            </a:solidFill>
          </a:ln>
          <a:effectLst>
            <a:outerShdw dist="38099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marL="284163" indent="-17145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Advanced Electronic Systems</a:t>
            </a:r>
            <a:endParaRPr lang="en-US" dirty="0" smtClean="0">
              <a:latin typeface="Arial" charset="0"/>
              <a:ea typeface="+mn-ea"/>
              <a:cs typeface="+mn-cs"/>
            </a:endParaRPr>
          </a:p>
          <a:p>
            <a:pPr marL="284163" indent="-171450" eaLnBrk="1" hangingPunct="1"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Scalable and low-power embedded systems</a:t>
            </a:r>
          </a:p>
          <a:p>
            <a:pPr marL="284163" indent="-171450" eaLnBrk="1" hangingPunct="1"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VLSI and System-on-a-Chip (SoC) technology &amp; MOSIS</a:t>
            </a:r>
          </a:p>
          <a:p>
            <a:pPr marL="284163" indent="-171450" eaLnBrk="1" hangingPunct="1"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Trusted/reliable electronics/systems</a:t>
            </a:r>
          </a:p>
          <a:p>
            <a:pPr marL="284163" indent="-171450" eaLnBrk="1" hangingPunct="1"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Bio-mimetic, medical electronics, and bio-inspired systems</a:t>
            </a:r>
          </a:p>
          <a:p>
            <a:pPr marL="284163" indent="-171450" eaLnBrk="1" hangingPunct="1"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Space applications (electronics &amp; small platforms) </a:t>
            </a:r>
          </a:p>
        </p:txBody>
      </p:sp>
      <p:sp>
        <p:nvSpPr>
          <p:cNvPr id="507913" name="Rectangle 1033"/>
          <p:cNvSpPr>
            <a:spLocks noChangeArrowheads="1"/>
          </p:cNvSpPr>
          <p:nvPr/>
        </p:nvSpPr>
        <p:spPr bwMode="auto">
          <a:xfrm>
            <a:off x="2414588" y="3048000"/>
            <a:ext cx="6672262" cy="1411288"/>
          </a:xfrm>
          <a:prstGeom prst="rect">
            <a:avLst/>
          </a:prstGeom>
          <a:solidFill>
            <a:srgbClr val="FFDE58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marL="342900" indent="-282575" algn="l">
              <a:spcBef>
                <a:spcPct val="20000"/>
              </a:spcBef>
              <a:buClr>
                <a:srgbClr val="990000"/>
              </a:buClr>
              <a:defRPr/>
            </a:pPr>
            <a:r>
              <a:rPr lang="en-US" sz="2000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/>
              </a:rPr>
              <a:t>Informatics, Networking, and Computing Systems</a:t>
            </a:r>
            <a:endParaRPr lang="en-US" dirty="0">
              <a:solidFill>
                <a:srgbClr val="990000"/>
              </a:solidFill>
              <a:latin typeface="Tahoma" pitchFamily="34" charset="0"/>
              <a:ea typeface="ＭＳ Ｐゴシック"/>
            </a:endParaRPr>
          </a:p>
          <a:p>
            <a:pPr marL="342900" indent="-282575" algn="l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/>
              </a:rPr>
              <a:t>Networking principles, architectures and protocols</a:t>
            </a:r>
          </a:p>
          <a:p>
            <a:pPr marL="342900" indent="-282575" algn="l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/>
              </a:rPr>
              <a:t>Information technologies, security strategies, and infrastructure</a:t>
            </a:r>
            <a:endParaRPr lang="en-US" dirty="0">
              <a:solidFill>
                <a:srgbClr val="000000"/>
              </a:solidFill>
              <a:ea typeface="ＭＳ Ｐゴシック"/>
            </a:endParaRPr>
          </a:p>
          <a:p>
            <a:pPr marL="342900" indent="-282575" algn="l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/>
              </a:rPr>
              <a:t>Cloud &amp; Grid computing, distr. workflows, and decision-support systems</a:t>
            </a:r>
          </a:p>
          <a:p>
            <a:pPr marL="342900" indent="-282575" algn="l">
              <a:spcBef>
                <a:spcPct val="20000"/>
              </a:spcBef>
              <a:buClr>
                <a:srgbClr val="800000"/>
              </a:buClr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/>
              </a:rPr>
              <a:t>Health-informatics, medical records, and energy-informatics</a:t>
            </a:r>
          </a:p>
        </p:txBody>
      </p:sp>
      <p:sp>
        <p:nvSpPr>
          <p:cNvPr id="507914" name="Rectangle 1034"/>
          <p:cNvSpPr>
            <a:spLocks noChangeArrowheads="1"/>
          </p:cNvSpPr>
          <p:nvPr/>
        </p:nvSpPr>
        <p:spPr bwMode="auto">
          <a:xfrm>
            <a:off x="3633788" y="1435100"/>
            <a:ext cx="5276850" cy="1436688"/>
          </a:xfrm>
          <a:prstGeom prst="rect">
            <a:avLst/>
          </a:prstGeom>
          <a:solidFill>
            <a:srgbClr val="FFDE58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marL="233363" indent="-233363" algn="l">
              <a:spcBef>
                <a:spcPct val="20000"/>
              </a:spcBef>
              <a:buClr>
                <a:srgbClr val="990000"/>
              </a:buClr>
            </a:pPr>
            <a:r>
              <a:rPr lang="en-US" sz="2000" i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Intelligent Systems</a:t>
            </a:r>
            <a:endParaRPr lang="en-US">
              <a:solidFill>
                <a:srgbClr val="990000"/>
              </a:solidFill>
              <a:latin typeface="Tahoma" charset="0"/>
            </a:endParaRPr>
          </a:p>
          <a:p>
            <a:pPr marL="233363" indent="-233363" algn="l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</a:pPr>
            <a:r>
              <a:rPr lang="en-US" sz="1400">
                <a:solidFill>
                  <a:srgbClr val="000000"/>
                </a:solidFill>
              </a:rPr>
              <a:t>Natural language</a:t>
            </a:r>
          </a:p>
          <a:p>
            <a:pPr marL="233363" indent="-233363" algn="l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</a:pPr>
            <a:r>
              <a:rPr lang="en-US" sz="1400">
                <a:solidFill>
                  <a:srgbClr val="000000"/>
                </a:solidFill>
              </a:rPr>
              <a:t>Education, training and cognitive development</a:t>
            </a:r>
          </a:p>
          <a:p>
            <a:pPr marL="233363" indent="-233363" algn="l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</a:pPr>
            <a:r>
              <a:rPr lang="en-US" sz="1400">
                <a:solidFill>
                  <a:srgbClr val="000000"/>
                </a:solidFill>
              </a:rPr>
              <a:t>Knowledge representation/acquisition, and data mining</a:t>
            </a:r>
          </a:p>
          <a:p>
            <a:pPr marL="233363" indent="-233363" algn="l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</a:pPr>
            <a:r>
              <a:rPr lang="en-US" sz="1400">
                <a:solidFill>
                  <a:srgbClr val="000000"/>
                </a:solidFill>
              </a:rPr>
              <a:t>Robotics and virtual humans</a:t>
            </a:r>
            <a:endParaRPr lang="en-US" sz="2000">
              <a:solidFill>
                <a:srgbClr val="000000"/>
              </a:solidFill>
            </a:endParaRPr>
          </a:p>
        </p:txBody>
      </p:sp>
      <p:grpSp>
        <p:nvGrpSpPr>
          <p:cNvPr id="41997" name="Group 1035"/>
          <p:cNvGrpSpPr>
            <a:grpSpLocks/>
          </p:cNvGrpSpPr>
          <p:nvPr/>
        </p:nvGrpSpPr>
        <p:grpSpPr bwMode="auto">
          <a:xfrm>
            <a:off x="7002463" y="4598988"/>
            <a:ext cx="1782762" cy="1046162"/>
            <a:chOff x="4196" y="976"/>
            <a:chExt cx="1372" cy="876"/>
          </a:xfrm>
        </p:grpSpPr>
        <p:pic>
          <p:nvPicPr>
            <p:cNvPr id="507916" name="Picture 1036" descr="sodimmnet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0000"/>
                </a:clrFrom>
                <a:clrTo>
                  <a:srgbClr val="FE0000">
                    <a:alpha val="0"/>
                  </a:srgbClr>
                </a:clrTo>
              </a:clrChange>
              <a:lum bright="24000" contrast="30000"/>
            </a:blip>
            <a:srcRect/>
            <a:stretch>
              <a:fillRect/>
            </a:stretch>
          </p:blipFill>
          <p:spPr bwMode="auto">
            <a:xfrm flipH="1">
              <a:off x="4859" y="1197"/>
              <a:ext cx="709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</p:spPr>
        </p:pic>
        <p:pic>
          <p:nvPicPr>
            <p:cNvPr id="507917" name="Picture 103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96" y="976"/>
              <a:ext cx="633" cy="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</p:spPr>
        </p:pic>
      </p:grpSp>
      <p:pic>
        <p:nvPicPr>
          <p:cNvPr id="507918" name="Picture 1038" descr="P22100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55688" y="1403350"/>
            <a:ext cx="15398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</p:pic>
      <p:pic>
        <p:nvPicPr>
          <p:cNvPr id="507919" name="Picture 1039" descr="TacLa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4225" y="1881188"/>
            <a:ext cx="1450975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</p:pic>
      <p:pic>
        <p:nvPicPr>
          <p:cNvPr id="507907" name="Picture 1027" descr="book_cov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95400" y="3048000"/>
            <a:ext cx="1004888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</p:pic>
      <p:sp>
        <p:nvSpPr>
          <p:cNvPr id="18" name="Right Arrow 17"/>
          <p:cNvSpPr/>
          <p:nvPr/>
        </p:nvSpPr>
        <p:spPr>
          <a:xfrm>
            <a:off x="80963" y="5715000"/>
            <a:ext cx="3810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133600" y="4114800"/>
            <a:ext cx="381000" cy="381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D5A7B81-0267-492C-83FC-97BE7E780329}" type="slidenum">
              <a:rPr lang="en-US"/>
              <a:pPr/>
              <a:t>4</a:t>
            </a:fld>
            <a:endParaRPr lang="en-US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1752600" y="304800"/>
            <a:ext cx="609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solidFill>
                  <a:srgbClr val="800000"/>
                </a:solidFill>
                <a:latin typeface="Tahoma" charset="0"/>
              </a:rPr>
              <a:t>ISI’s Current Organizational Structure</a:t>
            </a:r>
          </a:p>
        </p:txBody>
      </p:sp>
      <p:pic>
        <p:nvPicPr>
          <p:cNvPr id="44036" name="Picture 4" descr="Organization-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463" y="1676400"/>
            <a:ext cx="7754937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84D6B1C-0441-4686-8101-01B28599DE06}" type="slidenum">
              <a:rPr lang="en-US"/>
              <a:pPr/>
              <a:t>5</a:t>
            </a:fld>
            <a:endParaRPr lang="en-US" sz="1400" b="0">
              <a:latin typeface="Times" charset="0"/>
            </a:endParaRPr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6934200" y="6478588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62C7C83F-84A6-4E65-AA7C-455A6B9786D4}" type="slidenum">
              <a:rPr lang="en-US" sz="1200">
                <a:latin typeface="Tahoma" charset="0"/>
              </a:rPr>
              <a:pPr algn="r" eaLnBrk="0" hangingPunct="0"/>
              <a:t>5</a:t>
            </a:fld>
            <a:endParaRPr lang="en-US" sz="1400" b="0">
              <a:latin typeface="Times" charset="0"/>
            </a:endParaRPr>
          </a:p>
        </p:txBody>
      </p:sp>
      <p:sp>
        <p:nvSpPr>
          <p:cNvPr id="46085" name="Title 5"/>
          <p:cNvSpPr>
            <a:spLocks noGrp="1"/>
          </p:cNvSpPr>
          <p:nvPr>
            <p:ph type="title" idx="4294967295"/>
          </p:nvPr>
        </p:nvSpPr>
        <p:spPr>
          <a:xfrm>
            <a:off x="1828800" y="228600"/>
            <a:ext cx="5948363" cy="762000"/>
          </a:xfrm>
        </p:spPr>
        <p:txBody>
          <a:bodyPr/>
          <a:lstStyle/>
          <a:p>
            <a:r>
              <a:rPr lang="en-US" smtClean="0"/>
              <a:t>ISI’s Mode of Operation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52400" y="6156325"/>
            <a:ext cx="8810625" cy="396875"/>
          </a:xfrm>
          <a:prstGeom prst="rect">
            <a:avLst/>
          </a:prstGeom>
          <a:gradFill rotWithShape="1">
            <a:gsLst>
              <a:gs pos="0">
                <a:srgbClr val="663300"/>
              </a:gs>
              <a:gs pos="50000">
                <a:srgbClr val="663300">
                  <a:gamma/>
                  <a:shade val="0"/>
                  <a:invGamma/>
                </a:srgbClr>
              </a:gs>
              <a:gs pos="100000">
                <a:srgbClr val="66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2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MS PGothic" pitchFamily="34" charset="-128"/>
              </a:rPr>
              <a:t>Nation-wide collaborations strengthening its technical skills</a:t>
            </a:r>
          </a:p>
        </p:txBody>
      </p:sp>
      <p:pic>
        <p:nvPicPr>
          <p:cNvPr id="4608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68425"/>
            <a:ext cx="8074025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BD78926-9918-4D2A-8FA2-AB649E5F6D7C}" type="slidenum">
              <a:rPr lang="en-US"/>
              <a:pPr/>
              <a:t>6</a:t>
            </a:fld>
            <a:endParaRPr lang="en-US" sz="1400" b="0">
              <a:latin typeface="Times" charset="0"/>
            </a:endParaRPr>
          </a:p>
        </p:txBody>
      </p:sp>
      <p:sp>
        <p:nvSpPr>
          <p:cNvPr id="48132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Brief History &amp; Diversification</a:t>
            </a:r>
          </a:p>
        </p:txBody>
      </p:sp>
      <p:sp>
        <p:nvSpPr>
          <p:cNvPr id="48133" name="Content Placeholder 6"/>
          <p:cNvSpPr>
            <a:spLocks noGrp="1"/>
          </p:cNvSpPr>
          <p:nvPr>
            <p:ph idx="4294967295"/>
          </p:nvPr>
        </p:nvSpPr>
        <p:spPr>
          <a:xfrm>
            <a:off x="169863" y="1371600"/>
            <a:ext cx="8821737" cy="3962400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charset="2"/>
              <a:buChar char="§"/>
            </a:pPr>
            <a:r>
              <a:rPr lang="en-US" smtClean="0">
                <a:solidFill>
                  <a:schemeClr val="tx1"/>
                </a:solidFill>
                <a:latin typeface="Arial" charset="0"/>
              </a:rPr>
              <a:t>ISI was formed almost as a captive organization to DARPA.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charset="2"/>
              <a:buChar char="§"/>
            </a:pPr>
            <a:r>
              <a:rPr lang="en-US" smtClean="0">
                <a:solidFill>
                  <a:schemeClr val="tx1"/>
                </a:solidFill>
                <a:latin typeface="Arial" charset="0"/>
              </a:rPr>
              <a:t>For many years, DARPA was almost the sole supporter of ISI: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sz="2000" smtClean="0">
                <a:latin typeface="Arial" charset="0"/>
              </a:rPr>
              <a:t>MOSIS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sz="2000" smtClean="0">
                <a:latin typeface="Arial" charset="0"/>
              </a:rPr>
              <a:t>Internet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sz="2000" smtClean="0">
                <a:latin typeface="Arial" charset="0"/>
              </a:rPr>
              <a:t>Natural language and A.I. 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charset="2"/>
              <a:buChar char="§"/>
            </a:pPr>
            <a:r>
              <a:rPr lang="en-US" smtClean="0">
                <a:solidFill>
                  <a:schemeClr val="tx1"/>
                </a:solidFill>
                <a:latin typeface="Arial" charset="0"/>
              </a:rPr>
              <a:t>Over last decade, ISI sought new sources of research sponsorship, technologies, and new research disciplines: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sz="2000" smtClean="0">
                <a:latin typeface="Arial" charset="0"/>
              </a:rPr>
              <a:t>Developed ties to IC community, DOE, NSF, NIH, etc.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80000"/>
              <a:buFontTx/>
              <a:buChar char="•"/>
            </a:pPr>
            <a:r>
              <a:rPr lang="en-US" sz="2000" smtClean="0">
                <a:latin typeface="Arial" charset="0"/>
              </a:rPr>
              <a:t>MOSIS became self-sufficient,</a:t>
            </a:r>
          </a:p>
          <a:p>
            <a:pPr lvl="1">
              <a:spcBef>
                <a:spcPct val="10000"/>
              </a:spcBef>
              <a:spcAft>
                <a:spcPct val="10000"/>
              </a:spcAft>
              <a:buClr>
                <a:srgbClr val="990000"/>
              </a:buClr>
              <a:buSzPct val="80000"/>
              <a:buFont typeface="Wingdings 3" charset="2"/>
              <a:buChar char="Æ"/>
            </a:pPr>
            <a:r>
              <a:rPr lang="en-US" sz="2000" b="1" smtClean="0">
                <a:solidFill>
                  <a:srgbClr val="990000"/>
                </a:solidFill>
                <a:latin typeface="Arial" charset="0"/>
              </a:rPr>
              <a:t>Developed internal capability to foster and advocate innovative, visionary solutions.</a:t>
            </a:r>
          </a:p>
        </p:txBody>
      </p:sp>
      <p:sp>
        <p:nvSpPr>
          <p:cNvPr id="48134" name="Slide Number Placeholder 3"/>
          <p:cNvSpPr txBox="1">
            <a:spLocks noGrp="1"/>
          </p:cNvSpPr>
          <p:nvPr/>
        </p:nvSpPr>
        <p:spPr bwMode="auto">
          <a:xfrm>
            <a:off x="6934200" y="6478588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99B4CAF2-2036-422C-92A6-D8EC15782F19}" type="slidenum">
              <a:rPr lang="en-US" sz="1200">
                <a:latin typeface="Tahoma" charset="0"/>
              </a:rPr>
              <a:pPr algn="r" eaLnBrk="0" hangingPunct="0"/>
              <a:t>6</a:t>
            </a:fld>
            <a:endParaRPr lang="en-US" sz="1400" b="0">
              <a:latin typeface="Times" charset="0"/>
            </a:endParaRPr>
          </a:p>
        </p:txBody>
      </p:sp>
      <p:sp>
        <p:nvSpPr>
          <p:cNvPr id="48135" name="Rectangle 14"/>
          <p:cNvSpPr>
            <a:spLocks noChangeArrowheads="1"/>
          </p:cNvSpPr>
          <p:nvPr/>
        </p:nvSpPr>
        <p:spPr bwMode="auto">
          <a:xfrm>
            <a:off x="304800" y="5408613"/>
            <a:ext cx="8577263" cy="915987"/>
          </a:xfrm>
          <a:prstGeom prst="rect">
            <a:avLst/>
          </a:prstGeom>
          <a:gradFill rotWithShape="1">
            <a:gsLst>
              <a:gs pos="0">
                <a:srgbClr val="663300"/>
              </a:gs>
              <a:gs pos="50000">
                <a:srgbClr val="000000"/>
              </a:gs>
              <a:gs pos="100000">
                <a:srgbClr val="66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CC"/>
                </a:solidFill>
              </a:rPr>
              <a:t>ISI has come-out of this process more diversified, more aware of broad areas of research, suited to end-to-end program goals and deliverables, and developed a vibrant technology-agile staff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B3CD5B-6705-4E7C-804D-52D0DE14933E}" type="slidenum">
              <a:rPr lang="en-US"/>
              <a:pPr/>
              <a:t>7</a:t>
            </a:fld>
            <a:endParaRPr lang="en-US" sz="1400" b="0">
              <a:latin typeface="Times" charset="0"/>
            </a:endParaRPr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6934200" y="6478588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B28ECBA-CFD7-4B2A-B324-08FAAA627897}" type="slidenum">
              <a:rPr lang="en-US" sz="1200">
                <a:latin typeface="Tahoma" charset="0"/>
              </a:rPr>
              <a:pPr algn="r" eaLnBrk="0" hangingPunct="0"/>
              <a:t>7</a:t>
            </a:fld>
            <a:endParaRPr lang="en-US" sz="1400" b="0">
              <a:latin typeface="Times" charset="0"/>
            </a:endParaRPr>
          </a:p>
        </p:txBody>
      </p:sp>
      <p:pic>
        <p:nvPicPr>
          <p:cNvPr id="50181" name="chart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0450" y="1371600"/>
            <a:ext cx="4121150" cy="266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152400" y="4191000"/>
            <a:ext cx="8826500" cy="20923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rgbClr val="181847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99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u="sng">
                <a:solidFill>
                  <a:srgbClr val="FFCCFF"/>
                </a:solidFill>
              </a:rPr>
              <a:t>REMARKS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solidFill>
                  <a:srgbClr val="FFFFCC"/>
                </a:solidFill>
              </a:rPr>
              <a:t>--  UFY -10 total funding $77M;  UFY-2011 total funding &gt;$82M (Estimated)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solidFill>
                  <a:srgbClr val="FFFFCC"/>
                </a:solidFill>
              </a:rPr>
              <a:t>--  UFY-2010 Distribution: DARPA 29%, NIH 13%, NRO 9%, NSF 19%, Other 33%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solidFill>
                  <a:srgbClr val="FFFFCC"/>
                </a:solidFill>
              </a:rPr>
              <a:t>--  Technology portfolio is balanced among the various funding sources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solidFill>
                  <a:srgbClr val="FFCCFF"/>
                </a:solidFill>
              </a:rPr>
              <a:t>--  Dramatic shift from the 90’s and early 2000’s where DARPA was &gt;75% --</a:t>
            </a:r>
          </a:p>
        </p:txBody>
      </p:sp>
      <p:sp>
        <p:nvSpPr>
          <p:cNvPr id="50184" name="Text Box 2"/>
          <p:cNvSpPr txBox="1">
            <a:spLocks noChangeArrowheads="1"/>
          </p:cNvSpPr>
          <p:nvPr/>
        </p:nvSpPr>
        <p:spPr bwMode="auto">
          <a:xfrm>
            <a:off x="1981200" y="152400"/>
            <a:ext cx="5486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800000"/>
                </a:solidFill>
                <a:latin typeface="Tahoma" charset="0"/>
              </a:rPr>
              <a:t>Funding Distribution by Source</a:t>
            </a:r>
          </a:p>
        </p:txBody>
      </p:sp>
      <p:sp>
        <p:nvSpPr>
          <p:cNvPr id="50185" name="TextBox 7"/>
          <p:cNvSpPr txBox="1">
            <a:spLocks noChangeArrowheads="1"/>
          </p:cNvSpPr>
          <p:nvPr/>
        </p:nvSpPr>
        <p:spPr bwMode="auto">
          <a:xfrm>
            <a:off x="2133600" y="2438400"/>
            <a:ext cx="717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DARPA</a:t>
            </a:r>
          </a:p>
        </p:txBody>
      </p:sp>
      <p:sp>
        <p:nvSpPr>
          <p:cNvPr id="50186" name="TextBox 8"/>
          <p:cNvSpPr txBox="1">
            <a:spLocks noChangeArrowheads="1"/>
          </p:cNvSpPr>
          <p:nvPr/>
        </p:nvSpPr>
        <p:spPr bwMode="auto">
          <a:xfrm>
            <a:off x="6750050" y="2238375"/>
            <a:ext cx="717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DARPA</a:t>
            </a:r>
          </a:p>
        </p:txBody>
      </p:sp>
      <p:sp>
        <p:nvSpPr>
          <p:cNvPr id="50187" name="TextBox 9"/>
          <p:cNvSpPr txBox="1">
            <a:spLocks noChangeArrowheads="1"/>
          </p:cNvSpPr>
          <p:nvPr/>
        </p:nvSpPr>
        <p:spPr bwMode="auto">
          <a:xfrm>
            <a:off x="1354138" y="2771775"/>
            <a:ext cx="449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NIH</a:t>
            </a:r>
          </a:p>
        </p:txBody>
      </p:sp>
      <p:sp>
        <p:nvSpPr>
          <p:cNvPr id="50188" name="TextBox 10"/>
          <p:cNvSpPr txBox="1">
            <a:spLocks noChangeArrowheads="1"/>
          </p:cNvSpPr>
          <p:nvPr/>
        </p:nvSpPr>
        <p:spPr bwMode="auto">
          <a:xfrm>
            <a:off x="7018338" y="2667000"/>
            <a:ext cx="449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NIH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BC3B7F5-2221-4EE9-A3DE-AFFCA7289D58}" type="slidenum">
              <a:rPr lang="en-US"/>
              <a:pPr/>
              <a:t>8</a:t>
            </a:fld>
            <a:endParaRPr lang="en-US" sz="1400" b="0">
              <a:latin typeface="Times" charset="0"/>
            </a:endParaRPr>
          </a:p>
        </p:txBody>
      </p:sp>
      <p:sp>
        <p:nvSpPr>
          <p:cNvPr id="52228" name="Title 5"/>
          <p:cNvSpPr>
            <a:spLocks noGrp="1"/>
          </p:cNvSpPr>
          <p:nvPr>
            <p:ph type="title" idx="4294967295"/>
          </p:nvPr>
        </p:nvSpPr>
        <p:spPr>
          <a:xfrm>
            <a:off x="1905000" y="304800"/>
            <a:ext cx="5943600" cy="762000"/>
          </a:xfrm>
        </p:spPr>
        <p:txBody>
          <a:bodyPr/>
          <a:lstStyle/>
          <a:p>
            <a:r>
              <a:rPr lang="en-US" smtClean="0"/>
              <a:t>Sample of Major DARPA-awarded Recent Programs</a:t>
            </a: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304800" y="2133600"/>
            <a:ext cx="8666163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15000"/>
              </a:spcBef>
              <a:spcAft>
                <a:spcPct val="15000"/>
              </a:spcAft>
              <a:buClr>
                <a:srgbClr val="990000"/>
              </a:buClr>
              <a:buFont typeface="Wingdings" charset="2"/>
              <a:buChar char="§"/>
              <a:tabLst>
                <a:tab pos="284163" algn="l"/>
              </a:tabLst>
            </a:pPr>
            <a:r>
              <a:rPr lang="en-US"/>
              <a:t>  </a:t>
            </a:r>
            <a:r>
              <a:rPr lang="en-US">
                <a:solidFill>
                  <a:srgbClr val="990000"/>
                </a:solidFill>
              </a:rPr>
              <a:t>Trusted Electronics</a:t>
            </a:r>
          </a:p>
          <a:p>
            <a:pPr lvl="1" algn="l">
              <a:spcBef>
                <a:spcPct val="15000"/>
              </a:spcBef>
              <a:spcAft>
                <a:spcPct val="15000"/>
              </a:spcAft>
              <a:buFont typeface="Wingdings" charset="2"/>
              <a:buChar char="ü"/>
              <a:tabLst>
                <a:tab pos="284163" algn="l"/>
              </a:tabLst>
            </a:pPr>
            <a:r>
              <a:rPr lang="en-US"/>
              <a:t>  </a:t>
            </a:r>
            <a:r>
              <a:rPr lang="en-US" sz="1600"/>
              <a:t>MTO – Developing methods to ensure operational trust of DoD electronics</a:t>
            </a:r>
          </a:p>
          <a:p>
            <a:pPr algn="l">
              <a:spcBef>
                <a:spcPct val="15000"/>
              </a:spcBef>
              <a:spcAft>
                <a:spcPct val="15000"/>
              </a:spcAft>
              <a:buClr>
                <a:srgbClr val="990000"/>
              </a:buClr>
              <a:buFont typeface="Wingdings" charset="2"/>
              <a:buChar char="§"/>
              <a:tabLst>
                <a:tab pos="284163" algn="l"/>
              </a:tabLst>
            </a:pPr>
            <a:r>
              <a:rPr lang="en-US"/>
              <a:t>  </a:t>
            </a:r>
            <a:r>
              <a:rPr lang="en-US">
                <a:solidFill>
                  <a:srgbClr val="990000"/>
                </a:solidFill>
              </a:rPr>
              <a:t>MONARCH</a:t>
            </a:r>
          </a:p>
          <a:p>
            <a:pPr lvl="1" algn="l">
              <a:spcBef>
                <a:spcPct val="15000"/>
              </a:spcBef>
              <a:spcAft>
                <a:spcPct val="15000"/>
              </a:spcAft>
              <a:buFont typeface="Wingdings" charset="2"/>
              <a:buChar char="ü"/>
              <a:tabLst>
                <a:tab pos="284163" algn="l"/>
              </a:tabLst>
            </a:pPr>
            <a:r>
              <a:rPr lang="en-US"/>
              <a:t>  </a:t>
            </a:r>
            <a:r>
              <a:rPr lang="en-US" sz="1600"/>
              <a:t>IPTO - Developed an ASIC in 90nm technology of more than 280M cells for DoD</a:t>
            </a:r>
            <a:r>
              <a:rPr lang="en-US"/>
              <a:t>  </a:t>
            </a:r>
            <a:br>
              <a:rPr lang="en-US"/>
            </a:br>
            <a:r>
              <a:rPr lang="en-US"/>
              <a:t>     </a:t>
            </a:r>
            <a:r>
              <a:rPr lang="en-US" sz="1600"/>
              <a:t>applications </a:t>
            </a:r>
          </a:p>
          <a:p>
            <a:pPr algn="l">
              <a:spcBef>
                <a:spcPct val="15000"/>
              </a:spcBef>
              <a:spcAft>
                <a:spcPct val="15000"/>
              </a:spcAft>
              <a:buClr>
                <a:srgbClr val="990000"/>
              </a:buClr>
              <a:buFont typeface="Wingdings" charset="2"/>
              <a:buChar char="§"/>
              <a:tabLst>
                <a:tab pos="284163" algn="l"/>
              </a:tabLst>
            </a:pPr>
            <a:r>
              <a:rPr lang="en-US"/>
              <a:t>  </a:t>
            </a:r>
            <a:r>
              <a:rPr lang="en-US">
                <a:solidFill>
                  <a:srgbClr val="990000"/>
                </a:solidFill>
              </a:rPr>
              <a:t>Statistical Machine Translation</a:t>
            </a:r>
          </a:p>
          <a:p>
            <a:pPr lvl="1" algn="l">
              <a:spcBef>
                <a:spcPct val="15000"/>
              </a:spcBef>
              <a:spcAft>
                <a:spcPct val="15000"/>
              </a:spcAft>
              <a:buFont typeface="Wingdings" charset="2"/>
              <a:buChar char="ü"/>
              <a:tabLst>
                <a:tab pos="284163" algn="l"/>
              </a:tabLst>
            </a:pPr>
            <a:r>
              <a:rPr lang="en-US"/>
              <a:t>  </a:t>
            </a:r>
            <a:r>
              <a:rPr lang="en-US" sz="1600"/>
              <a:t>IPTO - Developing automatic translation of human languages</a:t>
            </a:r>
          </a:p>
          <a:p>
            <a:pPr algn="l">
              <a:spcBef>
                <a:spcPct val="15000"/>
              </a:spcBef>
              <a:spcAft>
                <a:spcPct val="15000"/>
              </a:spcAft>
              <a:buClr>
                <a:srgbClr val="990000"/>
              </a:buClr>
              <a:buFont typeface="Wingdings" charset="2"/>
              <a:buChar char="§"/>
              <a:tabLst>
                <a:tab pos="284163" algn="l"/>
              </a:tabLst>
            </a:pPr>
            <a:r>
              <a:rPr lang="en-US"/>
              <a:t>  </a:t>
            </a:r>
            <a:r>
              <a:rPr lang="en-US">
                <a:solidFill>
                  <a:srgbClr val="990000"/>
                </a:solidFill>
              </a:rPr>
              <a:t>Brain-implementable Bio-mimetic Electronic</a:t>
            </a:r>
          </a:p>
          <a:p>
            <a:pPr lvl="1" algn="l">
              <a:spcBef>
                <a:spcPct val="15000"/>
              </a:spcBef>
              <a:spcAft>
                <a:spcPct val="15000"/>
              </a:spcAft>
              <a:buFont typeface="Wingdings" charset="2"/>
              <a:buChar char="ü"/>
              <a:tabLst>
                <a:tab pos="284163" algn="l"/>
              </a:tabLst>
            </a:pPr>
            <a:r>
              <a:rPr lang="en-US"/>
              <a:t> </a:t>
            </a:r>
            <a:r>
              <a:rPr lang="en-US" sz="1600"/>
              <a:t>DSO - Developed chips to by-pass damaged brain regions and restore cognition  </a:t>
            </a:r>
          </a:p>
          <a:p>
            <a:pPr algn="l">
              <a:spcBef>
                <a:spcPct val="15000"/>
              </a:spcBef>
              <a:spcAft>
                <a:spcPct val="15000"/>
              </a:spcAft>
              <a:buClr>
                <a:srgbClr val="990000"/>
              </a:buClr>
              <a:buFont typeface="Wingdings" charset="2"/>
              <a:buChar char="§"/>
              <a:tabLst>
                <a:tab pos="284163" algn="l"/>
              </a:tabLst>
            </a:pPr>
            <a:r>
              <a:rPr lang="en-US"/>
              <a:t> </a:t>
            </a:r>
            <a:r>
              <a:rPr lang="en-US">
                <a:solidFill>
                  <a:srgbClr val="990000"/>
                </a:solidFill>
              </a:rPr>
              <a:t>Training Superiority: Tactical Iraqi</a:t>
            </a:r>
          </a:p>
          <a:p>
            <a:pPr lvl="1" algn="l">
              <a:spcBef>
                <a:spcPct val="15000"/>
              </a:spcBef>
              <a:spcAft>
                <a:spcPct val="15000"/>
              </a:spcAft>
              <a:buFont typeface="Wingdings" charset="2"/>
              <a:buChar char="ü"/>
              <a:tabLst>
                <a:tab pos="284163" algn="l"/>
              </a:tabLst>
            </a:pPr>
            <a:r>
              <a:rPr lang="en-US"/>
              <a:t> </a:t>
            </a:r>
            <a:r>
              <a:rPr lang="en-US" sz="1600"/>
              <a:t>IPTO - Developed training tools to speed-up language and culture learning </a:t>
            </a:r>
          </a:p>
        </p:txBody>
      </p:sp>
      <p:sp>
        <p:nvSpPr>
          <p:cNvPr id="52230" name="Rectangle 14"/>
          <p:cNvSpPr>
            <a:spLocks noChangeArrowheads="1"/>
          </p:cNvSpPr>
          <p:nvPr/>
        </p:nvSpPr>
        <p:spPr bwMode="auto">
          <a:xfrm>
            <a:off x="152400" y="1447800"/>
            <a:ext cx="8839200" cy="646113"/>
          </a:xfrm>
          <a:prstGeom prst="rect">
            <a:avLst/>
          </a:prstGeom>
          <a:gradFill rotWithShape="1">
            <a:gsLst>
              <a:gs pos="0">
                <a:srgbClr val="663300"/>
              </a:gs>
              <a:gs pos="50000">
                <a:srgbClr val="000000"/>
              </a:gs>
              <a:gs pos="100000">
                <a:srgbClr val="66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>
                <a:solidFill>
                  <a:srgbClr val="FFFFCC"/>
                </a:solidFill>
              </a:rPr>
              <a:t>ISI in last 4 years (2007 – 2010) awarded over </a:t>
            </a:r>
            <a:r>
              <a:rPr lang="en-US">
                <a:solidFill>
                  <a:srgbClr val="FFCCFF"/>
                </a:solidFill>
              </a:rPr>
              <a:t>$60M</a:t>
            </a:r>
            <a:r>
              <a:rPr lang="en-US">
                <a:solidFill>
                  <a:srgbClr val="FFFFCC"/>
                </a:solidFill>
              </a:rPr>
              <a:t> from DARPA mostly in the areas of micro-electronics, networking, and artificial intelligence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19AE64F-DF02-428D-BA77-BC783AB87C4E}" type="slidenum">
              <a:rPr lang="en-US"/>
              <a:pPr/>
              <a:t>9</a:t>
            </a:fld>
            <a:endParaRPr lang="en-US" sz="1400" b="0">
              <a:latin typeface="Times" charset="0"/>
            </a:endParaRPr>
          </a:p>
        </p:txBody>
      </p:sp>
      <p:sp>
        <p:nvSpPr>
          <p:cNvPr id="54276" name="Title 5"/>
          <p:cNvSpPr>
            <a:spLocks noGrp="1"/>
          </p:cNvSpPr>
          <p:nvPr>
            <p:ph type="title" idx="4294967295"/>
          </p:nvPr>
        </p:nvSpPr>
        <p:spPr>
          <a:xfrm>
            <a:off x="1676400" y="304800"/>
            <a:ext cx="5943600" cy="762000"/>
          </a:xfrm>
        </p:spPr>
        <p:txBody>
          <a:bodyPr/>
          <a:lstStyle/>
          <a:p>
            <a:r>
              <a:rPr lang="en-US" smtClean="0"/>
              <a:t>Sample of Non DARPA-awarded Recent Programs</a:t>
            </a:r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76200" y="2057400"/>
            <a:ext cx="89677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15000"/>
              </a:spcBef>
              <a:spcAft>
                <a:spcPct val="15000"/>
              </a:spcAft>
              <a:buClr>
                <a:srgbClr val="990000"/>
              </a:buClr>
              <a:buFont typeface="Wingdings" charset="2"/>
              <a:buChar char="§"/>
              <a:tabLst>
                <a:tab pos="284163" algn="l"/>
              </a:tabLst>
            </a:pPr>
            <a:r>
              <a:rPr lang="en-US"/>
              <a:t> </a:t>
            </a:r>
            <a:r>
              <a:rPr lang="en-US">
                <a:solidFill>
                  <a:srgbClr val="990000"/>
                </a:solidFill>
              </a:rPr>
              <a:t>Fusing Geospatial Data with Online Sources to Analyze and Label Imagery</a:t>
            </a:r>
          </a:p>
          <a:p>
            <a:pPr lvl="1" algn="l">
              <a:spcBef>
                <a:spcPct val="15000"/>
              </a:spcBef>
              <a:spcAft>
                <a:spcPct val="15000"/>
              </a:spcAft>
              <a:buFont typeface="Wingdings" charset="2"/>
              <a:buChar char="ü"/>
              <a:tabLst>
                <a:tab pos="284163" algn="l"/>
              </a:tabLst>
            </a:pPr>
            <a:r>
              <a:rPr lang="en-US"/>
              <a:t>  </a:t>
            </a:r>
            <a:r>
              <a:rPr lang="en-US" sz="1600"/>
              <a:t>OGA – Mapping overhead imagery to on-line sources to determine location.  </a:t>
            </a:r>
          </a:p>
          <a:p>
            <a:pPr algn="l">
              <a:spcBef>
                <a:spcPct val="15000"/>
              </a:spcBef>
              <a:spcAft>
                <a:spcPct val="15000"/>
              </a:spcAft>
              <a:buClr>
                <a:srgbClr val="990000"/>
              </a:buClr>
              <a:buFont typeface="Wingdings" charset="2"/>
              <a:buChar char="§"/>
              <a:tabLst>
                <a:tab pos="284163" algn="l"/>
              </a:tabLst>
            </a:pPr>
            <a:r>
              <a:rPr lang="en-US"/>
              <a:t>  </a:t>
            </a:r>
            <a:r>
              <a:rPr lang="en-US" u="sng">
                <a:solidFill>
                  <a:srgbClr val="990000"/>
                </a:solidFill>
              </a:rPr>
              <a:t>De</a:t>
            </a:r>
            <a:r>
              <a:rPr lang="en-US">
                <a:solidFill>
                  <a:srgbClr val="990000"/>
                </a:solidFill>
              </a:rPr>
              <a:t>fense </a:t>
            </a:r>
            <a:r>
              <a:rPr lang="en-US" u="sng">
                <a:solidFill>
                  <a:srgbClr val="990000"/>
                </a:solidFill>
              </a:rPr>
              <a:t>T</a:t>
            </a:r>
            <a:r>
              <a:rPr lang="en-US">
                <a:solidFill>
                  <a:srgbClr val="990000"/>
                </a:solidFill>
              </a:rPr>
              <a:t>echnology </a:t>
            </a:r>
            <a:r>
              <a:rPr lang="en-US" u="sng">
                <a:solidFill>
                  <a:srgbClr val="990000"/>
                </a:solidFill>
              </a:rPr>
              <a:t>E</a:t>
            </a:r>
            <a:r>
              <a:rPr lang="en-US">
                <a:solidFill>
                  <a:srgbClr val="990000"/>
                </a:solidFill>
              </a:rPr>
              <a:t>xperimental </a:t>
            </a:r>
            <a:r>
              <a:rPr lang="en-US" u="sng">
                <a:solidFill>
                  <a:srgbClr val="990000"/>
                </a:solidFill>
              </a:rPr>
              <a:t>R</a:t>
            </a:r>
            <a:r>
              <a:rPr lang="en-US">
                <a:solidFill>
                  <a:srgbClr val="990000"/>
                </a:solidFill>
              </a:rPr>
              <a:t>esearch Laboratory Testbed (DETER)</a:t>
            </a:r>
          </a:p>
          <a:p>
            <a:pPr lvl="1" algn="l">
              <a:spcBef>
                <a:spcPct val="15000"/>
              </a:spcBef>
              <a:spcAft>
                <a:spcPct val="15000"/>
              </a:spcAft>
              <a:buFont typeface="Wingdings" charset="2"/>
              <a:buChar char="ü"/>
              <a:tabLst>
                <a:tab pos="284163" algn="l"/>
              </a:tabLst>
            </a:pPr>
            <a:r>
              <a:rPr lang="en-US"/>
              <a:t>  </a:t>
            </a:r>
            <a:r>
              <a:rPr lang="en-US" sz="1600"/>
              <a:t>DHS – Distributed across U.S. testbed to emulate and study cyber attacks.  </a:t>
            </a:r>
            <a:r>
              <a:rPr lang="en-US"/>
              <a:t> </a:t>
            </a:r>
          </a:p>
          <a:p>
            <a:pPr algn="l">
              <a:spcBef>
                <a:spcPct val="15000"/>
              </a:spcBef>
              <a:spcAft>
                <a:spcPct val="15000"/>
              </a:spcAft>
              <a:buClr>
                <a:srgbClr val="990000"/>
              </a:buClr>
              <a:buFont typeface="Wingdings" charset="2"/>
              <a:buChar char="§"/>
              <a:tabLst>
                <a:tab pos="284163" algn="l"/>
              </a:tabLst>
            </a:pPr>
            <a:r>
              <a:rPr lang="en-US"/>
              <a:t>  </a:t>
            </a:r>
            <a:r>
              <a:rPr lang="en-US">
                <a:solidFill>
                  <a:srgbClr val="990000"/>
                </a:solidFill>
              </a:rPr>
              <a:t>Energy-Informatics</a:t>
            </a:r>
          </a:p>
          <a:p>
            <a:pPr lvl="1" algn="l">
              <a:spcBef>
                <a:spcPct val="15000"/>
              </a:spcBef>
              <a:spcAft>
                <a:spcPct val="15000"/>
              </a:spcAft>
              <a:buFont typeface="Wingdings" charset="2"/>
              <a:buChar char="ü"/>
              <a:tabLst>
                <a:tab pos="284163" algn="l"/>
              </a:tabLst>
            </a:pPr>
            <a:r>
              <a:rPr lang="en-US"/>
              <a:t>  </a:t>
            </a:r>
            <a:r>
              <a:rPr lang="en-US" sz="1600"/>
              <a:t>DOE – Systems for demand-response and security for smart grid.   </a:t>
            </a:r>
          </a:p>
          <a:p>
            <a:pPr algn="l">
              <a:spcBef>
                <a:spcPct val="15000"/>
              </a:spcBef>
              <a:spcAft>
                <a:spcPct val="15000"/>
              </a:spcAft>
              <a:buClr>
                <a:srgbClr val="990000"/>
              </a:buClr>
              <a:buFont typeface="Wingdings" charset="2"/>
              <a:buChar char="§"/>
              <a:tabLst>
                <a:tab pos="284163" algn="l"/>
              </a:tabLst>
            </a:pPr>
            <a:r>
              <a:rPr lang="en-US"/>
              <a:t>  </a:t>
            </a:r>
            <a:r>
              <a:rPr lang="en-US">
                <a:solidFill>
                  <a:srgbClr val="990000"/>
                </a:solidFill>
              </a:rPr>
              <a:t>Computational Infrastructure for Biomedical Research </a:t>
            </a:r>
          </a:p>
          <a:p>
            <a:pPr lvl="1" algn="l">
              <a:spcBef>
                <a:spcPct val="15000"/>
              </a:spcBef>
              <a:spcAft>
                <a:spcPct val="15000"/>
              </a:spcAft>
              <a:buFont typeface="Wingdings" charset="2"/>
              <a:buChar char="ü"/>
              <a:tabLst>
                <a:tab pos="284163" algn="l"/>
              </a:tabLst>
            </a:pPr>
            <a:r>
              <a:rPr lang="en-US"/>
              <a:t> </a:t>
            </a:r>
            <a:r>
              <a:rPr lang="en-US" sz="1600"/>
              <a:t>NIH – Collect health data and provide taxonomies to aid bio-medical research.   </a:t>
            </a:r>
          </a:p>
          <a:p>
            <a:pPr algn="l">
              <a:spcBef>
                <a:spcPct val="15000"/>
              </a:spcBef>
              <a:spcAft>
                <a:spcPct val="15000"/>
              </a:spcAft>
              <a:buClr>
                <a:srgbClr val="990000"/>
              </a:buClr>
              <a:buFont typeface="Wingdings" charset="2"/>
              <a:buChar char="§"/>
              <a:tabLst>
                <a:tab pos="284163" algn="l"/>
              </a:tabLst>
            </a:pPr>
            <a:r>
              <a:rPr lang="en-US"/>
              <a:t> </a:t>
            </a:r>
            <a:r>
              <a:rPr lang="en-US">
                <a:solidFill>
                  <a:srgbClr val="990000"/>
                </a:solidFill>
              </a:rPr>
              <a:t>Health-informatics</a:t>
            </a:r>
          </a:p>
          <a:p>
            <a:pPr lvl="1" algn="l">
              <a:spcBef>
                <a:spcPct val="15000"/>
              </a:spcBef>
              <a:spcAft>
                <a:spcPct val="15000"/>
              </a:spcAft>
              <a:buFont typeface="Wingdings" charset="2"/>
              <a:buChar char="ü"/>
              <a:tabLst>
                <a:tab pos="284163" algn="l"/>
              </a:tabLst>
            </a:pPr>
            <a:r>
              <a:rPr lang="en-US"/>
              <a:t> </a:t>
            </a:r>
            <a:r>
              <a:rPr lang="en-US" sz="1600"/>
              <a:t>INDUSTRY - Understanding health data to aid physicians to make better decisions. </a:t>
            </a:r>
          </a:p>
        </p:txBody>
      </p:sp>
      <p:sp>
        <p:nvSpPr>
          <p:cNvPr id="493582" name="Rectangle 14"/>
          <p:cNvSpPr>
            <a:spLocks noChangeArrowheads="1"/>
          </p:cNvSpPr>
          <p:nvPr/>
        </p:nvSpPr>
        <p:spPr bwMode="auto">
          <a:xfrm>
            <a:off x="322263" y="5715000"/>
            <a:ext cx="8577262" cy="701675"/>
          </a:xfrm>
          <a:prstGeom prst="rect">
            <a:avLst/>
          </a:prstGeom>
          <a:gradFill rotWithShape="1">
            <a:gsLst>
              <a:gs pos="0">
                <a:srgbClr val="663300"/>
              </a:gs>
              <a:gs pos="50000">
                <a:srgbClr val="663300">
                  <a:gamma/>
                  <a:shade val="0"/>
                  <a:invGamma/>
                </a:srgbClr>
              </a:gs>
              <a:gs pos="100000">
                <a:srgbClr val="66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20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ISI’s staff is constantly engaged with government’s DoD and Civil S&amp;T organizations helping to evaluate promising ideas.</a:t>
            </a:r>
          </a:p>
        </p:txBody>
      </p:sp>
      <p:sp>
        <p:nvSpPr>
          <p:cNvPr id="54279" name="Rectangle 14"/>
          <p:cNvSpPr>
            <a:spLocks noChangeArrowheads="1"/>
          </p:cNvSpPr>
          <p:nvPr/>
        </p:nvSpPr>
        <p:spPr bwMode="auto">
          <a:xfrm>
            <a:off x="228600" y="1371600"/>
            <a:ext cx="8739188" cy="641350"/>
          </a:xfrm>
          <a:prstGeom prst="rect">
            <a:avLst/>
          </a:prstGeom>
          <a:gradFill rotWithShape="1">
            <a:gsLst>
              <a:gs pos="0">
                <a:srgbClr val="663300"/>
              </a:gs>
              <a:gs pos="50000">
                <a:srgbClr val="000000"/>
              </a:gs>
              <a:gs pos="100000">
                <a:srgbClr val="66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>
                <a:solidFill>
                  <a:srgbClr val="FFFFCC"/>
                </a:solidFill>
              </a:rPr>
              <a:t>ISI in last 4 years (2007 – 2010) awarded over </a:t>
            </a:r>
            <a:r>
              <a:rPr lang="en-US">
                <a:solidFill>
                  <a:srgbClr val="FFCCFF"/>
                </a:solidFill>
              </a:rPr>
              <a:t>$140M</a:t>
            </a:r>
            <a:r>
              <a:rPr lang="en-US">
                <a:solidFill>
                  <a:srgbClr val="FFFFCC"/>
                </a:solidFill>
              </a:rPr>
              <a:t> from other sources (</a:t>
            </a:r>
            <a:r>
              <a:rPr lang="en-US">
                <a:solidFill>
                  <a:srgbClr val="FFCCFF"/>
                </a:solidFill>
              </a:rPr>
              <a:t>CY-2009: 	$43M</a:t>
            </a:r>
            <a:r>
              <a:rPr lang="en-US">
                <a:solidFill>
                  <a:srgbClr val="FFFFCC"/>
                </a:solidFill>
              </a:rPr>
              <a:t>) mostly in areas of informatics, health, energy, and intelligence.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i_vsoe_100_template_try2">
  <a:themeElements>
    <a:clrScheme name="isi_vsoe_100_template_try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_vsoe_100_template_try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_vsoe_100_template_try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_vsoe_100_template_try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_vsoe_100_template_try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_vsoe_100_template_try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_vsoe_100_template_try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_vsoe_100_template_try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_vsoe_100_template_try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_vsoe_100_template_try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_vsoe_100_template_try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_vsoe_100_template_try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_vsoe_100_template_try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_vsoe_100_template_try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si_vsoe_100_template_try2">
  <a:themeElements>
    <a:clrScheme name="1_isi_vsoe_100_template_try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isi_vsoe_100_template_try2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si_vsoe_100_template_try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i_vsoe_100_template_try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i_vsoe_100_template_try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i_vsoe_100_template_try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i_vsoe_100_template_try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i_vsoe_100_template_try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i_vsoe_100_template_try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i_vsoe_100_template_try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i_vsoe_100_template_try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i_vsoe_100_template_try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i_vsoe_100_template_try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i_vsoe_100_template_try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22977</TotalTime>
  <Words>813</Words>
  <Application>Microsoft Office PowerPoint</Application>
  <PresentationFormat>On-screen Show (4:3)</PresentationFormat>
  <Paragraphs>127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MS PGothic</vt:lpstr>
      <vt:lpstr>Tahoma</vt:lpstr>
      <vt:lpstr>Wingdings</vt:lpstr>
      <vt:lpstr>MS PGothic</vt:lpstr>
      <vt:lpstr>Times</vt:lpstr>
      <vt:lpstr>Britannic Bold</vt:lpstr>
      <vt:lpstr>Arial Black</vt:lpstr>
      <vt:lpstr>Wingdings 3</vt:lpstr>
      <vt:lpstr>isi_vsoe_100_template_try2</vt:lpstr>
      <vt:lpstr>1_isi_vsoe_100_template_try2</vt:lpstr>
      <vt:lpstr>Default Design</vt:lpstr>
      <vt:lpstr>Slide 1</vt:lpstr>
      <vt:lpstr>ISI Summary</vt:lpstr>
      <vt:lpstr>Core Competencies</vt:lpstr>
      <vt:lpstr>Slide 4</vt:lpstr>
      <vt:lpstr>ISI’s Mode of Operation</vt:lpstr>
      <vt:lpstr>Brief History &amp; Diversification</vt:lpstr>
      <vt:lpstr>Slide 7</vt:lpstr>
      <vt:lpstr>Sample of Major DARPA-awarded Recent Programs</vt:lpstr>
      <vt:lpstr>Sample of Non DARPA-awarded Recent Programs</vt:lpstr>
      <vt:lpstr>ISI’s New Initiatives</vt:lpstr>
    </vt:vector>
  </TitlesOfParts>
  <Company>USC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TA0 Issues and Decisions</dc:title>
  <dc:creator>rparker</dc:creator>
  <cp:lastModifiedBy>USC/ISI</cp:lastModifiedBy>
  <cp:revision>503</cp:revision>
  <cp:lastPrinted>2011-01-26T20:36:05Z</cp:lastPrinted>
  <dcterms:created xsi:type="dcterms:W3CDTF">2011-01-25T18:28:44Z</dcterms:created>
  <dcterms:modified xsi:type="dcterms:W3CDTF">2013-07-02T15:11:07Z</dcterms:modified>
</cp:coreProperties>
</file>