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emf" ContentType="image/x-emf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452" r:id="rId4"/>
    <p:sldId id="474" r:id="rId5"/>
    <p:sldId id="300" r:id="rId6"/>
    <p:sldId id="384" r:id="rId7"/>
    <p:sldId id="421" r:id="rId8"/>
    <p:sldId id="451" r:id="rId9"/>
    <p:sldId id="364" r:id="rId10"/>
    <p:sldId id="481" r:id="rId11"/>
    <p:sldId id="480" r:id="rId12"/>
    <p:sldId id="469" r:id="rId13"/>
    <p:sldId id="479" r:id="rId14"/>
    <p:sldId id="477" r:id="rId15"/>
    <p:sldId id="303" r:id="rId16"/>
    <p:sldId id="314" r:id="rId17"/>
    <p:sldId id="304" r:id="rId18"/>
    <p:sldId id="319" r:id="rId19"/>
    <p:sldId id="478" r:id="rId20"/>
    <p:sldId id="317" r:id="rId21"/>
    <p:sldId id="326" r:id="rId22"/>
    <p:sldId id="328" r:id="rId23"/>
    <p:sldId id="457" r:id="rId24"/>
    <p:sldId id="460" r:id="rId25"/>
    <p:sldId id="470" r:id="rId26"/>
    <p:sldId id="476" r:id="rId27"/>
    <p:sldId id="461" r:id="rId28"/>
    <p:sldId id="464" r:id="rId29"/>
    <p:sldId id="466" r:id="rId30"/>
    <p:sldId id="376" r:id="rId31"/>
    <p:sldId id="34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0000"/>
    <a:srgbClr val="000000"/>
    <a:srgbClr val="FFCC0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207B8-86CE-0449-AA43-4949E61FC7B7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E18D2-EFF4-FD42-A24A-A7D47C477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076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1pPr>
            <a:lvl2pPr marL="742877" indent="-285722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2pPr>
            <a:lvl3pPr marL="1142888" indent="-228578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3pPr>
            <a:lvl4pPr marL="1600043" indent="-228578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4pPr>
            <a:lvl5pPr marL="2057199" indent="-228578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9pPr>
          </a:lstStyle>
          <a:p>
            <a:fld id="{DAB35739-AB99-4249-AED5-E4DC0B8D2FA3}" type="slidenum">
              <a:rPr lang="en-CA" sz="1200">
                <a:solidFill>
                  <a:srgbClr val="000000"/>
                </a:solidFill>
                <a:ea typeface="ＭＳ Ｐゴシック" pitchFamily="34" charset="-128"/>
              </a:rPr>
              <a:pPr/>
              <a:t>15</a:t>
            </a:fld>
            <a:endParaRPr lang="en-CA" sz="12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18D2-EFF4-FD42-A24A-A7D47C477EC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142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terservice/Industry Training, Simulation and Education Conference (I/ITSEC)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93642" y="5925457"/>
            <a:ext cx="1156759" cy="8617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si_logo_red_large-trns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0" y="228600"/>
            <a:ext cx="1397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V_100yrs_cardOnGol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7462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52400" y="819150"/>
            <a:ext cx="1752600" cy="228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 b="0"/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36525" y="6346825"/>
            <a:ext cx="184150" cy="3667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2959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7467600" cy="4713288"/>
          </a:xfrm>
          <a:prstGeom prst="rect">
            <a:avLst/>
          </a:prstGeo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2800" y="6478588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73750AF-65F9-A34F-9A7C-A09CFA5E44CB}" type="slidenum">
              <a:rPr lang="en-US"/>
              <a:pPr>
                <a:defRPr/>
              </a:pPr>
              <a:t>‹#›</a:t>
            </a:fld>
            <a:endParaRPr lang="en-US" sz="1400" b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83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295900" cy="762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20366D-772B-754A-A0DA-4EE86802C4A4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E2599-8281-594E-B6C3-AAE4E50FC1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626" name="Picture 2" descr="Interservice/Industry Training, Simulation and Education Conference (I/ITSEC)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93642" y="5925457"/>
            <a:ext cx="1156759" cy="861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191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V="1">
            <a:off x="0" y="5778500"/>
            <a:ext cx="9144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mall Use Shield_GoldOnTran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27" y="238127"/>
            <a:ext cx="748239" cy="748239"/>
          </a:xfrm>
          <a:prstGeom prst="rect">
            <a:avLst/>
          </a:prstGeom>
        </p:spPr>
      </p:pic>
      <p:pic>
        <p:nvPicPr>
          <p:cNvPr id="9" name="Picture 8" descr="1-lineWordmark_GoldOnCard_NoBG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700" y="6462029"/>
            <a:ext cx="1822126" cy="154821"/>
          </a:xfrm>
          <a:prstGeom prst="rect">
            <a:avLst/>
          </a:prstGeom>
        </p:spPr>
      </p:pic>
      <p:pic>
        <p:nvPicPr>
          <p:cNvPr id="10" name="Picture 9" descr="Formal_Viterbi_GoldOnCard_NoBG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2" y="6138309"/>
            <a:ext cx="1741688" cy="47007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03900"/>
            <a:ext cx="9144000" cy="1052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5778500"/>
            <a:ext cx="9144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mall Use Shield_GoldOnTrans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027" y="238127"/>
            <a:ext cx="748239" cy="748239"/>
          </a:xfrm>
          <a:prstGeom prst="rect">
            <a:avLst/>
          </a:prstGeom>
        </p:spPr>
      </p:pic>
      <p:pic>
        <p:nvPicPr>
          <p:cNvPr id="9" name="Picture 8" descr="1-lineWordmark_GoldOnCard_NoBG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700" y="6462029"/>
            <a:ext cx="1822126" cy="154821"/>
          </a:xfrm>
          <a:prstGeom prst="rect">
            <a:avLst/>
          </a:prstGeom>
        </p:spPr>
      </p:pic>
      <p:pic>
        <p:nvPicPr>
          <p:cNvPr id="12" name="Picture 11" descr="Formal_Viterbi_GoldOnCard_NoBG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02" y="6138309"/>
            <a:ext cx="1741688" cy="4700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7350" y="1338793"/>
            <a:ext cx="9129299" cy="220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2"/>
                </a:solidFill>
                <a:latin typeface="Arial"/>
                <a:cs typeface="Arial"/>
              </a:rPr>
              <a:t>Practical Adiabatic Quantum Computing: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2"/>
                </a:solidFill>
                <a:latin typeface="Arial"/>
                <a:cs typeface="Arial"/>
              </a:rPr>
              <a:t>Implications for the Simulation Community</a:t>
            </a:r>
          </a:p>
        </p:txBody>
      </p:sp>
      <p:sp>
        <p:nvSpPr>
          <p:cNvPr id="52" name="Subtitle 2"/>
          <p:cNvSpPr txBox="1">
            <a:spLocks/>
          </p:cNvSpPr>
          <p:nvPr/>
        </p:nvSpPr>
        <p:spPr>
          <a:xfrm>
            <a:off x="7349" y="3390899"/>
            <a:ext cx="9129299" cy="1835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Robert F.</a:t>
            </a:r>
            <a:r>
              <a:rPr kumimoji="0" lang="en-US" sz="2400" u="none" strike="noStrike" kern="1200" cap="none" spc="0" normalizeH="0" baseline="0" noProof="0" dirty="0" smtClean="0"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2400" u="none" strike="noStrike" kern="1200" cap="none" spc="0" normalizeH="0" baseline="0" noProof="0" dirty="0" smtClean="0">
                <a:effectLst/>
                <a:uLnTx/>
                <a:uFillTx/>
                <a:latin typeface="Times New Roman"/>
                <a:cs typeface="Times New Roman"/>
              </a:rPr>
              <a:t>Lucas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USC – Lockheed Martin Quantum Computing </a:t>
            </a:r>
            <a:r>
              <a:rPr lang="en-US" sz="1600" dirty="0" smtClean="0">
                <a:latin typeface="Times New Roman"/>
                <a:cs typeface="Times New Roman"/>
              </a:rPr>
              <a:t>Center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900" dirty="0" smtClean="0">
                <a:latin typeface="Times New Roman"/>
                <a:cs typeface="Times New Roman"/>
              </a:rPr>
              <a:t>Co-Authors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 smtClean="0">
                <a:effectLst/>
                <a:uLnTx/>
                <a:uFillTx/>
                <a:latin typeface="Times New Roman"/>
                <a:cs typeface="Times New Roman"/>
              </a:rPr>
              <a:t>David</a:t>
            </a:r>
            <a:r>
              <a:rPr kumimoji="0" lang="en-US" sz="1600" u="none" strike="noStrike" kern="1200" cap="none" spc="0" normalizeH="0" noProof="0" dirty="0" smtClean="0">
                <a:effectLst/>
                <a:uLnTx/>
                <a:uFillTx/>
                <a:latin typeface="Times New Roman"/>
                <a:cs typeface="Times New Roman"/>
              </a:rPr>
              <a:t> R. </a:t>
            </a:r>
            <a:r>
              <a:rPr lang="en-US" sz="1600" dirty="0" smtClean="0">
                <a:latin typeface="Times New Roman"/>
                <a:cs typeface="Times New Roman"/>
              </a:rPr>
              <a:t>Pratt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 smtClean="0">
                <a:effectLst/>
                <a:uLnTx/>
                <a:uFillTx/>
                <a:latin typeface="Times New Roman"/>
                <a:cs typeface="Times New Roman"/>
              </a:rPr>
              <a:t>Gene</a:t>
            </a:r>
            <a:r>
              <a:rPr kumimoji="0" lang="en-US" sz="1600" u="none" strike="noStrike" kern="1200" cap="none" spc="0" normalizeH="0" noProof="0" dirty="0" smtClean="0">
                <a:effectLst/>
                <a:uLnTx/>
                <a:uFillTx/>
                <a:latin typeface="Times New Roman"/>
                <a:cs typeface="Times New Roman"/>
              </a:rPr>
              <a:t> Wagenbreth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baseline="0" dirty="0" smtClean="0">
                <a:latin typeface="Times New Roman"/>
                <a:cs typeface="Times New Roman"/>
              </a:rPr>
              <a:t>John</a:t>
            </a:r>
            <a:r>
              <a:rPr lang="en-US" sz="1600" dirty="0" smtClean="0">
                <a:latin typeface="Times New Roman"/>
                <a:cs typeface="Times New Roman"/>
              </a:rPr>
              <a:t> J. Tran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 smtClean="0">
                <a:effectLst/>
                <a:uLnTx/>
                <a:uFillTx/>
                <a:latin typeface="Times New Roman"/>
                <a:cs typeface="Times New Roman"/>
              </a:rPr>
              <a:t>Dan</a:t>
            </a:r>
            <a:r>
              <a:rPr kumimoji="0" lang="en-US" sz="1600" u="none" strike="noStrike" kern="1200" cap="none" spc="0" normalizeH="0" noProof="0" dirty="0" smtClean="0">
                <a:effectLst/>
                <a:uLnTx/>
                <a:uFillTx/>
                <a:latin typeface="Times New Roman"/>
                <a:cs typeface="Times New Roman"/>
              </a:rPr>
              <a:t> M. Davis</a:t>
            </a:r>
            <a:endParaRPr kumimoji="0" lang="en-US" sz="1600" u="none" strike="noStrike" kern="1200" cap="none" spc="0" normalizeH="0" baseline="0" noProof="0" dirty="0" smtClean="0"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i="1" u="none" strike="noStrike" kern="1200" cap="none" spc="0" normalizeH="0" baseline="0" noProof="0" dirty="0" smtClean="0"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3554" name="Picture 2" descr="Interservice/Industry Training, Simulation and Education Conference (I/ITSEC)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046" y="227572"/>
            <a:ext cx="1314636" cy="979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2851" y="155504"/>
            <a:ext cx="5887616" cy="762000"/>
          </a:xfrm>
        </p:spPr>
        <p:txBody>
          <a:bodyPr/>
          <a:lstStyle/>
          <a:p>
            <a:r>
              <a:rPr lang="en-US" dirty="0" smtClean="0"/>
              <a:t>Simulated Annealing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1094" y="1066800"/>
            <a:ext cx="74738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Narrow" pitchFamily="34" charset="0"/>
              </a:rPr>
              <a:t>Annealing is a well-studied and much-used heuristic</a:t>
            </a:r>
            <a:br>
              <a:rPr lang="en-US" sz="2800" b="1" dirty="0" smtClean="0">
                <a:latin typeface="Arial Narrow" pitchFamily="34" charset="0"/>
              </a:rPr>
            </a:br>
            <a:r>
              <a:rPr lang="en-US" sz="2800" b="1" dirty="0" smtClean="0">
                <a:latin typeface="Arial Narrow" pitchFamily="34" charset="0"/>
              </a:rPr>
              <a:t>       for optimization problems</a:t>
            </a:r>
          </a:p>
          <a:p>
            <a:r>
              <a:rPr lang="en-US" sz="2800" b="1" dirty="0" smtClean="0">
                <a:latin typeface="Arial Narrow" pitchFamily="34" charset="0"/>
              </a:rPr>
              <a:t>Simulated annealing efficiently locates </a:t>
            </a:r>
            <a:r>
              <a:rPr lang="en-US" sz="2800" b="1" dirty="0" smtClean="0">
                <a:latin typeface="Arial Narrow" pitchFamily="34" charset="0"/>
              </a:rPr>
              <a:t>good </a:t>
            </a:r>
            <a:r>
              <a:rPr lang="en-US" sz="2800" b="1" dirty="0" smtClean="0">
                <a:latin typeface="Arial Narrow" pitchFamily="34" charset="0"/>
              </a:rPr>
              <a:t/>
            </a:r>
            <a:br>
              <a:rPr lang="en-US" sz="2800" b="1" dirty="0" smtClean="0">
                <a:latin typeface="Arial Narrow" pitchFamily="34" charset="0"/>
              </a:rPr>
            </a:br>
            <a:r>
              <a:rPr lang="en-US" sz="2800" b="1" dirty="0" smtClean="0">
                <a:latin typeface="Arial Narrow" pitchFamily="34" charset="0"/>
              </a:rPr>
              <a:t>       approximations of optima</a:t>
            </a:r>
          </a:p>
          <a:p>
            <a:r>
              <a:rPr lang="en-US" sz="2800" b="1" dirty="0" smtClean="0">
                <a:latin typeface="Arial Narrow" pitchFamily="34" charset="0"/>
              </a:rPr>
              <a:t>It is much faster than rigorous enumeration of </a:t>
            </a:r>
            <a:br>
              <a:rPr lang="en-US" sz="2800" b="1" dirty="0" smtClean="0">
                <a:latin typeface="Arial Narrow" pitchFamily="34" charset="0"/>
              </a:rPr>
            </a:br>
            <a:r>
              <a:rPr lang="en-US" sz="2800" b="1" dirty="0" smtClean="0">
                <a:latin typeface="Arial Narrow" pitchFamily="34" charset="0"/>
              </a:rPr>
              <a:t>       possible explicit solution</a:t>
            </a:r>
          </a:p>
          <a:p>
            <a:r>
              <a:rPr lang="en-US" sz="2800" b="1" dirty="0" smtClean="0">
                <a:latin typeface="Arial Narrow" pitchFamily="34" charset="0"/>
              </a:rPr>
              <a:t>In multi-dimensional search spaces, it is often </a:t>
            </a:r>
            <a:br>
              <a:rPr lang="en-US" sz="2800" b="1" dirty="0" smtClean="0">
                <a:latin typeface="Arial Narrow" pitchFamily="34" charset="0"/>
              </a:rPr>
            </a:br>
            <a:r>
              <a:rPr lang="en-US" sz="2800" b="1" dirty="0" smtClean="0">
                <a:latin typeface="Arial Narrow" pitchFamily="34" charset="0"/>
              </a:rPr>
              <a:t>       the only practical path to useable solutions</a:t>
            </a:r>
          </a:p>
          <a:p>
            <a:r>
              <a:rPr lang="en-US" sz="2800" b="1" dirty="0" smtClean="0">
                <a:latin typeface="Arial Narrow" pitchFamily="34" charset="0"/>
              </a:rPr>
              <a:t>Many issues in military simulation can effectively </a:t>
            </a:r>
          </a:p>
          <a:p>
            <a:r>
              <a:rPr lang="en-US" sz="2800" b="1" dirty="0" smtClean="0">
                <a:latin typeface="Arial Narrow" pitchFamily="34" charset="0"/>
              </a:rPr>
              <a:t> </a:t>
            </a:r>
            <a:r>
              <a:rPr lang="en-US" sz="2800" b="1" dirty="0" smtClean="0">
                <a:latin typeface="Arial Narrow" pitchFamily="34" charset="0"/>
              </a:rPr>
              <a:t>      use this technique</a:t>
            </a:r>
          </a:p>
          <a:p>
            <a:endParaRPr lang="en-US" sz="2800" b="1" dirty="0" smtClean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Ongoing Research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Quantum Annealing vs. Classical Annealing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117" y="923376"/>
            <a:ext cx="7701523" cy="483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940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8457" y="192828"/>
            <a:ext cx="7539135" cy="762000"/>
          </a:xfrm>
        </p:spPr>
        <p:txBody>
          <a:bodyPr/>
          <a:lstStyle/>
          <a:p>
            <a:r>
              <a:rPr lang="en-US" sz="3600" dirty="0" smtClean="0"/>
              <a:t>D-Wave Quantum </a:t>
            </a:r>
            <a:r>
              <a:rPr lang="en-US" sz="3600" dirty="0" err="1" smtClean="0"/>
              <a:t>Annealer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905069" y="849084"/>
            <a:ext cx="76324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 Narrow" pitchFamily="34" charset="0"/>
              </a:rPr>
              <a:t>D-Wave is a </a:t>
            </a:r>
            <a:r>
              <a:rPr lang="en-US" sz="2400" b="1" dirty="0" smtClean="0">
                <a:latin typeface="Arial Narrow" pitchFamily="34" charset="0"/>
              </a:rPr>
              <a:t>small Canadian company</a:t>
            </a:r>
          </a:p>
          <a:p>
            <a:r>
              <a:rPr lang="en-US" sz="2400" b="1" dirty="0" smtClean="0">
                <a:latin typeface="Arial Narrow" pitchFamily="34" charset="0"/>
              </a:rPr>
              <a:t>Makes </a:t>
            </a:r>
            <a:r>
              <a:rPr lang="en-US" sz="2400" b="1" dirty="0" smtClean="0">
                <a:latin typeface="Arial Narrow" pitchFamily="34" charset="0"/>
              </a:rPr>
              <a:t>an adiabatic quantum </a:t>
            </a:r>
            <a:r>
              <a:rPr lang="en-US" sz="2400" b="1" dirty="0" err="1" smtClean="0">
                <a:latin typeface="Arial Narrow" pitchFamily="34" charset="0"/>
              </a:rPr>
              <a:t>annealer</a:t>
            </a:r>
            <a:r>
              <a:rPr lang="en-US" sz="2400" b="1" dirty="0" smtClean="0">
                <a:latin typeface="Arial Narrow" pitchFamily="34" charset="0"/>
              </a:rPr>
              <a:t> </a:t>
            </a:r>
          </a:p>
          <a:p>
            <a:r>
              <a:rPr lang="en-US" sz="2400" b="1" dirty="0" smtClean="0">
                <a:latin typeface="Arial Narrow" pitchFamily="34" charset="0"/>
              </a:rPr>
              <a:t>O</a:t>
            </a:r>
            <a:r>
              <a:rPr lang="en-US" sz="2400" b="1" dirty="0" smtClean="0">
                <a:latin typeface="Arial Narrow" pitchFamily="34" charset="0"/>
              </a:rPr>
              <a:t>perates </a:t>
            </a:r>
            <a:r>
              <a:rPr lang="en-US" sz="2400" b="1" dirty="0" smtClean="0">
                <a:latin typeface="Arial Narrow" pitchFamily="34" charset="0"/>
              </a:rPr>
              <a:t>at a temperature of below 20 </a:t>
            </a:r>
            <a:r>
              <a:rPr lang="en-US" sz="2400" b="1" dirty="0" err="1" smtClean="0">
                <a:latin typeface="Arial Narrow" pitchFamily="34" charset="0"/>
              </a:rPr>
              <a:t>milliKelvin</a:t>
            </a:r>
            <a:endParaRPr lang="en-US" sz="2400" b="1" dirty="0" smtClean="0">
              <a:latin typeface="Arial Narrow" pitchFamily="34" charset="0"/>
            </a:endParaRPr>
          </a:p>
          <a:p>
            <a:r>
              <a:rPr lang="en-US" sz="2400" b="1" dirty="0" smtClean="0">
                <a:latin typeface="Arial Narrow" pitchFamily="34" charset="0"/>
              </a:rPr>
              <a:t>Technical </a:t>
            </a:r>
            <a:r>
              <a:rPr lang="en-US" sz="2400" b="1" dirty="0" smtClean="0">
                <a:latin typeface="Arial Narrow" pitchFamily="34" charset="0"/>
              </a:rPr>
              <a:t>papers </a:t>
            </a:r>
            <a:r>
              <a:rPr lang="en-US" sz="2400" b="1" dirty="0" smtClean="0">
                <a:latin typeface="Arial Narrow" pitchFamily="34" charset="0"/>
              </a:rPr>
              <a:t>are </a:t>
            </a:r>
            <a:r>
              <a:rPr lang="en-US" sz="2400" b="1" dirty="0" smtClean="0">
                <a:latin typeface="Arial Narrow" pitchFamily="34" charset="0"/>
              </a:rPr>
              <a:t>to be found </a:t>
            </a:r>
            <a:r>
              <a:rPr lang="en-US" sz="2400" b="1" dirty="0" smtClean="0">
                <a:latin typeface="Arial Narrow" pitchFamily="34" charset="0"/>
              </a:rPr>
              <a:t>at: </a:t>
            </a:r>
            <a:br>
              <a:rPr lang="en-US" sz="2400" b="1" dirty="0" smtClean="0">
                <a:latin typeface="Arial Narrow" pitchFamily="34" charset="0"/>
              </a:rPr>
            </a:br>
            <a:r>
              <a:rPr lang="en-US" sz="2400" b="1" dirty="0" smtClean="0">
                <a:latin typeface="Arial Narrow" pitchFamily="34" charset="0"/>
              </a:rPr>
              <a:t>      http</a:t>
            </a:r>
            <a:r>
              <a:rPr lang="en-US" sz="2400" b="1" dirty="0" smtClean="0">
                <a:latin typeface="Arial Narrow" pitchFamily="34" charset="0"/>
              </a:rPr>
              <a:t>://www.dwavesys.com/en/publications.html </a:t>
            </a:r>
          </a:p>
          <a:p>
            <a:endParaRPr lang="en-US" sz="2400" b="1" dirty="0" smtClean="0">
              <a:latin typeface="Arial Narrow" pitchFamily="34" charset="0"/>
            </a:endParaRPr>
          </a:p>
          <a:p>
            <a:r>
              <a:rPr lang="en-US" sz="2400" b="1" dirty="0" smtClean="0">
                <a:latin typeface="Arial Narrow" pitchFamily="34" charset="0"/>
              </a:rPr>
              <a:t>2007</a:t>
            </a:r>
            <a:r>
              <a:rPr lang="en-US" sz="2400" b="1" dirty="0" smtClean="0">
                <a:latin typeface="Arial Narrow" pitchFamily="34" charset="0"/>
              </a:rPr>
              <a:t>, D-Wave </a:t>
            </a:r>
            <a:r>
              <a:rPr lang="en-US" sz="2400" b="1" dirty="0" smtClean="0">
                <a:latin typeface="Arial Narrow" pitchFamily="34" charset="0"/>
              </a:rPr>
              <a:t>demonstrated </a:t>
            </a:r>
            <a:r>
              <a:rPr lang="en-US" sz="2400" b="1" dirty="0" smtClean="0">
                <a:latin typeface="Arial Narrow" pitchFamily="34" charset="0"/>
              </a:rPr>
              <a:t>an operating 28 </a:t>
            </a:r>
            <a:r>
              <a:rPr lang="en-US" sz="2400" b="1" dirty="0" err="1" smtClean="0">
                <a:latin typeface="Arial Narrow" pitchFamily="34" charset="0"/>
              </a:rPr>
              <a:t>qubit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smtClean="0">
                <a:latin typeface="Arial Narrow" pitchFamily="34" charset="0"/>
              </a:rPr>
              <a:t>machine</a:t>
            </a:r>
          </a:p>
          <a:p>
            <a:r>
              <a:rPr lang="en-US" sz="2400" b="1" dirty="0" smtClean="0">
                <a:latin typeface="Arial Narrow" pitchFamily="34" charset="0"/>
              </a:rPr>
              <a:t>2011</a:t>
            </a:r>
            <a:r>
              <a:rPr lang="en-US" sz="2400" b="1" dirty="0" smtClean="0">
                <a:latin typeface="Arial Narrow" pitchFamily="34" charset="0"/>
              </a:rPr>
              <a:t>, D-Wave announced the 128 cubit D-Wave One </a:t>
            </a:r>
            <a:endParaRPr lang="en-US" sz="2400" b="1" dirty="0" smtClean="0">
              <a:latin typeface="Arial Narrow" pitchFamily="34" charset="0"/>
            </a:endParaRPr>
          </a:p>
          <a:p>
            <a:r>
              <a:rPr lang="en-US" sz="2400" b="1" dirty="0" smtClean="0">
                <a:latin typeface="Arial Narrow" pitchFamily="34" charset="0"/>
              </a:rPr>
              <a:t>USC </a:t>
            </a:r>
            <a:r>
              <a:rPr lang="en-US" sz="2400" b="1" dirty="0" smtClean="0">
                <a:latin typeface="Arial Narrow" pitchFamily="34" charset="0"/>
              </a:rPr>
              <a:t>– Lockheed Martin </a:t>
            </a:r>
            <a:r>
              <a:rPr lang="en-US" sz="2400" b="1" dirty="0" smtClean="0">
                <a:latin typeface="Arial Narrow" pitchFamily="34" charset="0"/>
              </a:rPr>
              <a:t>acquired one, located at USC</a:t>
            </a:r>
          </a:p>
          <a:p>
            <a:r>
              <a:rPr lang="en-US" sz="2400" b="1" dirty="0" smtClean="0">
                <a:latin typeface="Arial Narrow" pitchFamily="34" charset="0"/>
              </a:rPr>
              <a:t>Now a D-Wave </a:t>
            </a:r>
            <a:r>
              <a:rPr lang="en-US" sz="2400" b="1" dirty="0" smtClean="0">
                <a:latin typeface="Arial Narrow" pitchFamily="34" charset="0"/>
              </a:rPr>
              <a:t>Two, 512 </a:t>
            </a:r>
            <a:r>
              <a:rPr lang="en-US" sz="2400" b="1" dirty="0" err="1" smtClean="0">
                <a:latin typeface="Arial Narrow" pitchFamily="34" charset="0"/>
              </a:rPr>
              <a:t>qubit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smtClean="0">
                <a:latin typeface="Arial Narrow" pitchFamily="34" charset="0"/>
              </a:rPr>
              <a:t>system</a:t>
            </a:r>
          </a:p>
          <a:p>
            <a:r>
              <a:rPr lang="en-US" sz="2400" b="1" dirty="0" smtClean="0">
                <a:latin typeface="Arial Narrow" pitchFamily="34" charset="0"/>
              </a:rPr>
              <a:t>503 </a:t>
            </a:r>
            <a:r>
              <a:rPr lang="en-US" sz="2400" b="1" dirty="0" smtClean="0">
                <a:latin typeface="Arial Narrow" pitchFamily="34" charset="0"/>
              </a:rPr>
              <a:t>working </a:t>
            </a:r>
            <a:r>
              <a:rPr lang="en-US" sz="2400" b="1" dirty="0" err="1" smtClean="0">
                <a:latin typeface="Arial Narrow" pitchFamily="34" charset="0"/>
              </a:rPr>
              <a:t>qubits</a:t>
            </a:r>
            <a:endParaRPr lang="en-US" sz="2400" b="1" dirty="0" smtClean="0">
              <a:latin typeface="Arial Narrow" pitchFamily="34" charset="0"/>
            </a:endParaRPr>
          </a:p>
          <a:p>
            <a:r>
              <a:rPr lang="en-US" sz="2400" b="1" dirty="0" smtClean="0">
                <a:latin typeface="Arial Narrow" pitchFamily="34" charset="0"/>
              </a:rPr>
              <a:t>This </a:t>
            </a:r>
            <a:r>
              <a:rPr lang="en-US" sz="2400" b="1" dirty="0" smtClean="0">
                <a:latin typeface="Arial Narrow" pitchFamily="34" charset="0"/>
              </a:rPr>
              <a:t>size is capable of generating interesting </a:t>
            </a:r>
            <a:r>
              <a:rPr lang="en-US" sz="2400" b="1" dirty="0" smtClean="0">
                <a:latin typeface="Arial Narrow" pitchFamily="34" charset="0"/>
              </a:rPr>
              <a:t>results</a:t>
            </a:r>
          </a:p>
          <a:p>
            <a:r>
              <a:rPr lang="en-US" sz="2400" b="1" dirty="0" smtClean="0">
                <a:latin typeface="Arial Narrow" pitchFamily="34" charset="0"/>
              </a:rPr>
              <a:t>N</a:t>
            </a:r>
            <a:r>
              <a:rPr lang="en-US" sz="2400" b="1" dirty="0" smtClean="0">
                <a:latin typeface="Arial Narrow" pitchFamily="34" charset="0"/>
              </a:rPr>
              <a:t>ot </a:t>
            </a:r>
            <a:r>
              <a:rPr lang="en-US" sz="2400" b="1" dirty="0" smtClean="0">
                <a:latin typeface="Arial Narrow" pitchFamily="34" charset="0"/>
              </a:rPr>
              <a:t>yet big enough to set world records </a:t>
            </a:r>
            <a:r>
              <a:rPr lang="en-US" sz="2400" b="1" dirty="0" smtClean="0">
                <a:latin typeface="Arial Narrow" pitchFamily="34" charset="0"/>
              </a:rPr>
              <a:t>against huge clusters</a:t>
            </a:r>
            <a:endParaRPr lang="en-US" sz="2400" b="1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023" y="158873"/>
            <a:ext cx="749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800000"/>
                </a:solidFill>
                <a:latin typeface="Arial"/>
                <a:cs typeface="Arial"/>
              </a:rPr>
              <a:t>What Might be Amenable to Adiabatic Quantum Computing?</a:t>
            </a:r>
            <a:endParaRPr lang="en-US" sz="3600" b="1" dirty="0" smtClean="0">
              <a:solidFill>
                <a:srgbClr val="800000"/>
              </a:solidFill>
              <a:latin typeface="Arial"/>
              <a:cs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52023" y="1642180"/>
          <a:ext cx="7491463" cy="3474720"/>
        </p:xfrm>
        <a:graphic>
          <a:graphicData uri="http://schemas.openxmlformats.org/drawingml/2006/table">
            <a:tbl>
              <a:tblPr/>
              <a:tblGrid>
                <a:gridCol w="2534705"/>
                <a:gridCol w="2393889"/>
                <a:gridCol w="2562869"/>
              </a:tblGrid>
              <a:tr h="20574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32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Proposed </a:t>
                      </a:r>
                      <a:r>
                        <a:rPr lang="en-US" sz="3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Uses of Quantum Annealing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57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28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Data Mgt.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28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Behaviors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28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Analysis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Labeling Images</a:t>
                      </a:r>
                      <a:endParaRPr lang="en-US" sz="2800" b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Extracting News Stories</a:t>
                      </a:r>
                      <a:endParaRPr lang="en-US" sz="2800" b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Creating/ Testing Hypotheses</a:t>
                      </a:r>
                      <a:endParaRPr lang="en-US" sz="2800" b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Scanning Data for Correlations or Anomalies</a:t>
                      </a:r>
                      <a:endParaRPr lang="en-US" sz="2800" b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Natural </a:t>
                      </a:r>
                      <a:b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Language </a:t>
                      </a:r>
                      <a:b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Performance</a:t>
                      </a:r>
                      <a:endParaRPr lang="en-US" sz="2800" b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Object Detecting in Imagery</a:t>
                      </a:r>
                      <a:endParaRPr lang="en-US" sz="2800" b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Correlating </a:t>
                      </a:r>
                      <a:b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2400" b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Bio-Informatics</a:t>
                      </a:r>
                      <a:endParaRPr lang="en-US" sz="2800" b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Factor Analysis of Intelligence</a:t>
                      </a:r>
                      <a:endParaRPr lang="en-US" sz="28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Verifying </a:t>
                      </a:r>
                      <a:br>
                        <a:rPr lang="en-US" sz="2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2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Computer Codes</a:t>
                      </a:r>
                      <a:endParaRPr lang="en-US" sz="28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359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7391" y="825500"/>
            <a:ext cx="8593550" cy="49736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Look Beyond CMOS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703" y="1160780"/>
            <a:ext cx="365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D-Wave System Collage</a:t>
            </a:r>
          </a:p>
        </p:txBody>
      </p:sp>
    </p:spTree>
    <p:extLst>
      <p:ext uri="{BB962C8B-B14F-4D97-AF65-F5344CB8AC3E}">
        <p14:creationId xmlns:p14="http://schemas.microsoft.com/office/powerpoint/2010/main" xmlns="" val="31194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IMG_1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97" t="6572" b="8479"/>
          <a:stretch>
            <a:fillRect/>
          </a:stretch>
        </p:blipFill>
        <p:spPr bwMode="auto">
          <a:xfrm>
            <a:off x="31750" y="-631825"/>
            <a:ext cx="4376738" cy="748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2682875" y="1857375"/>
            <a:ext cx="869950" cy="457200"/>
          </a:xfrm>
          <a:prstGeom prst="rect">
            <a:avLst/>
          </a:prstGeom>
          <a:solidFill>
            <a:schemeClr val="bg2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77K</a:t>
            </a:r>
          </a:p>
        </p:txBody>
      </p: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2809875" y="2660650"/>
            <a:ext cx="742950" cy="457200"/>
          </a:xfrm>
          <a:prstGeom prst="rect">
            <a:avLst/>
          </a:prstGeom>
          <a:solidFill>
            <a:schemeClr val="bg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4K</a:t>
            </a:r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2682875" y="3160713"/>
            <a:ext cx="612775" cy="457200"/>
          </a:xfrm>
          <a:prstGeom prst="rect">
            <a:avLst/>
          </a:prstGeom>
          <a:solidFill>
            <a:schemeClr val="bg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1K</a:t>
            </a: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2682875" y="3690938"/>
            <a:ext cx="1227138" cy="457200"/>
          </a:xfrm>
          <a:prstGeom prst="rect">
            <a:avLst/>
          </a:prstGeom>
          <a:solidFill>
            <a:schemeClr val="bg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300mK</a:t>
            </a: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2568575" y="4256088"/>
            <a:ext cx="1225550" cy="457200"/>
          </a:xfrm>
          <a:prstGeom prst="rect">
            <a:avLst/>
          </a:prstGeom>
          <a:solidFill>
            <a:schemeClr val="bg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20mK</a:t>
            </a:r>
          </a:p>
        </p:txBody>
      </p:sp>
      <p:sp>
        <p:nvSpPr>
          <p:cNvPr id="39944" name="Line 11"/>
          <p:cNvSpPr>
            <a:spLocks noChangeShapeType="1"/>
          </p:cNvSpPr>
          <p:nvPr/>
        </p:nvSpPr>
        <p:spPr bwMode="auto">
          <a:xfrm flipH="1">
            <a:off x="2098675" y="4560888"/>
            <a:ext cx="43497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9945" name="Line 14"/>
          <p:cNvSpPr>
            <a:spLocks noChangeShapeType="1"/>
          </p:cNvSpPr>
          <p:nvPr/>
        </p:nvSpPr>
        <p:spPr bwMode="auto">
          <a:xfrm flipH="1">
            <a:off x="2212975" y="3889375"/>
            <a:ext cx="436563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9946" name="Line 15"/>
          <p:cNvSpPr>
            <a:spLocks noChangeShapeType="1"/>
          </p:cNvSpPr>
          <p:nvPr/>
        </p:nvSpPr>
        <p:spPr bwMode="auto">
          <a:xfrm flipH="1">
            <a:off x="2212975" y="3440113"/>
            <a:ext cx="436563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9947" name="Line 16"/>
          <p:cNvSpPr>
            <a:spLocks noChangeShapeType="1"/>
          </p:cNvSpPr>
          <p:nvPr/>
        </p:nvSpPr>
        <p:spPr bwMode="auto">
          <a:xfrm flipH="1">
            <a:off x="2503488" y="2957513"/>
            <a:ext cx="27305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9948" name="Line 17"/>
          <p:cNvSpPr>
            <a:spLocks noChangeShapeType="1"/>
          </p:cNvSpPr>
          <p:nvPr/>
        </p:nvSpPr>
        <p:spPr bwMode="auto">
          <a:xfrm flipH="1">
            <a:off x="2354263" y="2120900"/>
            <a:ext cx="29527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9949" name="Text Box 18"/>
          <p:cNvSpPr txBox="1">
            <a:spLocks noChangeArrowheads="1"/>
          </p:cNvSpPr>
          <p:nvPr/>
        </p:nvSpPr>
        <p:spPr bwMode="auto">
          <a:xfrm>
            <a:off x="2547938" y="5656263"/>
            <a:ext cx="1497012" cy="368300"/>
          </a:xfrm>
          <a:prstGeom prst="rect">
            <a:avLst/>
          </a:prstGeom>
          <a:solidFill>
            <a:schemeClr val="bg2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black"/>
                </a:solidFill>
              </a:rPr>
              <a:t>Processor</a:t>
            </a:r>
          </a:p>
        </p:txBody>
      </p:sp>
      <p:sp>
        <p:nvSpPr>
          <p:cNvPr id="39950" name="Line 19"/>
          <p:cNvSpPr>
            <a:spLocks noChangeShapeType="1"/>
          </p:cNvSpPr>
          <p:nvPr/>
        </p:nvSpPr>
        <p:spPr bwMode="auto">
          <a:xfrm flipH="1">
            <a:off x="1914525" y="5840413"/>
            <a:ext cx="585788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399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488" y="0"/>
            <a:ext cx="4735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283968" y="4869160"/>
            <a:ext cx="1713036" cy="1200329"/>
          </a:xfrm>
          <a:prstGeom prst="rect">
            <a:avLst/>
          </a:prstGeom>
          <a:solidFill>
            <a:schemeClr val="bg2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1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prstClr val="black"/>
                </a:solidFill>
              </a:rPr>
              <a:t>Quantum Annealing</a:t>
            </a:r>
            <a:br>
              <a:rPr lang="en-US" sz="1800" b="1" dirty="0" smtClean="0">
                <a:solidFill>
                  <a:prstClr val="black"/>
                </a:solidFill>
              </a:rPr>
            </a:br>
            <a:r>
              <a:rPr lang="en-US" sz="1800" b="1" dirty="0" smtClean="0">
                <a:solidFill>
                  <a:prstClr val="black"/>
                </a:solidFill>
              </a:rPr>
              <a:t>Occurs</a:t>
            </a:r>
            <a:br>
              <a:rPr lang="en-US" sz="1800" b="1" dirty="0" smtClean="0">
                <a:solidFill>
                  <a:prstClr val="black"/>
                </a:solidFill>
              </a:rPr>
            </a:br>
            <a:r>
              <a:rPr lang="en-US" sz="1800" b="1" dirty="0" smtClean="0">
                <a:solidFill>
                  <a:prstClr val="black"/>
                </a:solidFill>
              </a:rPr>
              <a:t>In Here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>
            <a:off x="5652120" y="4077072"/>
            <a:ext cx="720080" cy="864096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arrow"/>
            <a:tailEnd type="non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>
          <a:xfrm>
            <a:off x="1066800" y="64770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6E7EAA9-FBC0-4F84-8A44-5579EC6B0FC5}" type="slidenum">
              <a:rPr lang="en-US" smtClean="0"/>
              <a:pPr>
                <a:defRPr/>
              </a:pPr>
              <a:t>15</a:t>
            </a:fld>
            <a:r>
              <a:rPr lang="en-US" dirty="0" smtClean="0"/>
              <a:t> </a:t>
            </a:r>
            <a:r>
              <a:rPr lang="en-US" sz="1000" dirty="0" smtClean="0"/>
              <a:t>        </a:t>
            </a:r>
            <a:r>
              <a:rPr lang="en-US" sz="900" dirty="0" smtClean="0"/>
              <a:t>© Copyright 2012-2013 D</a:t>
            </a:r>
            <a:r>
              <a:rPr lang="en-CA" sz="900" dirty="0" smtClean="0"/>
              <a:t>-Wave Systems Inc.    Confidential D-Wave Systems Inc.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68849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6165" y="1392650"/>
            <a:ext cx="3754415" cy="35258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299" y="1510042"/>
            <a:ext cx="4492910" cy="33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D-Wave Eight </a:t>
            </a:r>
            <a:r>
              <a:rPr lang="en-US" sz="2400" b="1" dirty="0">
                <a:latin typeface="Arial"/>
                <a:cs typeface="Arial"/>
              </a:rPr>
              <a:t>Q</a:t>
            </a:r>
            <a:r>
              <a:rPr lang="en-US" sz="2400" b="1" dirty="0" smtClean="0">
                <a:latin typeface="Arial"/>
                <a:cs typeface="Arial"/>
              </a:rPr>
              <a:t>ubit </a:t>
            </a:r>
            <a:r>
              <a:rPr lang="en-US" sz="2400" b="1" dirty="0">
                <a:latin typeface="Arial"/>
                <a:cs typeface="Arial"/>
              </a:rPr>
              <a:t>U</a:t>
            </a:r>
            <a:r>
              <a:rPr lang="en-US" sz="2400" b="1" dirty="0" smtClean="0">
                <a:latin typeface="Arial"/>
                <a:cs typeface="Arial"/>
              </a:rPr>
              <a:t>nit Cell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1014" y="5409168"/>
            <a:ext cx="290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Arial"/>
                <a:cs typeface="Arial"/>
              </a:rPr>
              <a:t>Images courtesy D-Wave</a:t>
            </a:r>
            <a:endParaRPr lang="en-US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4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D-Wave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D-Wave Chimera Graph Topology</a:t>
            </a:r>
          </a:p>
        </p:txBody>
      </p:sp>
      <p:pic>
        <p:nvPicPr>
          <p:cNvPr id="2" name="Picture 1" descr="DW2chimeraF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9771" y="253612"/>
            <a:ext cx="4697282" cy="6078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485" y="1128220"/>
            <a:ext cx="39235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Arial"/>
                <a:cs typeface="Arial"/>
              </a:rPr>
              <a:t>The topology of the D-Wave Two at the USC – Lockheed Martin Quantum Computing Center.</a:t>
            </a:r>
          </a:p>
          <a:p>
            <a:endParaRPr lang="en-US" b="1" dirty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800000"/>
                </a:solidFill>
                <a:latin typeface="Arial"/>
                <a:cs typeface="Arial"/>
              </a:rPr>
              <a:t>503 of 512 qubits calibrated and mapped.</a:t>
            </a:r>
          </a:p>
        </p:txBody>
      </p:sp>
    </p:spTree>
    <p:extLst>
      <p:ext uri="{BB962C8B-B14F-4D97-AF65-F5344CB8AC3E}">
        <p14:creationId xmlns:p14="http://schemas.microsoft.com/office/powerpoint/2010/main" xmlns="" val="28937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8906" y="146173"/>
            <a:ext cx="6799429" cy="762000"/>
          </a:xfrm>
        </p:spPr>
        <p:txBody>
          <a:bodyPr/>
          <a:lstStyle/>
          <a:p>
            <a:r>
              <a:rPr lang="en-US" dirty="0" smtClean="0"/>
              <a:t>Potential Future Graph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87395" y="859331"/>
            <a:ext cx="7569200" cy="4710113"/>
            <a:chOff x="384" y="864"/>
            <a:chExt cx="4768" cy="2967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912" y="2208"/>
              <a:ext cx="240" cy="23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Next Task(s)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344" y="2208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728" y="2208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112" y="2208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2496" y="2208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880" y="2208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264" y="2208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80" y="2208"/>
              <a:ext cx="256" cy="224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1344" y="1872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1728" y="1584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2112" y="1920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2208" y="1392"/>
              <a:ext cx="256" cy="22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2496" y="1552"/>
              <a:ext cx="256" cy="2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496" y="1824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2880" y="1584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2880" y="1920"/>
              <a:ext cx="256" cy="2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 dirty="0"/>
                <a:t>Next Task(s)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128" y="2944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3840" y="2496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880" y="1200"/>
              <a:ext cx="256" cy="22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3344" y="2976"/>
              <a:ext cx="256" cy="2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3840" y="1728"/>
              <a:ext cx="256" cy="22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3312" y="2544"/>
              <a:ext cx="256" cy="22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3456" y="1776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3792" y="2160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2496" y="2496"/>
              <a:ext cx="256" cy="2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2160" y="3072"/>
              <a:ext cx="256" cy="2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2864" y="3024"/>
              <a:ext cx="256" cy="22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2112" y="2640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>
              <a:off x="3728" y="2976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1728" y="2688"/>
              <a:ext cx="256" cy="22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cxnSp>
          <p:nvCxnSpPr>
            <p:cNvPr id="38" name="AutoShape 35"/>
            <p:cNvCxnSpPr>
              <a:cxnSpLocks noChangeShapeType="1"/>
              <a:stCxn id="15" idx="3"/>
              <a:endCxn id="8" idx="1"/>
            </p:cNvCxnSpPr>
            <p:nvPr/>
          </p:nvCxnSpPr>
          <p:spPr bwMode="auto">
            <a:xfrm>
              <a:off x="736" y="2320"/>
              <a:ext cx="176" cy="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9" name="AutoShape 36"/>
            <p:cNvCxnSpPr>
              <a:cxnSpLocks noChangeShapeType="1"/>
              <a:stCxn id="8" idx="3"/>
              <a:endCxn id="16" idx="1"/>
            </p:cNvCxnSpPr>
            <p:nvPr/>
          </p:nvCxnSpPr>
          <p:spPr bwMode="auto">
            <a:xfrm flipV="1">
              <a:off x="1152" y="1984"/>
              <a:ext cx="192" cy="34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0" name="AutoShape 37"/>
            <p:cNvCxnSpPr>
              <a:cxnSpLocks noChangeShapeType="1"/>
              <a:stCxn id="8" idx="3"/>
              <a:endCxn id="9" idx="1"/>
            </p:cNvCxnSpPr>
            <p:nvPr/>
          </p:nvCxnSpPr>
          <p:spPr bwMode="auto">
            <a:xfrm flipV="1">
              <a:off x="1152" y="2320"/>
              <a:ext cx="192" cy="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1" name="AutoShape 38"/>
            <p:cNvCxnSpPr>
              <a:cxnSpLocks noChangeShapeType="1"/>
              <a:stCxn id="9" idx="3"/>
              <a:endCxn id="37" idx="1"/>
            </p:cNvCxnSpPr>
            <p:nvPr/>
          </p:nvCxnSpPr>
          <p:spPr bwMode="auto">
            <a:xfrm>
              <a:off x="1600" y="2320"/>
              <a:ext cx="12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2" name="AutoShape 39"/>
            <p:cNvCxnSpPr>
              <a:cxnSpLocks noChangeShapeType="1"/>
              <a:stCxn id="9" idx="3"/>
              <a:endCxn id="10" idx="1"/>
            </p:cNvCxnSpPr>
            <p:nvPr/>
          </p:nvCxnSpPr>
          <p:spPr bwMode="auto">
            <a:xfrm>
              <a:off x="1600" y="2320"/>
              <a:ext cx="12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3" name="AutoShape 40"/>
            <p:cNvCxnSpPr>
              <a:cxnSpLocks noChangeShapeType="1"/>
              <a:stCxn id="16" idx="3"/>
              <a:endCxn id="17" idx="1"/>
            </p:cNvCxnSpPr>
            <p:nvPr/>
          </p:nvCxnSpPr>
          <p:spPr bwMode="auto">
            <a:xfrm flipV="1">
              <a:off x="1600" y="1696"/>
              <a:ext cx="128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4" name="AutoShape 41"/>
            <p:cNvCxnSpPr>
              <a:cxnSpLocks noChangeShapeType="1"/>
              <a:stCxn id="10" idx="3"/>
              <a:endCxn id="18" idx="1"/>
            </p:cNvCxnSpPr>
            <p:nvPr/>
          </p:nvCxnSpPr>
          <p:spPr bwMode="auto">
            <a:xfrm flipV="1">
              <a:off x="1984" y="2032"/>
              <a:ext cx="128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5" name="AutoShape 42"/>
            <p:cNvCxnSpPr>
              <a:cxnSpLocks noChangeShapeType="1"/>
              <a:stCxn id="17" idx="3"/>
              <a:endCxn id="19" idx="1"/>
            </p:cNvCxnSpPr>
            <p:nvPr/>
          </p:nvCxnSpPr>
          <p:spPr bwMode="auto">
            <a:xfrm flipV="1">
              <a:off x="1984" y="1504"/>
              <a:ext cx="22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6" name="AutoShape 43"/>
            <p:cNvCxnSpPr>
              <a:cxnSpLocks noChangeShapeType="1"/>
              <a:stCxn id="10" idx="3"/>
              <a:endCxn id="19" idx="1"/>
            </p:cNvCxnSpPr>
            <p:nvPr/>
          </p:nvCxnSpPr>
          <p:spPr bwMode="auto">
            <a:xfrm flipV="1">
              <a:off x="1984" y="1504"/>
              <a:ext cx="22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7" name="AutoShape 44"/>
            <p:cNvCxnSpPr>
              <a:cxnSpLocks noChangeShapeType="1"/>
              <a:stCxn id="18" idx="3"/>
              <a:endCxn id="21" idx="1"/>
            </p:cNvCxnSpPr>
            <p:nvPr/>
          </p:nvCxnSpPr>
          <p:spPr bwMode="auto">
            <a:xfrm flipV="1">
              <a:off x="2368" y="1936"/>
              <a:ext cx="128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8" name="AutoShape 45"/>
            <p:cNvCxnSpPr>
              <a:cxnSpLocks noChangeShapeType="1"/>
              <a:stCxn id="11" idx="3"/>
              <a:endCxn id="12" idx="1"/>
            </p:cNvCxnSpPr>
            <p:nvPr/>
          </p:nvCxnSpPr>
          <p:spPr bwMode="auto">
            <a:xfrm>
              <a:off x="2368" y="2320"/>
              <a:ext cx="12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9" name="AutoShape 46"/>
            <p:cNvCxnSpPr>
              <a:cxnSpLocks noChangeShapeType="1"/>
              <a:stCxn id="10" idx="3"/>
              <a:endCxn id="11" idx="1"/>
            </p:cNvCxnSpPr>
            <p:nvPr/>
          </p:nvCxnSpPr>
          <p:spPr bwMode="auto">
            <a:xfrm>
              <a:off x="1984" y="2320"/>
              <a:ext cx="12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0" name="AutoShape 47"/>
            <p:cNvCxnSpPr>
              <a:cxnSpLocks noChangeShapeType="1"/>
              <a:stCxn id="37" idx="3"/>
              <a:endCxn id="35" idx="1"/>
            </p:cNvCxnSpPr>
            <p:nvPr/>
          </p:nvCxnSpPr>
          <p:spPr bwMode="auto">
            <a:xfrm flipV="1">
              <a:off x="1984" y="2752"/>
              <a:ext cx="128" cy="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1" name="AutoShape 48"/>
            <p:cNvCxnSpPr>
              <a:cxnSpLocks noChangeShapeType="1"/>
              <a:stCxn id="11" idx="3"/>
              <a:endCxn id="32" idx="1"/>
            </p:cNvCxnSpPr>
            <p:nvPr/>
          </p:nvCxnSpPr>
          <p:spPr bwMode="auto">
            <a:xfrm>
              <a:off x="2368" y="2320"/>
              <a:ext cx="128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2" name="AutoShape 49"/>
            <p:cNvCxnSpPr>
              <a:cxnSpLocks noChangeShapeType="1"/>
              <a:stCxn id="13" idx="3"/>
              <a:endCxn id="29" idx="1"/>
            </p:cNvCxnSpPr>
            <p:nvPr/>
          </p:nvCxnSpPr>
          <p:spPr bwMode="auto">
            <a:xfrm>
              <a:off x="3136" y="2320"/>
              <a:ext cx="176" cy="3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3" name="AutoShape 50"/>
            <p:cNvCxnSpPr>
              <a:cxnSpLocks noChangeShapeType="1"/>
              <a:stCxn id="32" idx="3"/>
              <a:endCxn id="27" idx="1"/>
            </p:cNvCxnSpPr>
            <p:nvPr/>
          </p:nvCxnSpPr>
          <p:spPr bwMode="auto">
            <a:xfrm>
              <a:off x="2752" y="2608"/>
              <a:ext cx="592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4" name="AutoShape 51"/>
            <p:cNvCxnSpPr>
              <a:cxnSpLocks noChangeShapeType="1"/>
              <a:stCxn id="37" idx="2"/>
              <a:endCxn id="33" idx="1"/>
            </p:cNvCxnSpPr>
            <p:nvPr/>
          </p:nvCxnSpPr>
          <p:spPr bwMode="auto">
            <a:xfrm rot="16200000" flipH="1">
              <a:off x="1872" y="2896"/>
              <a:ext cx="272" cy="30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5" name="AutoShape 52"/>
            <p:cNvCxnSpPr>
              <a:cxnSpLocks noChangeShapeType="1"/>
              <a:stCxn id="33" idx="3"/>
              <a:endCxn id="34" idx="1"/>
            </p:cNvCxnSpPr>
            <p:nvPr/>
          </p:nvCxnSpPr>
          <p:spPr bwMode="auto">
            <a:xfrm flipV="1">
              <a:off x="2416" y="3136"/>
              <a:ext cx="448" cy="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6" name="AutoShape 53"/>
            <p:cNvCxnSpPr>
              <a:cxnSpLocks noChangeShapeType="1"/>
              <a:stCxn id="27" idx="3"/>
              <a:endCxn id="36" idx="1"/>
            </p:cNvCxnSpPr>
            <p:nvPr/>
          </p:nvCxnSpPr>
          <p:spPr bwMode="auto">
            <a:xfrm>
              <a:off x="3600" y="3088"/>
              <a:ext cx="128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7" name="AutoShape 54"/>
            <p:cNvCxnSpPr>
              <a:cxnSpLocks noChangeShapeType="1"/>
              <a:stCxn id="14" idx="3"/>
              <a:endCxn id="25" idx="1"/>
            </p:cNvCxnSpPr>
            <p:nvPr/>
          </p:nvCxnSpPr>
          <p:spPr bwMode="auto">
            <a:xfrm>
              <a:off x="3520" y="2320"/>
              <a:ext cx="320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8" name="AutoShape 55"/>
            <p:cNvCxnSpPr>
              <a:cxnSpLocks noChangeShapeType="1"/>
              <a:stCxn id="13" idx="3"/>
              <a:endCxn id="14" idx="1"/>
            </p:cNvCxnSpPr>
            <p:nvPr/>
          </p:nvCxnSpPr>
          <p:spPr bwMode="auto">
            <a:xfrm>
              <a:off x="3136" y="2320"/>
              <a:ext cx="12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9" name="AutoShape 56"/>
            <p:cNvCxnSpPr>
              <a:cxnSpLocks noChangeShapeType="1"/>
              <a:stCxn id="12" idx="3"/>
              <a:endCxn id="13" idx="1"/>
            </p:cNvCxnSpPr>
            <p:nvPr/>
          </p:nvCxnSpPr>
          <p:spPr bwMode="auto">
            <a:xfrm>
              <a:off x="2752" y="2320"/>
              <a:ext cx="12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0" name="AutoShape 57"/>
            <p:cNvCxnSpPr>
              <a:cxnSpLocks noChangeShapeType="1"/>
              <a:stCxn id="21" idx="3"/>
              <a:endCxn id="23" idx="1"/>
            </p:cNvCxnSpPr>
            <p:nvPr/>
          </p:nvCxnSpPr>
          <p:spPr bwMode="auto">
            <a:xfrm>
              <a:off x="2752" y="1936"/>
              <a:ext cx="128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1" name="AutoShape 58"/>
            <p:cNvCxnSpPr>
              <a:cxnSpLocks noChangeShapeType="1"/>
              <a:stCxn id="21" idx="3"/>
              <a:endCxn id="22" idx="1"/>
            </p:cNvCxnSpPr>
            <p:nvPr/>
          </p:nvCxnSpPr>
          <p:spPr bwMode="auto">
            <a:xfrm flipV="1">
              <a:off x="2752" y="1696"/>
              <a:ext cx="128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" name="AutoShape 59"/>
            <p:cNvCxnSpPr>
              <a:cxnSpLocks noChangeShapeType="1"/>
              <a:stCxn id="20" idx="3"/>
              <a:endCxn id="26" idx="1"/>
            </p:cNvCxnSpPr>
            <p:nvPr/>
          </p:nvCxnSpPr>
          <p:spPr bwMode="auto">
            <a:xfrm flipV="1">
              <a:off x="2752" y="1312"/>
              <a:ext cx="128" cy="3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3" name="AutoShape 60"/>
            <p:cNvCxnSpPr>
              <a:cxnSpLocks noChangeShapeType="1"/>
              <a:stCxn id="26" idx="3"/>
              <a:endCxn id="28" idx="0"/>
            </p:cNvCxnSpPr>
            <p:nvPr/>
          </p:nvCxnSpPr>
          <p:spPr bwMode="auto">
            <a:xfrm>
              <a:off x="3136" y="1312"/>
              <a:ext cx="832" cy="4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4" name="AutoShape 61"/>
            <p:cNvCxnSpPr>
              <a:cxnSpLocks noChangeShapeType="1"/>
              <a:stCxn id="23" idx="3"/>
              <a:endCxn id="14" idx="0"/>
            </p:cNvCxnSpPr>
            <p:nvPr/>
          </p:nvCxnSpPr>
          <p:spPr bwMode="auto">
            <a:xfrm>
              <a:off x="3136" y="2032"/>
              <a:ext cx="256" cy="1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5" name="AutoShape 62"/>
            <p:cNvCxnSpPr>
              <a:cxnSpLocks noChangeShapeType="1"/>
              <a:stCxn id="30" idx="3"/>
              <a:endCxn id="28" idx="1"/>
            </p:cNvCxnSpPr>
            <p:nvPr/>
          </p:nvCxnSpPr>
          <p:spPr bwMode="auto">
            <a:xfrm flipV="1">
              <a:off x="3712" y="1840"/>
              <a:ext cx="128" cy="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6" name="AutoShape 63"/>
            <p:cNvCxnSpPr>
              <a:cxnSpLocks noChangeShapeType="1"/>
              <a:stCxn id="14" idx="3"/>
              <a:endCxn id="31" idx="1"/>
            </p:cNvCxnSpPr>
            <p:nvPr/>
          </p:nvCxnSpPr>
          <p:spPr bwMode="auto">
            <a:xfrm flipV="1">
              <a:off x="3520" y="2272"/>
              <a:ext cx="272" cy="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7" name="AutoShape 65"/>
            <p:cNvCxnSpPr>
              <a:cxnSpLocks noChangeShapeType="1"/>
              <a:stCxn id="36" idx="3"/>
              <a:endCxn id="24" idx="1"/>
            </p:cNvCxnSpPr>
            <p:nvPr/>
          </p:nvCxnSpPr>
          <p:spPr bwMode="auto">
            <a:xfrm flipV="1">
              <a:off x="3984" y="3056"/>
              <a:ext cx="144" cy="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8" name="AutoShape 66"/>
            <p:cNvCxnSpPr>
              <a:cxnSpLocks noChangeShapeType="1"/>
              <a:stCxn id="32" idx="3"/>
              <a:endCxn id="13" idx="2"/>
            </p:cNvCxnSpPr>
            <p:nvPr/>
          </p:nvCxnSpPr>
          <p:spPr bwMode="auto">
            <a:xfrm flipV="1">
              <a:off x="2752" y="2432"/>
              <a:ext cx="256" cy="1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9" name="AutoShape 67"/>
            <p:cNvCxnSpPr>
              <a:cxnSpLocks noChangeShapeType="1"/>
              <a:stCxn id="23" idx="3"/>
              <a:endCxn id="30" idx="1"/>
            </p:cNvCxnSpPr>
            <p:nvPr/>
          </p:nvCxnSpPr>
          <p:spPr bwMode="auto">
            <a:xfrm flipV="1">
              <a:off x="3136" y="1888"/>
              <a:ext cx="32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70" name="AutoShape 68"/>
            <p:cNvCxnSpPr>
              <a:cxnSpLocks noChangeShapeType="1"/>
              <a:stCxn id="18" idx="0"/>
              <a:endCxn id="20" idx="1"/>
            </p:cNvCxnSpPr>
            <p:nvPr/>
          </p:nvCxnSpPr>
          <p:spPr bwMode="auto">
            <a:xfrm rot="5400000" flipH="1" flipV="1">
              <a:off x="2240" y="1664"/>
              <a:ext cx="256" cy="2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71" name="AutoShape 69"/>
            <p:cNvCxnSpPr>
              <a:cxnSpLocks noChangeShapeType="1"/>
              <a:stCxn id="19" idx="3"/>
              <a:endCxn id="16" idx="0"/>
            </p:cNvCxnSpPr>
            <p:nvPr/>
          </p:nvCxnSpPr>
          <p:spPr bwMode="auto">
            <a:xfrm flipH="1">
              <a:off x="1472" y="1504"/>
              <a:ext cx="992" cy="368"/>
            </a:xfrm>
            <a:prstGeom prst="bentConnector4">
              <a:avLst>
                <a:gd name="adj1" fmla="val -14514"/>
                <a:gd name="adj2" fmla="val -913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72" name="AutoShape 70"/>
            <p:cNvCxnSpPr>
              <a:cxnSpLocks noChangeShapeType="1"/>
              <a:stCxn id="35" idx="3"/>
              <a:endCxn id="34" idx="1"/>
            </p:cNvCxnSpPr>
            <p:nvPr/>
          </p:nvCxnSpPr>
          <p:spPr bwMode="auto">
            <a:xfrm>
              <a:off x="2368" y="2752"/>
              <a:ext cx="49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73" name="AutoShape 71"/>
            <p:cNvCxnSpPr>
              <a:cxnSpLocks noChangeShapeType="1"/>
              <a:stCxn id="34" idx="3"/>
              <a:endCxn id="27" idx="1"/>
            </p:cNvCxnSpPr>
            <p:nvPr/>
          </p:nvCxnSpPr>
          <p:spPr bwMode="auto">
            <a:xfrm flipV="1">
              <a:off x="3120" y="3088"/>
              <a:ext cx="224" cy="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74" name="AutoShape 72"/>
            <p:cNvCxnSpPr>
              <a:cxnSpLocks noChangeShapeType="1"/>
              <a:stCxn id="33" idx="3"/>
              <a:endCxn id="33" idx="2"/>
            </p:cNvCxnSpPr>
            <p:nvPr/>
          </p:nvCxnSpPr>
          <p:spPr bwMode="auto">
            <a:xfrm flipH="1">
              <a:off x="2288" y="3184"/>
              <a:ext cx="128" cy="112"/>
            </a:xfrm>
            <a:prstGeom prst="bentConnector4">
              <a:avLst>
                <a:gd name="adj1" fmla="val -112500"/>
                <a:gd name="adj2" fmla="val 22856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75" name="AutoShape 73"/>
            <p:cNvCxnSpPr>
              <a:cxnSpLocks noChangeShapeType="1"/>
              <a:stCxn id="11" idx="2"/>
              <a:endCxn id="35" idx="0"/>
            </p:cNvCxnSpPr>
            <p:nvPr/>
          </p:nvCxnSpPr>
          <p:spPr bwMode="auto">
            <a:xfrm>
              <a:off x="2240" y="2432"/>
              <a:ext cx="0" cy="2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76" name="Text Box 74"/>
            <p:cNvSpPr txBox="1">
              <a:spLocks noChangeArrowheads="1"/>
            </p:cNvSpPr>
            <p:nvPr/>
          </p:nvSpPr>
          <p:spPr bwMode="auto">
            <a:xfrm>
              <a:off x="384" y="3120"/>
              <a:ext cx="256" cy="2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77" name="Text Box 75"/>
            <p:cNvSpPr txBox="1">
              <a:spLocks noChangeArrowheads="1"/>
            </p:cNvSpPr>
            <p:nvPr/>
          </p:nvSpPr>
          <p:spPr bwMode="auto">
            <a:xfrm>
              <a:off x="384" y="3360"/>
              <a:ext cx="256" cy="2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78" name="Text Box 76"/>
            <p:cNvSpPr txBox="1">
              <a:spLocks noChangeArrowheads="1"/>
            </p:cNvSpPr>
            <p:nvPr/>
          </p:nvSpPr>
          <p:spPr bwMode="auto">
            <a:xfrm>
              <a:off x="384" y="3600"/>
              <a:ext cx="256" cy="22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Task Name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Activity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Resources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Precondition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Stopping Condition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Est. Duration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Percent Compete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"/>
                <a:t>Next Task(s)</a:t>
              </a:r>
            </a:p>
          </p:txBody>
        </p:sp>
        <p:sp>
          <p:nvSpPr>
            <p:cNvPr id="79" name="Text Box 77"/>
            <p:cNvSpPr txBox="1">
              <a:spLocks noChangeArrowheads="1"/>
            </p:cNvSpPr>
            <p:nvPr/>
          </p:nvSpPr>
          <p:spPr bwMode="auto">
            <a:xfrm>
              <a:off x="624" y="3095"/>
              <a:ext cx="11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/>
                <a:t>Desirable States</a:t>
              </a:r>
            </a:p>
          </p:txBody>
        </p:sp>
        <p:sp>
          <p:nvSpPr>
            <p:cNvPr id="80" name="Text Box 78"/>
            <p:cNvSpPr txBox="1">
              <a:spLocks noChangeArrowheads="1"/>
            </p:cNvSpPr>
            <p:nvPr/>
          </p:nvSpPr>
          <p:spPr bwMode="auto">
            <a:xfrm>
              <a:off x="624" y="3360"/>
              <a:ext cx="1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/>
                <a:t>Borderline States</a:t>
              </a:r>
            </a:p>
          </p:txBody>
        </p:sp>
        <p:sp>
          <p:nvSpPr>
            <p:cNvPr id="81" name="Text Box 79"/>
            <p:cNvSpPr txBox="1">
              <a:spLocks noChangeArrowheads="1"/>
            </p:cNvSpPr>
            <p:nvPr/>
          </p:nvSpPr>
          <p:spPr bwMode="auto">
            <a:xfrm>
              <a:off x="624" y="3600"/>
              <a:ext cx="1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/>
                <a:t>Undesirable States</a:t>
              </a:r>
            </a:p>
          </p:txBody>
        </p:sp>
        <p:sp>
          <p:nvSpPr>
            <p:cNvPr id="82" name="Text Box 86"/>
            <p:cNvSpPr txBox="1">
              <a:spLocks noChangeArrowheads="1"/>
            </p:cNvSpPr>
            <p:nvPr/>
          </p:nvSpPr>
          <p:spPr bwMode="auto">
            <a:xfrm>
              <a:off x="1440" y="864"/>
              <a:ext cx="10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Plan Horizon 1</a:t>
              </a:r>
            </a:p>
          </p:txBody>
        </p:sp>
        <p:sp>
          <p:nvSpPr>
            <p:cNvPr id="83" name="Text Box 87"/>
            <p:cNvSpPr txBox="1">
              <a:spLocks noChangeArrowheads="1"/>
            </p:cNvSpPr>
            <p:nvPr/>
          </p:nvSpPr>
          <p:spPr bwMode="auto">
            <a:xfrm>
              <a:off x="2784" y="864"/>
              <a:ext cx="10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Plan Horizon 2</a:t>
              </a:r>
            </a:p>
          </p:txBody>
        </p:sp>
        <p:sp>
          <p:nvSpPr>
            <p:cNvPr id="84" name="Text Box 87"/>
            <p:cNvSpPr txBox="1">
              <a:spLocks noChangeArrowheads="1"/>
            </p:cNvSpPr>
            <p:nvPr/>
          </p:nvSpPr>
          <p:spPr bwMode="auto">
            <a:xfrm>
              <a:off x="4368" y="1488"/>
              <a:ext cx="74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Most Probable Future</a:t>
              </a:r>
              <a:endParaRPr lang="en-US" dirty="0"/>
            </a:p>
          </p:txBody>
        </p:sp>
        <p:sp>
          <p:nvSpPr>
            <p:cNvPr id="85" name="Text Box 87"/>
            <p:cNvSpPr txBox="1">
              <a:spLocks noChangeArrowheads="1"/>
            </p:cNvSpPr>
            <p:nvPr/>
          </p:nvSpPr>
          <p:spPr bwMode="auto">
            <a:xfrm>
              <a:off x="4330" y="2208"/>
              <a:ext cx="82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Probable Future</a:t>
              </a:r>
              <a:endParaRPr lang="en-US" dirty="0"/>
            </a:p>
          </p:txBody>
        </p:sp>
        <p:sp>
          <p:nvSpPr>
            <p:cNvPr id="86" name="Text Box 87"/>
            <p:cNvSpPr txBox="1">
              <a:spLocks noChangeArrowheads="1"/>
            </p:cNvSpPr>
            <p:nvPr/>
          </p:nvSpPr>
          <p:spPr bwMode="auto">
            <a:xfrm>
              <a:off x="4368" y="2784"/>
              <a:ext cx="74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Least Probable Future</a:t>
              </a:r>
              <a:endParaRPr lang="en-US" dirty="0"/>
            </a:p>
          </p:txBody>
        </p:sp>
      </p:grpSp>
      <p:cxnSp>
        <p:nvCxnSpPr>
          <p:cNvPr id="6" name="Straight Connector 5"/>
          <p:cNvCxnSpPr/>
          <p:nvPr/>
        </p:nvCxnSpPr>
        <p:spPr>
          <a:xfrm rot="5400000">
            <a:off x="1396996" y="3436144"/>
            <a:ext cx="4114800" cy="0"/>
          </a:xfrm>
          <a:prstGeom prst="line">
            <a:avLst/>
          </a:prstGeom>
          <a:ln w="63500" cmpd="dbl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3187696" y="3474244"/>
            <a:ext cx="4191000" cy="0"/>
          </a:xfrm>
          <a:prstGeom prst="line">
            <a:avLst/>
          </a:prstGeom>
          <a:ln w="63500" cmpd="dbl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93300" y="908173"/>
            <a:ext cx="2484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Paper discusses possible use of Quantum Annealing for Potential Future Graph analyses </a:t>
            </a: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D-Wave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36566"/>
            <a:ext cx="6427493" cy="473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D-Wave’s Version of “Moore’s Law”</a:t>
            </a:r>
          </a:p>
        </p:txBody>
      </p:sp>
    </p:spTree>
    <p:extLst>
      <p:ext uri="{BB962C8B-B14F-4D97-AF65-F5344CB8AC3E}">
        <p14:creationId xmlns:p14="http://schemas.microsoft.com/office/powerpoint/2010/main" xmlns="" val="28937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153" y="304800"/>
            <a:ext cx="5764305" cy="7620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Presentation Outline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3687" y="1282700"/>
            <a:ext cx="7399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Digital Computing Growth Limits</a:t>
            </a:r>
          </a:p>
          <a:p>
            <a:pPr lvl="0">
              <a:spcBef>
                <a:spcPct val="0"/>
              </a:spcBef>
              <a:defRPr/>
            </a:pPr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Quantum Computing</a:t>
            </a:r>
          </a:p>
          <a:p>
            <a:pPr lvl="0">
              <a:spcBef>
                <a:spcPct val="0"/>
              </a:spcBef>
              <a:defRPr/>
            </a:pPr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Adiabatic Quantum Annealing</a:t>
            </a:r>
          </a:p>
          <a:p>
            <a:pPr lvl="0">
              <a:spcBef>
                <a:spcPct val="0"/>
              </a:spcBef>
              <a:defRPr/>
            </a:pPr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Potential Simulation Implementations</a:t>
            </a:r>
          </a:p>
          <a:p>
            <a:pPr lvl="0">
              <a:spcBef>
                <a:spcPct val="0"/>
              </a:spcBef>
              <a:defRPr/>
            </a:pPr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Conclusions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lvl="0">
              <a:spcBef>
                <a:spcPct val="0"/>
              </a:spcBef>
              <a:defRPr/>
            </a:pPr>
            <a:endParaRPr lang="en-US" sz="24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93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023" y="2794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Scalable Quantum Signature</a:t>
            </a:r>
          </a:p>
        </p:txBody>
      </p:sp>
      <p:pic>
        <p:nvPicPr>
          <p:cNvPr id="5" name="Picture 4" descr="fig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0972" y="697899"/>
            <a:ext cx="6774134" cy="5080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804" y="5384392"/>
            <a:ext cx="2298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Arial"/>
                <a:cs typeface="Arial"/>
              </a:rPr>
              <a:t>Reference: </a:t>
            </a:r>
            <a:r>
              <a:rPr lang="en-US" sz="1400" dirty="0" smtClean="0"/>
              <a:t>arXiv</a:t>
            </a:r>
            <a:r>
              <a:rPr lang="en-US" sz="1400" dirty="0"/>
              <a:t>:1304.4595 </a:t>
            </a:r>
            <a:endParaRPr lang="en-US" sz="14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9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Quantum Annealing vs. Simulated Annealing</a:t>
            </a:r>
          </a:p>
        </p:txBody>
      </p:sp>
      <p:pic>
        <p:nvPicPr>
          <p:cNvPr id="2" name="Picture 1" descr="2rangeNFQAvsSA-slower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1122" y="747026"/>
            <a:ext cx="6304090" cy="4728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7635" y="5379497"/>
            <a:ext cx="4009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Arial"/>
                <a:cs typeface="Arial"/>
              </a:rPr>
              <a:t>D-Wave  2 vs. Eight-core Pentium (USC &amp; ETH)</a:t>
            </a:r>
            <a:endParaRPr lang="en-US" sz="14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9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Quantum Annealing vs. Simulated Annealing</a:t>
            </a:r>
          </a:p>
        </p:txBody>
      </p:sp>
      <p:pic>
        <p:nvPicPr>
          <p:cNvPr id="2" name="Picture 1" descr="2rangeNFQAvsSA-GP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239" y="769210"/>
            <a:ext cx="6241876" cy="4705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0905" y="5379497"/>
            <a:ext cx="3988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Arial"/>
                <a:cs typeface="Arial"/>
              </a:rPr>
              <a:t>D-Wave  2 vs. </a:t>
            </a:r>
            <a:r>
              <a:rPr lang="en-US" sz="1400" dirty="0" err="1" smtClean="0">
                <a:solidFill>
                  <a:srgbClr val="800000"/>
                </a:solidFill>
                <a:latin typeface="Arial"/>
                <a:cs typeface="Arial"/>
              </a:rPr>
              <a:t>Nvidia</a:t>
            </a:r>
            <a:r>
              <a:rPr lang="en-US" sz="1400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  <a:latin typeface="Arial"/>
                <a:cs typeface="Arial"/>
              </a:rPr>
              <a:t>Kepler</a:t>
            </a:r>
            <a:r>
              <a:rPr lang="en-US" sz="1400" dirty="0" smtClean="0">
                <a:solidFill>
                  <a:srgbClr val="800000"/>
                </a:solidFill>
                <a:latin typeface="Arial"/>
                <a:cs typeface="Arial"/>
              </a:rPr>
              <a:t> GPU (USC &amp; ETH)</a:t>
            </a:r>
            <a:endParaRPr lang="en-US" sz="14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Ongoing Research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What 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General </a:t>
            </a:r>
            <a:r>
              <a:rPr lang="en-US" sz="2400" b="1" dirty="0" smtClean="0">
                <a:latin typeface="Arial"/>
                <a:cs typeface="Arial"/>
              </a:rPr>
              <a:t>Problems </a:t>
            </a:r>
            <a:r>
              <a:rPr lang="en-US" sz="2400" b="1" dirty="0" smtClean="0">
                <a:latin typeface="Arial"/>
                <a:cs typeface="Arial"/>
              </a:rPr>
              <a:t>Might be Amenable?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83937475"/>
              </p:ext>
            </p:extLst>
          </p:nvPr>
        </p:nvGraphicFramePr>
        <p:xfrm>
          <a:off x="838200" y="1389225"/>
          <a:ext cx="7467600" cy="3759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Problem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Application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Traveling salesman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Logistics, vehicle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routing</a:t>
                      </a:r>
                      <a:endParaRPr lang="en-US" dirty="0"/>
                    </a:p>
                  </a:txBody>
                  <a:tcPr/>
                </a:tc>
              </a:tr>
              <a:tr h="421795">
                <a:tc>
                  <a:txBody>
                    <a:bodyPr/>
                    <a:lstStyle/>
                    <a:p>
                      <a:r>
                        <a:rPr lang="en-US" dirty="0" smtClean="0"/>
                        <a:t>Minimum Steiner tree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Circuit</a:t>
                      </a:r>
                      <a:r>
                        <a:rPr lang="en-US" baseline="0" dirty="0" smtClean="0"/>
                        <a:t> layout, network design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Graph coloring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Scheduling, register allocation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MAX-CLIQUE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Social networks, bioinformatics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QUBO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Machine learning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Integer Linear Programming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Natural</a:t>
                      </a:r>
                      <a:r>
                        <a:rPr lang="en-US" baseline="0" dirty="0" smtClean="0"/>
                        <a:t> language processing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Sub-graph isomorphism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Cheminformatics</a:t>
                      </a:r>
                      <a:r>
                        <a:rPr lang="en-US" dirty="0" smtClean="0"/>
                        <a:t>, drug discovery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Motion planning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Robotics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MAX-2SAT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Artificial intelligence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1851" y="5306036"/>
            <a:ext cx="506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Arial"/>
                <a:cs typeface="Arial"/>
              </a:rPr>
              <a:t>NP-complete problems from Wikipedia</a:t>
            </a:r>
            <a:endParaRPr lang="en-US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06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Theory Predicts Quantum Speed-Up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21" y="967561"/>
            <a:ext cx="8291977" cy="47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48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Error Correction</a:t>
            </a:r>
          </a:p>
        </p:txBody>
      </p:sp>
      <p:pic>
        <p:nvPicPr>
          <p:cNvPr id="5" name="Picture 4" descr="Kristen1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199" y="897829"/>
            <a:ext cx="7676589" cy="4823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804" y="5352376"/>
            <a:ext cx="129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Arial"/>
                <a:cs typeface="Arial"/>
              </a:rPr>
              <a:t>In preparation</a:t>
            </a:r>
            <a:endParaRPr lang="en-US" sz="14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2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Early Research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Case Study: 4-City Traveling Salesman (LM 2011)</a:t>
            </a:r>
            <a:endParaRPr lang="en-US" sz="2400" b="1" dirty="0" smtClean="0">
              <a:latin typeface="Arial"/>
              <a:cs typeface="Arial"/>
            </a:endParaRPr>
          </a:p>
        </p:txBody>
      </p:sp>
      <p:pic>
        <p:nvPicPr>
          <p:cNvPr id="2" name="Picture 1" descr="2 D-Wave Case Studies_Pag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00"/>
          <a:stretch>
            <a:fillRect/>
          </a:stretch>
        </p:blipFill>
        <p:spPr>
          <a:xfrm>
            <a:off x="680349" y="779871"/>
            <a:ext cx="7663137" cy="4827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0035" y="5350274"/>
            <a:ext cx="58167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0000"/>
                </a:solidFill>
                <a:latin typeface="Arial"/>
                <a:cs typeface="Arial"/>
              </a:rPr>
              <a:t>Slide Courtesy of Steve Adachi, Lockheed Martin</a:t>
            </a:r>
            <a:endParaRPr lang="en-US" sz="14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4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On-</a:t>
            </a:r>
            <a:r>
              <a:rPr lang="en-US" sz="2400" b="1" dirty="0">
                <a:latin typeface="Arial"/>
                <a:cs typeface="Arial"/>
              </a:rPr>
              <a:t>G</a:t>
            </a:r>
            <a:r>
              <a:rPr lang="en-US" sz="2400" b="1" dirty="0" smtClean="0">
                <a:latin typeface="Arial"/>
                <a:cs typeface="Arial"/>
              </a:rPr>
              <a:t>oing </a:t>
            </a:r>
            <a:r>
              <a:rPr lang="en-US" sz="2400" b="1" dirty="0">
                <a:latin typeface="Arial"/>
                <a:cs typeface="Arial"/>
              </a:rPr>
              <a:t>A</a:t>
            </a:r>
            <a:r>
              <a:rPr lang="en-US" sz="2400" b="1" dirty="0" smtClean="0">
                <a:latin typeface="Arial"/>
                <a:cs typeface="Arial"/>
              </a:rPr>
              <a:t>pplications Research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3687" y="977900"/>
            <a:ext cx="7399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Software Verification and Validation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Applying Machine Learning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Collaboration with Lockheed Martin</a:t>
            </a:r>
            <a:endParaRPr lang="en-US" sz="2400" b="1" dirty="0" smtClean="0">
              <a:latin typeface="Arial"/>
              <a:cs typeface="Arial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Optimization of System Design</a:t>
            </a:r>
          </a:p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Collaboration with Lockheed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Martin</a:t>
            </a:r>
            <a:endParaRPr lang="en-US" sz="2400" b="1" dirty="0" smtClean="0">
              <a:latin typeface="Arial"/>
              <a:cs typeface="Arial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Image Processing</a:t>
            </a:r>
            <a:endParaRPr lang="en-US" sz="2400" b="1" dirty="0">
              <a:latin typeface="Arial"/>
              <a:cs typeface="Arial"/>
            </a:endParaRP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rgbClr val="323232"/>
                </a:solidFill>
                <a:latin typeface="Arial"/>
                <a:cs typeface="Arial"/>
              </a:rPr>
              <a:t>Image registration at D-Wave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Image recognition at Google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Organic photovoltaic triage at Harvard</a:t>
            </a:r>
            <a:endParaRPr lang="en-US" sz="2400" b="1" dirty="0" smtClean="0">
              <a:latin typeface="Arial"/>
              <a:cs typeface="Arial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Missile Defense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rgbClr val="323232"/>
                </a:solidFill>
                <a:latin typeface="Arial"/>
                <a:cs typeface="Arial"/>
              </a:rPr>
              <a:t>Sensor assignment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rgbClr val="323232"/>
                </a:solidFill>
                <a:latin typeface="Arial"/>
                <a:cs typeface="Arial"/>
              </a:rPr>
              <a:t>Tracking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2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noProof="0" dirty="0" smtClean="0">
                <a:solidFill>
                  <a:schemeClr val="bg1"/>
                </a:solidFill>
                <a:latin typeface="Arial"/>
                <a:cs typeface="Arial"/>
              </a:rPr>
              <a:t>Summary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023" y="317500"/>
            <a:ext cx="749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Arial"/>
                <a:cs typeface="Arial"/>
              </a:rPr>
              <a:t>Progress and Future Research</a:t>
            </a:r>
            <a:endParaRPr lang="en-US" sz="3200" b="1" dirty="0" smtClean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997" y="947026"/>
            <a:ext cx="82319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After little over a decade, adiabatic quantum annealing is moving from theory to practice.</a:t>
            </a:r>
          </a:p>
          <a:p>
            <a:pPr lvl="1" algn="l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Today’s D-Wave system raises a variety of research questions that USC, Lockheed Martin, and our colleagues are jointly investigating</a:t>
            </a:r>
          </a:p>
          <a:p>
            <a:pPr lvl="1" algn="l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Future D-Wave systems might soon be the most powerful on Earth for a range of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problems of interest to the military simulation community.</a:t>
            </a:r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What those might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be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and how to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program to solve them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are still open research problems.</a:t>
            </a:r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endParaRPr lang="en-US" sz="24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7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noProof="0" dirty="0" smtClean="0">
                <a:solidFill>
                  <a:schemeClr val="bg1"/>
                </a:solidFill>
                <a:latin typeface="Arial"/>
                <a:cs typeface="Arial"/>
              </a:rPr>
              <a:t>Summary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023" y="317500"/>
            <a:ext cx="749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Arial"/>
                <a:cs typeface="Arial"/>
              </a:rPr>
              <a:t>Open Research Problems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996" y="1002285"/>
            <a:ext cx="87630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Why does the D-Wave even work?  </a:t>
            </a:r>
          </a:p>
          <a:p>
            <a:pPr lvl="1" algn="l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Its an open system</a:t>
            </a:r>
          </a:p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How much quantum speedup will there be?</a:t>
            </a:r>
          </a:p>
          <a:p>
            <a:pPr lvl="1" algn="l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Any?  If so, on what problems?</a:t>
            </a:r>
          </a:p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What applications will it ultimately solve?</a:t>
            </a:r>
          </a:p>
          <a:p>
            <a:pPr lvl="1" algn="l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We’ve had half a century to find competing heuristics</a:t>
            </a:r>
          </a:p>
          <a:p>
            <a:pPr lvl="1"/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How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can an M&amp;S professional program </a:t>
            </a:r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it? 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Specifically excluded from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recent research programs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What should the topology be?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Reduce critical scaling limitation</a:t>
            </a:r>
          </a:p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All adiabatic </a:t>
            </a:r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quantum systems will face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these as well.</a:t>
            </a:r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These questions are all bigger than just D-Wave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 algn="l"/>
            <a:endParaRPr lang="en-US" sz="2400" dirty="0">
              <a:solidFill>
                <a:srgbClr val="990033"/>
              </a:solidFill>
              <a:latin typeface="Arial"/>
              <a:cs typeface="Arial"/>
            </a:endParaRPr>
          </a:p>
          <a:p>
            <a:pPr lvl="1" algn="l"/>
            <a:endParaRPr lang="en-US" sz="2400" dirty="0">
              <a:solidFill>
                <a:srgbClr val="9900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5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731" y="304800"/>
            <a:ext cx="7268547" cy="762000"/>
          </a:xfrm>
        </p:spPr>
        <p:txBody>
          <a:bodyPr/>
          <a:lstStyle/>
          <a:p>
            <a:r>
              <a:rPr lang="en-US" dirty="0" smtClean="0"/>
              <a:t>Computing Paradigms</a:t>
            </a:r>
            <a:endParaRPr lang="en-US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585691" y="1548882"/>
            <a:ext cx="7811861" cy="395960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 b="1" dirty="0" smtClean="0">
                <a:solidFill>
                  <a:srgbClr val="800000"/>
                </a:solidFill>
                <a:latin typeface="Arial"/>
                <a:cs typeface="Arial"/>
              </a:rPr>
              <a:t>T</a:t>
            </a:r>
            <a:r>
              <a:rPr lang="en-US" sz="3100" b="1" dirty="0" smtClean="0">
                <a:solidFill>
                  <a:srgbClr val="800000"/>
                </a:solidFill>
                <a:latin typeface="Arial"/>
                <a:cs typeface="Arial"/>
              </a:rPr>
              <a:t>he </a:t>
            </a:r>
            <a:r>
              <a:rPr lang="en-US" sz="3100" b="1" dirty="0" smtClean="0">
                <a:solidFill>
                  <a:srgbClr val="800000"/>
                </a:solidFill>
                <a:latin typeface="Arial"/>
                <a:cs typeface="Arial"/>
              </a:rPr>
              <a:t>limits of transistor-based </a:t>
            </a:r>
            <a:r>
              <a:rPr lang="en-US" sz="3100" b="1" dirty="0" smtClean="0">
                <a:solidFill>
                  <a:srgbClr val="800000"/>
                </a:solidFill>
                <a:latin typeface="Arial"/>
                <a:cs typeface="Arial"/>
              </a:rPr>
              <a:t>CPUs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Moore’s Law postulated eventual end of transistor density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Power and size constraints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are slowing capability growth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Simulation community has grown to expect growth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100" b="1" dirty="0" smtClean="0">
                <a:solidFill>
                  <a:srgbClr val="800000"/>
                </a:solidFill>
                <a:latin typeface="Arial"/>
                <a:cs typeface="Arial"/>
              </a:rPr>
              <a:t>Quantum </a:t>
            </a:r>
            <a:r>
              <a:rPr lang="en-US" sz="3100" b="1" dirty="0" smtClean="0">
                <a:solidFill>
                  <a:srgbClr val="800000"/>
                </a:solidFill>
                <a:latin typeface="Arial"/>
                <a:cs typeface="Arial"/>
              </a:rPr>
              <a:t>Computing: seen as new capability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In 1982, Richard 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</a:rPr>
              <a:t>Feymann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 advanced the concept </a:t>
            </a:r>
            <a:endParaRPr lang="en-US" sz="2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Not based on transistor switching digital computing</a:t>
            </a:r>
            <a:endParaRPr lang="en-US" sz="2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Significant technical difficulties have prevented development</a:t>
            </a:r>
            <a:endParaRPr lang="en-US" sz="2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100" b="1" dirty="0" smtClean="0">
                <a:solidFill>
                  <a:srgbClr val="800000"/>
                </a:solidFill>
                <a:latin typeface="Arial"/>
                <a:cs typeface="Arial"/>
              </a:rPr>
              <a:t>Adiabatic </a:t>
            </a:r>
            <a:r>
              <a:rPr lang="en-US" sz="3100" b="1" dirty="0" smtClean="0">
                <a:solidFill>
                  <a:srgbClr val="800000"/>
                </a:solidFill>
                <a:latin typeface="Arial"/>
                <a:cs typeface="Arial"/>
              </a:rPr>
              <a:t>form of quantum computing </a:t>
            </a:r>
            <a:endParaRPr lang="en-US" sz="31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One producer has found a shorter path, albeit not as universal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By using super cooled devices, they have a working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annealer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This device has been running at USC for more than a year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997" y="1187000"/>
            <a:ext cx="8231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We are entering a period of great uncertainty about the future of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computing in this community</a:t>
            </a:r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This creates great challenges and opportunities for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M&amp;S Community </a:t>
            </a:r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c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omputational scientists</a:t>
            </a:r>
          </a:p>
          <a:p>
            <a:pPr lvl="1" algn="l"/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1" algn="l"/>
            <a:endParaRPr lang="en-US" sz="24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17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3687" y="317500"/>
            <a:ext cx="739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The End of </a:t>
            </a:r>
            <a:r>
              <a:rPr lang="en-US" sz="2400" b="1" dirty="0" err="1" smtClean="0">
                <a:latin typeface="Arial"/>
                <a:cs typeface="Arial"/>
              </a:rPr>
              <a:t>Dennard</a:t>
            </a:r>
            <a:r>
              <a:rPr lang="en-US" sz="2400" b="1" dirty="0" smtClean="0">
                <a:latin typeface="Arial"/>
                <a:cs typeface="Arial"/>
              </a:rPr>
              <a:t> Scaling</a:t>
            </a:r>
          </a:p>
        </p:txBody>
      </p:sp>
      <p:pic>
        <p:nvPicPr>
          <p:cNvPr id="6" name="Picture 5" descr="fig1-processor-trends.jp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9000" y="837045"/>
            <a:ext cx="7430140" cy="49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03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881" y="168204"/>
            <a:ext cx="7906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Arial"/>
                <a:cs typeface="Arial"/>
              </a:rPr>
              <a:t>In the past, Digital Computing faced an uncertain future</a:t>
            </a:r>
            <a:endParaRPr lang="en-US" sz="3200" b="1" dirty="0" smtClean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36881" y="1332454"/>
            <a:ext cx="3695506" cy="44651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BBN TC-2000 NUMA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800000"/>
                </a:solidFill>
                <a:latin typeface="Arial"/>
                <a:cs typeface="Arial"/>
              </a:rPr>
              <a:t>Denelcor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 HEP multithreaded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Intel Touchstone Delta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TMC CM-2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Alliant FX/8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KSR-1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Cray T3D/E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J-Machine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800000"/>
                </a:solidFill>
                <a:latin typeface="Arial"/>
                <a:cs typeface="Arial"/>
              </a:rPr>
              <a:t>Ncube</a:t>
            </a:r>
            <a:endParaRPr lang="en-US" sz="20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Cray C90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UIUC/CSRD Cedar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88" y="1838960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05400" y="2499360"/>
            <a:ext cx="1828800" cy="1494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76312" y="2740414"/>
            <a:ext cx="1644538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99" y="3794760"/>
            <a:ext cx="1372515" cy="1447800"/>
          </a:xfrm>
          <a:prstGeom prst="rect">
            <a:avLst/>
          </a:prstGeom>
        </p:spPr>
      </p:pic>
      <p:pic>
        <p:nvPicPr>
          <p:cNvPr id="12" name="Picture 11" descr="t3e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746760"/>
            <a:ext cx="2032000" cy="1524000"/>
          </a:xfrm>
          <a:prstGeom prst="rect">
            <a:avLst/>
          </a:prstGeom>
        </p:spPr>
      </p:pic>
      <p:pic>
        <p:nvPicPr>
          <p:cNvPr id="13" name="Picture 12" descr="c9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4236720"/>
            <a:ext cx="1844737" cy="138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4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noProof="0" dirty="0" smtClean="0">
                <a:solidFill>
                  <a:schemeClr val="bg1"/>
                </a:solidFill>
                <a:latin typeface="Arial"/>
                <a:cs typeface="Arial"/>
              </a:rPr>
              <a:t>Summary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185" y="93556"/>
            <a:ext cx="783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Arial"/>
                <a:cs typeface="Arial"/>
              </a:rPr>
              <a:t>Simulation Community has used Cluster Computing</a:t>
            </a:r>
            <a:endParaRPr lang="en-US" sz="3200" b="1" dirty="0" smtClean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880" y="1100129"/>
            <a:ext cx="770340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COTS Components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Leverage mainstream commercial processors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Cache-based hierarchical memories</a:t>
            </a:r>
          </a:p>
          <a:p>
            <a:pPr lvl="1" algn="l"/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Distributed Memory Architecture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Familiar software on processors (Fortran, C, and C++)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Message Passing Interface (MPI)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b="1" dirty="0">
                <a:solidFill>
                  <a:srgbClr val="800000"/>
                </a:solidFill>
                <a:latin typeface="Arial"/>
                <a:cs typeface="Arial"/>
              </a:rPr>
              <a:t>E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volving </a:t>
            </a:r>
            <a:r>
              <a:rPr lang="en-US" sz="2000" b="1" dirty="0">
                <a:solidFill>
                  <a:srgbClr val="800000"/>
                </a:solidFill>
                <a:latin typeface="Arial"/>
                <a:cs typeface="Arial"/>
              </a:rPr>
              <a:t>for two decades</a:t>
            </a:r>
          </a:p>
          <a:p>
            <a:pPr lvl="1" algn="l"/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Beowulf is the epitome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All off-the-self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PC components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Ethernet networks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Linux</a:t>
            </a:r>
          </a:p>
          <a:p>
            <a:pPr lvl="1" algn="l"/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gcc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 algn="l"/>
            <a:endParaRPr lang="en-US" sz="2000" b="1" dirty="0">
              <a:solidFill>
                <a:srgbClr val="800000"/>
              </a:solidFill>
            </a:endParaRPr>
          </a:p>
        </p:txBody>
      </p:sp>
      <p:pic>
        <p:nvPicPr>
          <p:cNvPr id="7" name="Picture 2" descr="t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681848"/>
            <a:ext cx="4470400" cy="30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33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noProof="0" dirty="0" smtClean="0">
                <a:solidFill>
                  <a:schemeClr val="bg1"/>
                </a:solidFill>
                <a:latin typeface="Arial"/>
                <a:cs typeface="Arial"/>
              </a:rPr>
              <a:t>Summary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Many Challenges Still need More Analytic Power</a:t>
            </a:r>
            <a:endParaRPr lang="en-US" sz="2400" b="1" dirty="0" smtClean="0">
              <a:solidFill>
                <a:srgbClr val="800000"/>
              </a:solidFill>
              <a:latin typeface="Arial"/>
              <a:cs typeface="Arial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6620" y="1651544"/>
          <a:ext cx="9321282" cy="4002832"/>
        </p:xfrm>
        <a:graphic>
          <a:graphicData uri="http://schemas.openxmlformats.org/drawingml/2006/table">
            <a:tbl>
              <a:tblPr/>
              <a:tblGrid>
                <a:gridCol w="4368177"/>
                <a:gridCol w="4953105"/>
              </a:tblGrid>
              <a:tr h="500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825" algn="l"/>
                        </a:tabLst>
                      </a:pPr>
                      <a:r>
                        <a:rPr lang="en-US" sz="1800" b="0" dirty="0">
                          <a:latin typeface="Arial Narrow" pitchFamily="34" charset="0"/>
                          <a:ea typeface="Times New Roman"/>
                        </a:rPr>
                        <a:t>•	Augmentation of multi-agent </a:t>
                      </a:r>
                      <a:r>
                        <a:rPr lang="en-US" sz="1800" b="0" dirty="0" smtClean="0">
                          <a:latin typeface="Arial Narrow" pitchFamily="34" charset="0"/>
                          <a:ea typeface="Times New Roman"/>
                        </a:rPr>
                        <a:t>path </a:t>
                      </a:r>
                      <a:r>
                        <a:rPr lang="en-US" sz="1800" b="0" dirty="0">
                          <a:latin typeface="Arial Narrow" pitchFamily="34" charset="0"/>
                          <a:ea typeface="Times New Roman"/>
                        </a:rPr>
                        <a:t>planning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3670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Production of coherent parametric data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825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Facilitation of entity inter-visibility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3670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Abstraction of data to evaluate goal achievement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825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Generation of environmental weather models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3670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Promulgation of realistic intelligence reports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825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Acceleration of weather radar modeling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3670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Instantiation of human networks and populations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825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Implementation of better sonar weather modeling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3670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Creation of realistic intelligence backgrounds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825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Injection of Master Scenario Entity List (MSEL)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3670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Elimination of role players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825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Production of scenarios for preordained MSELs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3670" algn="l"/>
                        </a:tabLst>
                      </a:pPr>
                      <a:r>
                        <a:rPr lang="en-US" sz="1800" b="0" dirty="0">
                          <a:latin typeface="Arial Narrow" pitchFamily="34" charset="0"/>
                          <a:ea typeface="Times New Roman"/>
                        </a:rPr>
                        <a:t>•	Stimulation of players with interaction mechanisms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825" algn="l"/>
                        </a:tabLst>
                      </a:pPr>
                      <a:r>
                        <a:rPr lang="en-US" sz="1800" b="0">
                          <a:latin typeface="Arial Narrow" pitchFamily="34" charset="0"/>
                          <a:ea typeface="Times New Roman"/>
                        </a:rPr>
                        <a:t>•	Data-reduction of multiple-source data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6733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497189" y="1054356"/>
            <a:ext cx="4159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Grand Challenges in Simulation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3359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274981" y="6214529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Introduction </a:t>
            </a:r>
            <a:r>
              <a:rPr kumimoji="0" lang="en-US" sz="11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2</a:t>
            </a:r>
            <a:endParaRPr kumimoji="0" lang="en-US" sz="11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023" y="317500"/>
            <a:ext cx="74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</a:rPr>
              <a:t>Capability Answers</a:t>
            </a:r>
            <a:endParaRPr lang="en-US" sz="2400" b="1" dirty="0" smtClean="0">
              <a:latin typeface="Arial"/>
              <a:cs typeface="Arial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058402" y="5172503"/>
            <a:ext cx="3404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990033"/>
                </a:solidFill>
              </a:rPr>
              <a:t>Application Specific Systems</a:t>
            </a:r>
          </a:p>
          <a:p>
            <a:pPr algn="ctr" eaLnBrk="1" hangingPunct="1"/>
            <a:r>
              <a:rPr lang="en-US" sz="1800" dirty="0">
                <a:solidFill>
                  <a:srgbClr val="990033"/>
                </a:solidFill>
              </a:rPr>
              <a:t>D.E. Shaw Research Anton</a:t>
            </a:r>
          </a:p>
        </p:txBody>
      </p:sp>
      <p:pic>
        <p:nvPicPr>
          <p:cNvPr id="8" name="Picture 1" descr="Official Anton photo__8-14-09__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0067" y="3123040"/>
            <a:ext cx="30099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208304" y="2450230"/>
            <a:ext cx="45050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990033"/>
                </a:solidFill>
              </a:rPr>
              <a:t>Massive </a:t>
            </a:r>
            <a:r>
              <a:rPr lang="en-US" sz="1800" dirty="0" smtClean="0">
                <a:solidFill>
                  <a:srgbClr val="990033"/>
                </a:solidFill>
              </a:rPr>
              <a:t>Scaling</a:t>
            </a:r>
          </a:p>
          <a:p>
            <a:pPr algn="ctr" eaLnBrk="1" hangingPunct="1"/>
            <a:r>
              <a:rPr lang="en-US" sz="1800" dirty="0" smtClean="0">
                <a:solidFill>
                  <a:srgbClr val="990033"/>
                </a:solidFill>
              </a:rPr>
              <a:t>Tianhe-2 (3M cores)</a:t>
            </a:r>
            <a:endParaRPr lang="en-US" sz="1800" dirty="0">
              <a:solidFill>
                <a:srgbClr val="990033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4340" y="1365962"/>
            <a:ext cx="3211524" cy="4161926"/>
            <a:chOff x="5654940" y="1222635"/>
            <a:chExt cx="3211524" cy="4161926"/>
          </a:xfrm>
        </p:grpSpPr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5654940" y="4738230"/>
              <a:ext cx="32115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990033"/>
                  </a:solidFill>
                </a:rPr>
                <a:t>Exploit a New Phenomenon</a:t>
              </a:r>
            </a:p>
            <a:p>
              <a:pPr algn="ctr" eaLnBrk="1" hangingPunct="1"/>
              <a:r>
                <a:rPr lang="en-US" sz="1800" dirty="0" smtClean="0">
                  <a:solidFill>
                    <a:srgbClr val="990033"/>
                  </a:solidFill>
                </a:rPr>
                <a:t>D</a:t>
              </a:r>
              <a:r>
                <a:rPr lang="en-US" sz="1800" dirty="0">
                  <a:solidFill>
                    <a:srgbClr val="990033"/>
                  </a:solidFill>
                </a:rPr>
                <a:t>-</a:t>
              </a:r>
              <a:r>
                <a:rPr lang="en-US" sz="1800" dirty="0" smtClean="0">
                  <a:solidFill>
                    <a:srgbClr val="990033"/>
                  </a:solidFill>
                </a:rPr>
                <a:t>Wave Quantum </a:t>
              </a:r>
              <a:r>
                <a:rPr lang="en-US" sz="1800" dirty="0" err="1" smtClean="0">
                  <a:solidFill>
                    <a:srgbClr val="990033"/>
                  </a:solidFill>
                </a:rPr>
                <a:t>Annealer</a:t>
              </a:r>
              <a:endParaRPr lang="en-US" sz="1800" dirty="0">
                <a:solidFill>
                  <a:srgbClr val="990033"/>
                </a:solidFill>
              </a:endParaRPr>
            </a:p>
          </p:txBody>
        </p:sp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035" y="1222635"/>
              <a:ext cx="3128963" cy="349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th-2-pic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245" y="481372"/>
            <a:ext cx="3583722" cy="19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74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7501" y="304800"/>
            <a:ext cx="5803641" cy="762000"/>
          </a:xfrm>
        </p:spPr>
        <p:txBody>
          <a:bodyPr/>
          <a:lstStyle/>
          <a:p>
            <a:r>
              <a:rPr lang="en-US" dirty="0" smtClean="0"/>
              <a:t>Quantum Computing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932" y="1304971"/>
            <a:ext cx="873345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Based on Quantum Physical properties, not transistor switches 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Some authors have touted quantum computing as “magic”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Quantum </a:t>
            </a:r>
            <a:r>
              <a:rPr lang="en-US" sz="2400" b="1" dirty="0" smtClean="0">
                <a:latin typeface="Arial Narrow" pitchFamily="34" charset="0"/>
              </a:rPr>
              <a:t>computers </a:t>
            </a:r>
            <a:r>
              <a:rPr lang="en-US" sz="2400" b="1" dirty="0" smtClean="0">
                <a:latin typeface="Arial Narrow" pitchFamily="34" charset="0"/>
              </a:rPr>
              <a:t>use a different </a:t>
            </a:r>
            <a:r>
              <a:rPr lang="en-US" sz="2400" b="1" dirty="0" smtClean="0">
                <a:latin typeface="Arial Narrow" pitchFamily="34" charset="0"/>
              </a:rPr>
              <a:t>way </a:t>
            </a:r>
            <a:r>
              <a:rPr lang="en-US" sz="2400" b="1" dirty="0" smtClean="0">
                <a:latin typeface="Arial Narrow" pitchFamily="34" charset="0"/>
              </a:rPr>
              <a:t>to encode information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D</a:t>
            </a:r>
            <a:r>
              <a:rPr lang="en-US" sz="2400" b="1" dirty="0" smtClean="0">
                <a:latin typeface="Arial Narrow" pitchFamily="34" charset="0"/>
              </a:rPr>
              <a:t>igital </a:t>
            </a:r>
            <a:r>
              <a:rPr lang="en-US" sz="2400" b="1" dirty="0" smtClean="0">
                <a:latin typeface="Arial Narrow" pitchFamily="34" charset="0"/>
              </a:rPr>
              <a:t>computers represent information with transistor-based switches </a:t>
            </a:r>
            <a:endParaRPr lang="en-US" sz="2400" b="1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They have states </a:t>
            </a:r>
            <a:r>
              <a:rPr lang="en-US" sz="2400" b="1" dirty="0" smtClean="0">
                <a:latin typeface="Arial Narrow" pitchFamily="34" charset="0"/>
              </a:rPr>
              <a:t>of 0 or 1, labeled </a:t>
            </a:r>
            <a:r>
              <a:rPr lang="en-US" sz="2400" b="1" dirty="0" smtClean="0">
                <a:latin typeface="Arial Narrow" pitchFamily="34" charset="0"/>
              </a:rPr>
              <a:t>bits 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Basic </a:t>
            </a:r>
            <a:r>
              <a:rPr lang="en-US" sz="2400" b="1" dirty="0" smtClean="0">
                <a:latin typeface="Arial Narrow" pitchFamily="34" charset="0"/>
              </a:rPr>
              <a:t>unit of quantum </a:t>
            </a:r>
            <a:r>
              <a:rPr lang="en-US" sz="2400" b="1" dirty="0" smtClean="0">
                <a:latin typeface="Arial Narrow" pitchFamily="34" charset="0"/>
              </a:rPr>
              <a:t>computer: a quantum </a:t>
            </a:r>
            <a:r>
              <a:rPr lang="en-US" sz="2400" b="1" dirty="0" smtClean="0">
                <a:latin typeface="Arial Narrow" pitchFamily="34" charset="0"/>
              </a:rPr>
              <a:t>bit or </a:t>
            </a:r>
            <a:r>
              <a:rPr lang="en-US" sz="2400" b="1" dirty="0" err="1" smtClean="0">
                <a:latin typeface="Arial Narrow" pitchFamily="34" charset="0"/>
              </a:rPr>
              <a:t>qubit</a:t>
            </a:r>
            <a:endParaRPr lang="en-US" sz="2400" b="1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It can </a:t>
            </a:r>
            <a:r>
              <a:rPr lang="en-US" sz="2400" b="1" dirty="0" smtClean="0">
                <a:latin typeface="Arial Narrow" pitchFamily="34" charset="0"/>
              </a:rPr>
              <a:t>exist simultaneously as 0 and </a:t>
            </a:r>
            <a:r>
              <a:rPr lang="en-US" sz="2400" b="1" dirty="0" smtClean="0">
                <a:latin typeface="Arial Narrow" pitchFamily="34" charset="0"/>
              </a:rPr>
              <a:t>1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The </a:t>
            </a:r>
            <a:r>
              <a:rPr lang="en-US" sz="2400" b="1" dirty="0" smtClean="0">
                <a:latin typeface="Arial Narrow" pitchFamily="34" charset="0"/>
              </a:rPr>
              <a:t>probability of each </a:t>
            </a:r>
            <a:r>
              <a:rPr lang="en-US" sz="2400" b="1" dirty="0" smtClean="0">
                <a:latin typeface="Arial Narrow" pitchFamily="34" charset="0"/>
              </a:rPr>
              <a:t>is </a:t>
            </a:r>
            <a:r>
              <a:rPr lang="en-US" sz="2400" b="1" dirty="0" smtClean="0">
                <a:latin typeface="Arial Narrow" pitchFamily="34" charset="0"/>
              </a:rPr>
              <a:t>given by a numerical coefficient</a:t>
            </a:r>
            <a:r>
              <a:rPr lang="en-US" sz="2400" b="1" dirty="0" smtClean="0">
                <a:latin typeface="Arial Narrow" pitchFamily="34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So called “</a:t>
            </a:r>
            <a:r>
              <a:rPr lang="en-US" sz="2400" b="1" dirty="0" smtClean="0">
                <a:latin typeface="Arial Narrow" pitchFamily="34" charset="0"/>
              </a:rPr>
              <a:t>superposition</a:t>
            </a:r>
            <a:r>
              <a:rPr lang="en-US" sz="2400" b="1" dirty="0" smtClean="0">
                <a:latin typeface="Arial Narrow" pitchFamily="34" charset="0"/>
              </a:rPr>
              <a:t>”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itchFamily="34" charset="0"/>
              </a:rPr>
              <a:t>Quantum </a:t>
            </a:r>
            <a:r>
              <a:rPr lang="en-US" sz="2400" b="1" dirty="0" smtClean="0">
                <a:latin typeface="Arial Narrow" pitchFamily="34" charset="0"/>
              </a:rPr>
              <a:t>computer </a:t>
            </a:r>
            <a:r>
              <a:rPr lang="en-US" sz="2400" b="1" dirty="0" smtClean="0">
                <a:latin typeface="Arial Narrow" pitchFamily="34" charset="0"/>
              </a:rPr>
              <a:t>can act </a:t>
            </a:r>
            <a:r>
              <a:rPr lang="en-US" sz="2400" b="1" dirty="0" smtClean="0">
                <a:latin typeface="Arial Narrow" pitchFamily="34" charset="0"/>
              </a:rPr>
              <a:t>on all these </a:t>
            </a:r>
            <a:r>
              <a:rPr lang="en-US" sz="2400" b="1" dirty="0" smtClean="0">
                <a:latin typeface="Arial Narrow" pitchFamily="34" charset="0"/>
              </a:rPr>
              <a:t>states simultaneously</a:t>
            </a:r>
            <a:endParaRPr lang="en-US" sz="2400" b="1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Viterbi_R1">
  <a:themeElements>
    <a:clrScheme name="Custom 28">
      <a:dk1>
        <a:srgbClr val="990000"/>
      </a:dk1>
      <a:lt1>
        <a:srgbClr val="FFCC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Viterbi_R1.potx</Template>
  <TotalTime>2544</TotalTime>
  <Words>1472</Words>
  <Application>Microsoft Office PowerPoint</Application>
  <PresentationFormat>On-screen Show (4:3)</PresentationFormat>
  <Paragraphs>504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Viterbi_R1</vt:lpstr>
      <vt:lpstr>Office Theme</vt:lpstr>
      <vt:lpstr>Slide 1</vt:lpstr>
      <vt:lpstr>Presentation Outline</vt:lpstr>
      <vt:lpstr>Computing Paradigms</vt:lpstr>
      <vt:lpstr>Slide 4</vt:lpstr>
      <vt:lpstr>Slide 5</vt:lpstr>
      <vt:lpstr>Slide 6</vt:lpstr>
      <vt:lpstr>Slide 7</vt:lpstr>
      <vt:lpstr>Slide 8</vt:lpstr>
      <vt:lpstr>Quantum Computing</vt:lpstr>
      <vt:lpstr>Simulated Annealing</vt:lpstr>
      <vt:lpstr>Slide 11</vt:lpstr>
      <vt:lpstr>D-Wave Quantum Annealer</vt:lpstr>
      <vt:lpstr>Slide 13</vt:lpstr>
      <vt:lpstr>Slide 14</vt:lpstr>
      <vt:lpstr>Slide 15</vt:lpstr>
      <vt:lpstr>Slide 16</vt:lpstr>
      <vt:lpstr>Slide 17</vt:lpstr>
      <vt:lpstr>Potential Future Graph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uscadmin</dc:creator>
  <cp:lastModifiedBy>USC/ISI</cp:lastModifiedBy>
  <cp:revision>190</cp:revision>
  <cp:lastPrinted>2012-02-07T18:57:58Z</cp:lastPrinted>
  <dcterms:created xsi:type="dcterms:W3CDTF">2012-02-18T01:19:57Z</dcterms:created>
  <dcterms:modified xsi:type="dcterms:W3CDTF">2013-09-27T21:43:55Z</dcterms:modified>
</cp:coreProperties>
</file>