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7/9/2016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pic>
        <p:nvPicPr>
          <p:cNvPr id="9" name="Picture 2" descr="https://www.sisostds.org/portals/0/SponsorLogos/SISO%20LOGO/SISO_Short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6172200"/>
            <a:ext cx="1447800" cy="4826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 userDrawn="1"/>
        </p:nvSpPr>
        <p:spPr>
          <a:xfrm>
            <a:off x="2362200" y="6172200"/>
            <a:ext cx="228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2016 Simulation </a:t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Innovation Workshop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156E-EF6A-4FD6-898A-8D2C4E7E6058}" type="datetimeFigureOut">
              <a:rPr lang="en-US" smtClean="0"/>
              <a:pPr/>
              <a:t>7/9/2016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891156E-EF6A-4FD6-898A-8D2C4E7E6058}" type="datetimeFigureOut">
              <a:rPr lang="en-US" smtClean="0"/>
              <a:pPr/>
              <a:t>7/9/2016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792D553-DA54-47DA-9262-A500032069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2133600"/>
          </a:xfrm>
        </p:spPr>
        <p:txBody>
          <a:bodyPr>
            <a:normAutofit/>
          </a:bodyPr>
          <a:lstStyle/>
          <a:p>
            <a:r>
              <a:rPr lang="nn-NO" sz="2800" b="1" dirty="0" smtClean="0"/>
              <a:t>CAPT Lynn J. Petersen, USN (Ret.)</a:t>
            </a:r>
          </a:p>
          <a:p>
            <a:r>
              <a:rPr lang="nn-NO" b="1" dirty="0" smtClean="0"/>
              <a:t>for his Co-authors</a:t>
            </a:r>
          </a:p>
          <a:p>
            <a:r>
              <a:rPr lang="en-US" b="1" dirty="0" smtClean="0"/>
              <a:t> CAPT Daniel P. Burns, USN (Ret.), </a:t>
            </a:r>
            <a:br>
              <a:rPr lang="en-US" b="1" dirty="0" smtClean="0"/>
            </a:br>
            <a:r>
              <a:rPr lang="en-US" b="1" dirty="0" smtClean="0"/>
              <a:t>Dan M. Davis, and  Ke-Thia Yao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05930"/>
            <a:ext cx="9144000" cy="1470025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Advanced Technologies to Enable Simulation of </a:t>
            </a:r>
            <a:br>
              <a:rPr lang="en-US" sz="3200" b="1" dirty="0" smtClean="0"/>
            </a:br>
            <a:r>
              <a:rPr lang="en-US" sz="3200" b="1" dirty="0" smtClean="0"/>
              <a:t>Life-Cycle Sustainment of Weapon Systems </a:t>
            </a:r>
            <a:br>
              <a:rPr lang="en-US" sz="3200" b="1" dirty="0" smtClean="0"/>
            </a:br>
            <a:endParaRPr lang="en-US" sz="3200" dirty="0"/>
          </a:p>
        </p:txBody>
      </p:sp>
      <p:pic>
        <p:nvPicPr>
          <p:cNvPr id="13314" name="Picture 2" descr="https://www.sisostds.org/portals/0/SponsorLogos/SISO%20LOGO/SISO_Sho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5486400"/>
            <a:ext cx="1828800" cy="609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667000" y="557278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2016 Simulation Innovation Workshop</a:t>
            </a:r>
            <a:endParaRPr lang="en-US" sz="2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Enabling Technologies - Clusters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Moving simulation from the war game table to today’s simulations did require the advent of computers</a:t>
            </a:r>
          </a:p>
          <a:p>
            <a:r>
              <a:rPr lang="en-US" dirty="0" smtClean="0"/>
              <a:t>Advancing it simulation to global scales required large, dispersed and powerful computer clusters</a:t>
            </a:r>
            <a:endParaRPr lang="en-US" dirty="0"/>
          </a:p>
        </p:txBody>
      </p:sp>
      <p:pic>
        <p:nvPicPr>
          <p:cNvPr id="4" name="Picture 3" descr="Joshua-Koa_Glenn-Ne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3276600"/>
            <a:ext cx="4419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19800" y="3886200"/>
            <a:ext cx="2819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JFCOM’s  Project  </a:t>
            </a:r>
            <a:br>
              <a:rPr lang="en-US" sz="2000" b="1" dirty="0" smtClean="0"/>
            </a:br>
            <a:r>
              <a:rPr lang="en-US" sz="2000" b="1" dirty="0" smtClean="0"/>
              <a:t>Joint Experimentation on Scalable Parallel Processor s running JSAF  transcontinentally</a:t>
            </a:r>
            <a:endParaRPr lang="en-US" sz="2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772400" cy="808038"/>
          </a:xfrm>
        </p:spPr>
        <p:txBody>
          <a:bodyPr/>
          <a:lstStyle/>
          <a:p>
            <a:r>
              <a:rPr lang="en-US" dirty="0" smtClean="0"/>
              <a:t>GPGPU Acceleration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133600"/>
          </a:xfrm>
        </p:spPr>
        <p:txBody>
          <a:bodyPr/>
          <a:lstStyle/>
          <a:p>
            <a:r>
              <a:rPr lang="en-US" dirty="0" smtClean="0"/>
              <a:t>Power and cost constraints were addressed by adding efficient General Purpose Graphics Processing Units to each node </a:t>
            </a:r>
          </a:p>
          <a:p>
            <a:r>
              <a:rPr lang="en-US" dirty="0" smtClean="0"/>
              <a:t>The DoD’s High Performance Computing Modernization Office provided the machine which was installed in Norfolk</a:t>
            </a:r>
            <a:endParaRPr lang="en-US" dirty="0"/>
          </a:p>
        </p:txBody>
      </p:sp>
      <p:pic>
        <p:nvPicPr>
          <p:cNvPr id="4" name="Picture 3" descr="GPGPU-ClusterJF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505200"/>
            <a:ext cx="3200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34000" y="3581400"/>
            <a:ext cx="3352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Joshua – JFCOM’s Cluster   256 nodes, 1025 AMD Santa Rosa Cores, 256 NVIDIA 8800 GPUs, 18 GB RAM</a:t>
            </a:r>
          </a:p>
          <a:p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smtClean="0"/>
              <a:t>The GPUs more than doubled the compute power</a:t>
            </a:r>
            <a:endParaRPr lang="en-US" sz="20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Gains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828800"/>
          </a:xfrm>
        </p:spPr>
        <p:txBody>
          <a:bodyPr>
            <a:normAutofit/>
          </a:bodyPr>
          <a:lstStyle/>
          <a:p>
            <a:r>
              <a:rPr lang="en-US" dirty="0" smtClean="0"/>
              <a:t>GPGPU’s </a:t>
            </a:r>
            <a:r>
              <a:rPr lang="en-US" dirty="0" smtClean="0"/>
              <a:t>provided </a:t>
            </a:r>
            <a:r>
              <a:rPr lang="en-US" dirty="0" smtClean="0"/>
              <a:t>enough power to radically extend the simulation using JSAF to model Baghdad </a:t>
            </a:r>
          </a:p>
          <a:p>
            <a:r>
              <a:rPr lang="en-US" dirty="0" smtClean="0"/>
              <a:t>Also modeled  demographically correct populations and infrastructure along with red and blue forces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4" name="Picture 3" descr="SPP tes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3276600"/>
            <a:ext cx="4876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914400" y="3276600"/>
            <a:ext cx="3048000" cy="2590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total of ten million entities were easily displayed with no suggestion that scalability was limited at all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Emerging Quantum Capability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Richard Feynman of Caltech proposed the unfathomable power of a “Quantum Computer in the 1980’s</a:t>
            </a:r>
          </a:p>
          <a:p>
            <a:r>
              <a:rPr lang="en-US" dirty="0" smtClean="0"/>
              <a:t>Instead of a binary switch with a value of one or zero, the units would be a “cubit” with a quantum range of values.</a:t>
            </a:r>
          </a:p>
          <a:p>
            <a:r>
              <a:rPr lang="en-US" dirty="0" smtClean="0"/>
              <a:t>General purpose quantum computing is still the stuff or speculation and vociferous argument.</a:t>
            </a:r>
          </a:p>
          <a:p>
            <a:r>
              <a:rPr lang="en-US" dirty="0" smtClean="0"/>
              <a:t>A Canadian company, D-Wave has delivered a few operational quantum annealers, one to USC in California</a:t>
            </a:r>
          </a:p>
          <a:p>
            <a:r>
              <a:rPr lang="en-US" dirty="0" smtClean="0"/>
              <a:t>The other is Google’s and is in the San Francisco Bay Area</a:t>
            </a:r>
          </a:p>
          <a:p>
            <a:r>
              <a:rPr lang="en-US" dirty="0" smtClean="0"/>
              <a:t>They operate at a rather chilly 0.0015K (15 milikelvins)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655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USC’s D-Wave Quantum Annealer</a:t>
            </a:r>
            <a:endParaRPr lang="en-US" dirty="0"/>
          </a:p>
        </p:txBody>
      </p:sp>
      <p:pic>
        <p:nvPicPr>
          <p:cNvPr id="17410" name="Picture 2" descr="http://dailytrojan.com/wp-content/uploads/2011/10/compsto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143000"/>
            <a:ext cx="3352800" cy="5035210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85800" y="3810000"/>
            <a:ext cx="4114800" cy="2590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n-US" sz="2600" dirty="0" smtClean="0"/>
              <a:t>D-Wave 2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~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1,000 cubits </a:t>
            </a:r>
            <a:b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(stable after cooling)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n-US" sz="2600" noProof="0" dirty="0" smtClean="0"/>
              <a:t>Six way connectivity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Marina del Rey California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412" name="Picture 4" descr="https://news.usc.edu/files/2012/06/800px-DWave_128chi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371600"/>
            <a:ext cx="3124200" cy="21565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D-Wave Quantum Annealer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Quantum Annealing (QA) is the analog of simulated annealing, </a:t>
            </a:r>
            <a:r>
              <a:rPr lang="en-US" i="1" dirty="0" smtClean="0"/>
              <a:t>i.e. </a:t>
            </a:r>
            <a:r>
              <a:rPr lang="en-US" dirty="0" smtClean="0"/>
              <a:t>a very effective optimization process</a:t>
            </a:r>
          </a:p>
          <a:p>
            <a:r>
              <a:rPr lang="en-US" dirty="0" smtClean="0"/>
              <a:t>Instead of optimizing by repeated iteration of binary parameters, QA can optimize by virtually limitless representations of parameters by the cubit’s quantum state</a:t>
            </a:r>
          </a:p>
          <a:p>
            <a:r>
              <a:rPr lang="en-US" dirty="0" smtClean="0"/>
              <a:t>Like classic Christensen disruptive technologies, quantum annealing has its detractors and its growing pains</a:t>
            </a:r>
          </a:p>
          <a:p>
            <a:r>
              <a:rPr lang="en-US" dirty="0" smtClean="0"/>
              <a:t>Most now agree that it is showing consistent and reliable quantum computing, but has not yet shown anticipated computational advantage over large digital clusters 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772400" cy="808038"/>
          </a:xfrm>
        </p:spPr>
        <p:txBody>
          <a:bodyPr/>
          <a:lstStyle/>
          <a:p>
            <a:r>
              <a:rPr lang="en-US" dirty="0" smtClean="0"/>
              <a:t>Future for QA, Simulation and 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Expectation is that continued programming advances will see the exponential power growth anticipated</a:t>
            </a:r>
          </a:p>
          <a:p>
            <a:r>
              <a:rPr lang="en-US" dirty="0" smtClean="0"/>
              <a:t>Current machine has 2,200 cubits, with half turned off, so doubling power is immanent </a:t>
            </a:r>
          </a:p>
          <a:p>
            <a:r>
              <a:rPr lang="en-US" dirty="0" smtClean="0"/>
              <a:t>Six-way connectivity may limit number of parameters to be considered during optimization, but there are plans to increase connectivity limits</a:t>
            </a:r>
          </a:p>
          <a:p>
            <a:r>
              <a:rPr lang="en-US" dirty="0" smtClean="0"/>
              <a:t>Both M&amp;S and SE have repeated and large optimization functions that are inherent in their activities.</a:t>
            </a:r>
          </a:p>
          <a:p>
            <a:r>
              <a:rPr lang="en-US" dirty="0" smtClean="0"/>
              <a:t>QA should provide a new tool in overcoming these hurdles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772400" cy="808038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 and M&amp;S could both benefit by closer collaborations</a:t>
            </a:r>
          </a:p>
          <a:p>
            <a:r>
              <a:rPr lang="en-US" dirty="0" smtClean="0"/>
              <a:t>Experience has indicated that just the act of parameterizing the various functions often is insightful</a:t>
            </a:r>
          </a:p>
          <a:p>
            <a:r>
              <a:rPr lang="en-US" dirty="0" smtClean="0"/>
              <a:t>Coding challenges in implementing known M&amp;S and SE function in the </a:t>
            </a:r>
            <a:r>
              <a:rPr lang="en-US" dirty="0" smtClean="0"/>
              <a:t>Quantum </a:t>
            </a:r>
            <a:r>
              <a:rPr lang="en-US" dirty="0" smtClean="0"/>
              <a:t>Annealer are still in the future but past experience would suggest success </a:t>
            </a:r>
          </a:p>
          <a:p>
            <a:r>
              <a:rPr lang="en-US" dirty="0" smtClean="0"/>
              <a:t>The capability of the D-Wave and subsequent quantum computing devices remains to be seen</a:t>
            </a:r>
          </a:p>
          <a:p>
            <a:r>
              <a:rPr lang="en-US" dirty="0" smtClean="0"/>
              <a:t>Current progress in QA is expected to continue</a:t>
            </a:r>
          </a:p>
          <a:p>
            <a:r>
              <a:rPr lang="en-US" dirty="0" smtClean="0"/>
              <a:t>The costs of applying SE principles to simulation would be justified by the increase validity of the data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Disclaimer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2590800"/>
            <a:ext cx="7772400" cy="2590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The views expressed in this slide presentation are the authors' own and do not necessarily reflect the views of their </a:t>
            </a:r>
            <a:br>
              <a:rPr lang="en-US" dirty="0" smtClean="0"/>
            </a:br>
            <a:r>
              <a:rPr lang="en-US" dirty="0" smtClean="0"/>
              <a:t>military organization, their service branch, the </a:t>
            </a:r>
            <a:br>
              <a:rPr lang="en-US" dirty="0" smtClean="0"/>
            </a:br>
            <a:r>
              <a:rPr lang="en-US" dirty="0" smtClean="0"/>
              <a:t>Department of Defense, or the </a:t>
            </a:r>
            <a:br>
              <a:rPr lang="en-US" dirty="0" smtClean="0"/>
            </a:br>
            <a:r>
              <a:rPr lang="en-US" dirty="0" smtClean="0"/>
              <a:t>U.S. government.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Major and Minor Theses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1447800"/>
            <a:ext cx="7696200" cy="487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 smtClean="0"/>
              <a:t>System engineering to optimize life-cycle sustainment of weapons systems and simulations of those systems are interconnected and mutually co-dependent.</a:t>
            </a:r>
          </a:p>
          <a:p>
            <a:pPr>
              <a:buNone/>
            </a:pPr>
            <a:r>
              <a:rPr lang="en-US" sz="2800" b="1" dirty="0" smtClean="0"/>
              <a:t>The two communities would do well to collaborate in providing their insights to each other and using the other’s capabilities to enhance their own</a:t>
            </a:r>
          </a:p>
          <a:p>
            <a:pPr>
              <a:buNone/>
            </a:pPr>
            <a:r>
              <a:rPr lang="en-US" sz="2800" b="1" dirty="0" smtClean="0"/>
              <a:t>New technologies will enable both and facilitate increased collaboration. </a:t>
            </a:r>
            <a:endParaRPr lang="en-US" sz="2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System Engineering Life-Cycle Sustainment for the DoD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295400"/>
            <a:ext cx="77724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Weapon Systems are increasingly expensive, vital and fragile</a:t>
            </a:r>
          </a:p>
          <a:p>
            <a:r>
              <a:rPr lang="en-US" dirty="0" smtClean="0"/>
              <a:t>Prudence and regulations require planning for sustaining these systems, often long beyond their design life, </a:t>
            </a:r>
          </a:p>
          <a:p>
            <a:r>
              <a:rPr lang="en-US" dirty="0" smtClean="0"/>
              <a:t>Several mathematical models are implemented in this process</a:t>
            </a:r>
          </a:p>
          <a:p>
            <a:pPr lvl="1"/>
            <a:r>
              <a:rPr lang="en-US" dirty="0" smtClean="0"/>
              <a:t>Markov </a:t>
            </a:r>
          </a:p>
          <a:p>
            <a:pPr lvl="1"/>
            <a:r>
              <a:rPr lang="en-US" dirty="0" smtClean="0"/>
              <a:t>Hidden Markov</a:t>
            </a:r>
          </a:p>
          <a:p>
            <a:pPr lvl="1"/>
            <a:r>
              <a:rPr lang="en-US" dirty="0" smtClean="0"/>
              <a:t>Martingale</a:t>
            </a:r>
          </a:p>
          <a:p>
            <a:r>
              <a:rPr lang="en-US" dirty="0" smtClean="0"/>
              <a:t>Systems Engineers should make use of large-scale simulations to improve their planning</a:t>
            </a:r>
          </a:p>
          <a:p>
            <a:r>
              <a:rPr lang="en-US" dirty="0" smtClean="0"/>
              <a:t>Simulators should integrate sustainment </a:t>
            </a:r>
            <a:r>
              <a:rPr lang="en-US" dirty="0" smtClean="0"/>
              <a:t>functions </a:t>
            </a:r>
            <a:r>
              <a:rPr lang="en-US" dirty="0" smtClean="0"/>
              <a:t>and impacts into their simulations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884238"/>
          </a:xfrm>
        </p:spPr>
        <p:txBody>
          <a:bodyPr>
            <a:normAutofit/>
          </a:bodyPr>
          <a:lstStyle/>
          <a:p>
            <a:r>
              <a:rPr lang="en-US" dirty="0" smtClean="0"/>
              <a:t>Life-Cycle Framework</a:t>
            </a:r>
            <a:endParaRPr lang="en-US" dirty="0"/>
          </a:p>
        </p:txBody>
      </p:sp>
      <p:sp>
        <p:nvSpPr>
          <p:cNvPr id="15362" name="AutoShape 2" descr="Image result for integrated defense acquisition, technology and logistics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 descr="HiResFlowCCh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990600"/>
            <a:ext cx="7848600" cy="507850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8077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System Engineering and Simulation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848600" cy="4572000"/>
          </a:xfrm>
        </p:spPr>
        <p:txBody>
          <a:bodyPr/>
          <a:lstStyle/>
          <a:p>
            <a:r>
              <a:rPr lang="en-US" dirty="0" smtClean="0"/>
              <a:t>Systems Engineering (SE) needs valid and verifiable Modeling and Simulation (M&amp;S) to adequately plan sustainment</a:t>
            </a:r>
          </a:p>
          <a:p>
            <a:r>
              <a:rPr lang="en-US" dirty="0" smtClean="0"/>
              <a:t>It is an accepted rule of thumb in the analysis community that if one has more than four parameters, personal analytics fail</a:t>
            </a:r>
          </a:p>
          <a:p>
            <a:r>
              <a:rPr lang="en-US" dirty="0" smtClean="0"/>
              <a:t>Some parameterization of the problem becomes necessary</a:t>
            </a:r>
          </a:p>
          <a:p>
            <a:r>
              <a:rPr lang="en-US" dirty="0" smtClean="0"/>
              <a:t>Various forms of linear algebra analysis were done by hand</a:t>
            </a:r>
          </a:p>
          <a:p>
            <a:r>
              <a:rPr lang="en-US" dirty="0" smtClean="0"/>
              <a:t>Advent of computer simulation opened up and new and valuable tool to analysts</a:t>
            </a:r>
          </a:p>
          <a:p>
            <a:r>
              <a:rPr lang="en-US" dirty="0" smtClean="0"/>
              <a:t>Reconsider the flow chart on the previous slide and contemplate the need for machine assistance in analysis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884238"/>
          </a:xfrm>
        </p:spPr>
        <p:txBody>
          <a:bodyPr>
            <a:normAutofit/>
          </a:bodyPr>
          <a:lstStyle/>
          <a:p>
            <a:r>
              <a:rPr lang="en-US" dirty="0" smtClean="0"/>
              <a:t>Simulation and System Engineering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295400"/>
            <a:ext cx="7772400" cy="4572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Battlefield simulation has often been accused of being too idealized to optimally represent live action</a:t>
            </a:r>
          </a:p>
          <a:p>
            <a:r>
              <a:rPr lang="en-US" dirty="0" smtClean="0"/>
              <a:t>Participant controllers with combat experience often comment on the fact that “blue forces” don’t always follow doctrine as laid down by command authorities </a:t>
            </a:r>
          </a:p>
          <a:p>
            <a:r>
              <a:rPr lang="en-US" dirty="0" smtClean="0"/>
              <a:t>“Red forces” don’t always act as expected, especially asymmetric foes</a:t>
            </a:r>
          </a:p>
          <a:p>
            <a:r>
              <a:rPr lang="en-US" dirty="0" smtClean="0"/>
              <a:t>Failing to incorporate all of the parameters and sustainment functions identified by SE’s introduces invalid tendencies </a:t>
            </a:r>
          </a:p>
          <a:p>
            <a:r>
              <a:rPr lang="en-US" dirty="0" smtClean="0"/>
              <a:t>Simulators have the computer power to properly implement the insights from the SE community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772400" cy="655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Life-Cycle Sustainment Analyses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143000"/>
            <a:ext cx="77724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One glaring factor left out of many battlefield simulations that of degradation of systems and cost of operations </a:t>
            </a:r>
          </a:p>
          <a:p>
            <a:r>
              <a:rPr lang="en-US" dirty="0" smtClean="0"/>
              <a:t>Parsimonious funders and unsupportive executives have exacerbated the constraints on battlefield commanders</a:t>
            </a:r>
          </a:p>
          <a:p>
            <a:r>
              <a:rPr lang="en-US" dirty="0" smtClean="0"/>
              <a:t>SE’s find that two thirds of a system’s cost are in operations and maintenance, a function that could easily be introduced</a:t>
            </a:r>
          </a:p>
          <a:p>
            <a:r>
              <a:rPr lang="en-US" dirty="0" smtClean="0"/>
              <a:t>Inversely, properly predicting operations will help the SE community plan better, </a:t>
            </a:r>
            <a:r>
              <a:rPr lang="en-US" i="1" dirty="0" smtClean="0"/>
              <a:t>ergo</a:t>
            </a:r>
            <a:r>
              <a:rPr lang="en-US" dirty="0" smtClean="0"/>
              <a:t> reduce total expenditures</a:t>
            </a:r>
          </a:p>
          <a:p>
            <a:r>
              <a:rPr lang="en-US" dirty="0" smtClean="0"/>
              <a:t>SEs’ </a:t>
            </a:r>
            <a:r>
              <a:rPr lang="en-US" i="1" dirty="0" smtClean="0"/>
              <a:t>forte</a:t>
            </a:r>
            <a:r>
              <a:rPr lang="en-US" dirty="0" smtClean="0"/>
              <a:t> is risk identification and mitigation</a:t>
            </a:r>
          </a:p>
          <a:p>
            <a:r>
              <a:rPr lang="en-US" dirty="0" smtClean="0"/>
              <a:t>The provision of personnel with maintenance expertise is also highlighted by these analyses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8229600" cy="808038"/>
          </a:xfrm>
        </p:spPr>
        <p:txBody>
          <a:bodyPr>
            <a:normAutofit/>
          </a:bodyPr>
          <a:lstStyle/>
          <a:p>
            <a:r>
              <a:rPr lang="en-US" dirty="0" smtClean="0"/>
              <a:t>Markov, Hidden Markov &amp; Martingale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90600" y="1066800"/>
            <a:ext cx="7772400" cy="5029200"/>
          </a:xfrm>
        </p:spPr>
        <p:txBody>
          <a:bodyPr/>
          <a:lstStyle/>
          <a:p>
            <a:r>
              <a:rPr lang="en-US" dirty="0" smtClean="0"/>
              <a:t>Markov analyses posit the existence of a chain of events in which each even is independent of previous events</a:t>
            </a:r>
          </a:p>
          <a:p>
            <a:r>
              <a:rPr lang="en-US" dirty="0" smtClean="0"/>
              <a:t>A germane instance of a Markov chain is the fall of an artillery round within the trajectory dispersion ellipse </a:t>
            </a:r>
          </a:p>
          <a:p>
            <a:r>
              <a:rPr lang="en-US" dirty="0" smtClean="0"/>
              <a:t>Hidden Markov posits that the chain of event has some observable result but the state itself is not observable</a:t>
            </a:r>
          </a:p>
          <a:p>
            <a:r>
              <a:rPr lang="en-US" dirty="0" smtClean="0"/>
              <a:t>The paradigmatic instance of this might be the knowledge that some unobservable units never attack in the rain</a:t>
            </a:r>
          </a:p>
          <a:p>
            <a:r>
              <a:rPr lang="en-US" dirty="0" smtClean="0"/>
              <a:t>Martingale chains posit that the mean of all previous states equal the current and future states</a:t>
            </a:r>
          </a:p>
          <a:p>
            <a:r>
              <a:rPr lang="en-US" dirty="0" smtClean="0"/>
              <a:t>The fall of all of the rounds within the trajectory ellipse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655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Markov and Martingale Analyses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066800"/>
            <a:ext cx="7772400" cy="4724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There are well-developed formulae and algorithms for all of the Markov and martingale processes </a:t>
            </a:r>
          </a:p>
          <a:p>
            <a:r>
              <a:rPr lang="en-US" dirty="0" smtClean="0"/>
              <a:t>See the paper for some of the mathematical details</a:t>
            </a:r>
          </a:p>
          <a:p>
            <a:r>
              <a:rPr lang="en-US" dirty="0" smtClean="0"/>
              <a:t>Depending on the topic in issue, programming these functions into simulations should be straightforward</a:t>
            </a:r>
          </a:p>
          <a:p>
            <a:r>
              <a:rPr lang="en-US" dirty="0" smtClean="0"/>
              <a:t>Much of the theory and application of these methods has been fostered and advanced by stock market analysts</a:t>
            </a:r>
          </a:p>
          <a:p>
            <a:r>
              <a:rPr lang="en-US" dirty="0" smtClean="0"/>
              <a:t>Significant differences of opinion do exist about which live processes are best described by which process model</a:t>
            </a:r>
          </a:p>
          <a:p>
            <a:r>
              <a:rPr lang="en-US" dirty="0" smtClean="0"/>
              <a:t>The argument as to the metaphorical derivations of the </a:t>
            </a:r>
            <a:r>
              <a:rPr lang="en-US" dirty="0" smtClean="0"/>
              <a:t>term </a:t>
            </a:r>
            <a:r>
              <a:rPr lang="en-US" dirty="0" smtClean="0"/>
              <a:t>martingale is a squabble in which only statistician could revel 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736</TotalTime>
  <Words>1154</Words>
  <Application>Microsoft Office PowerPoint</Application>
  <PresentationFormat>On-screen Show (4:3)</PresentationFormat>
  <Paragraphs>101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Equity</vt:lpstr>
      <vt:lpstr>Advanced Technologies to Enable Simulation of  Life-Cycle Sustainment of Weapon Systems  </vt:lpstr>
      <vt:lpstr> Major and Minor Theses</vt:lpstr>
      <vt:lpstr>System Engineering Life-Cycle Sustainment for the DoD</vt:lpstr>
      <vt:lpstr>Life-Cycle Framework</vt:lpstr>
      <vt:lpstr>System Engineering and Simulation</vt:lpstr>
      <vt:lpstr>Simulation and System Engineering</vt:lpstr>
      <vt:lpstr>Life-Cycle Sustainment Analyses</vt:lpstr>
      <vt:lpstr>Markov, Hidden Markov &amp; Martingale</vt:lpstr>
      <vt:lpstr>Markov and Martingale Analyses</vt:lpstr>
      <vt:lpstr>Enabling Technologies - Clusters </vt:lpstr>
      <vt:lpstr>GPGPU Acceleration</vt:lpstr>
      <vt:lpstr>Performance Gains</vt:lpstr>
      <vt:lpstr>Emerging Quantum Capability</vt:lpstr>
      <vt:lpstr>USC’s D-Wave Quantum Annealer</vt:lpstr>
      <vt:lpstr>D-Wave Quantum Annealer </vt:lpstr>
      <vt:lpstr>Future for QA, Simulation and SE</vt:lpstr>
      <vt:lpstr>Conclusions</vt:lpstr>
      <vt:lpstr>Disclaimer</vt:lpstr>
    </vt:vector>
  </TitlesOfParts>
  <Company>USC/ISI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Technologies to Enable Simulation of  Life-Cycle Sustainment of Weapon Systems</dc:title>
  <dc:creator>USC/ISI</dc:creator>
  <cp:lastModifiedBy>USC/ISI</cp:lastModifiedBy>
  <cp:revision>33</cp:revision>
  <dcterms:created xsi:type="dcterms:W3CDTF">2016-07-09T03:50:31Z</dcterms:created>
  <dcterms:modified xsi:type="dcterms:W3CDTF">2016-07-09T16:09:48Z</dcterms:modified>
</cp:coreProperties>
</file>