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6" r:id="rId8"/>
    <p:sldId id="262" r:id="rId9"/>
    <p:sldId id="275" r:id="rId10"/>
    <p:sldId id="263" r:id="rId11"/>
    <p:sldId id="264" r:id="rId12"/>
    <p:sldId id="265" r:id="rId13"/>
    <p:sldId id="266" r:id="rId14"/>
    <p:sldId id="267" r:id="rId15"/>
    <p:sldId id="268" r:id="rId16"/>
    <p:sldId id="270" r:id="rId17"/>
    <p:sldId id="269" r:id="rId18"/>
    <p:sldId id="271" r:id="rId19"/>
    <p:sldId id="272" r:id="rId20"/>
    <p:sldId id="274" r:id="rId21"/>
    <p:sldId id="273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1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8/13/2016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8/13/2016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8/13/2016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pic>
        <p:nvPicPr>
          <p:cNvPr id="9" name="Picture 2" descr="https://www.sisostds.org/portals/0/SponsorLogos/SISO%20LOGO/SISO_Short.pn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62000" y="6172200"/>
            <a:ext cx="1447800" cy="482600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 userDrawn="1"/>
        </p:nvSpPr>
        <p:spPr>
          <a:xfrm>
            <a:off x="2362200" y="6172200"/>
            <a:ext cx="228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2016 Simulation </a:t>
            </a:r>
            <a:b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Innovation Workshop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8/13/2016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8/13/2016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8/13/2016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8/13/2016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8/13/2016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8/13/2016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8/13/2016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891156E-EF6A-4FD6-898A-8D2C4E7E6058}" type="datetimeFigureOut">
              <a:rPr lang="en-US" smtClean="0"/>
              <a:pPr/>
              <a:t>8/13/2016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2133600"/>
          </a:xfrm>
        </p:spPr>
        <p:txBody>
          <a:bodyPr>
            <a:normAutofit/>
          </a:bodyPr>
          <a:lstStyle/>
          <a:p>
            <a:r>
              <a:rPr lang="nn-NO" sz="2800" b="1" dirty="0" smtClean="0"/>
              <a:t>CAPT Lynn J. Petersen, USN (Ret.)</a:t>
            </a:r>
          </a:p>
          <a:p>
            <a:r>
              <a:rPr lang="nn-NO" b="1" dirty="0" smtClean="0"/>
              <a:t>for his Co-authors</a:t>
            </a:r>
          </a:p>
          <a:p>
            <a:r>
              <a:rPr lang="en-US" b="1" dirty="0" smtClean="0"/>
              <a:t> CAPT Daniel P. Burns, USN (Ret.), </a:t>
            </a:r>
            <a:br>
              <a:rPr lang="en-US" b="1" dirty="0" smtClean="0"/>
            </a:br>
            <a:r>
              <a:rPr lang="en-US" b="1" dirty="0" smtClean="0"/>
              <a:t>Dan M. Davis, and  Ke-Thia Yao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505930"/>
            <a:ext cx="9144000" cy="1470025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Advanced Technologies to Enable Simulation of </a:t>
            </a:r>
            <a:br>
              <a:rPr lang="en-US" sz="3200" b="1" dirty="0" smtClean="0"/>
            </a:br>
            <a:r>
              <a:rPr lang="en-US" sz="3200" b="1" dirty="0" smtClean="0"/>
              <a:t>Life-Cycle Sustainment of Weapon Systems </a:t>
            </a:r>
            <a:br>
              <a:rPr lang="en-US" sz="3200" b="1" dirty="0" smtClean="0"/>
            </a:br>
            <a:endParaRPr lang="en-US" sz="3200" dirty="0"/>
          </a:p>
        </p:txBody>
      </p:sp>
      <p:pic>
        <p:nvPicPr>
          <p:cNvPr id="13314" name="Picture 2" descr="https://www.sisostds.org/portals/0/SponsorLogos/SISO%20LOGO/SISO_Short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85800" y="5486400"/>
            <a:ext cx="1828800" cy="6096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667000" y="5572780"/>
            <a:ext cx="594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2016 Simulation Innovation Workshop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8229600" cy="808038"/>
          </a:xfrm>
        </p:spPr>
        <p:txBody>
          <a:bodyPr>
            <a:normAutofit/>
          </a:bodyPr>
          <a:lstStyle/>
          <a:p>
            <a:r>
              <a:rPr lang="en-US" dirty="0" smtClean="0"/>
              <a:t>Markov, Hidden Markov &amp; Martingale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90600" y="1066800"/>
            <a:ext cx="7772400" cy="5029200"/>
          </a:xfrm>
        </p:spPr>
        <p:txBody>
          <a:bodyPr/>
          <a:lstStyle/>
          <a:p>
            <a:r>
              <a:rPr lang="en-US" dirty="0" smtClean="0"/>
              <a:t>Markov analyses posit the existence of a chain of events in which each even is independent of previous events</a:t>
            </a:r>
          </a:p>
          <a:p>
            <a:r>
              <a:rPr lang="en-US" dirty="0" smtClean="0"/>
              <a:t>A germane instance is the fall of an artillery round within the trajectory dispersion ellipse </a:t>
            </a:r>
          </a:p>
          <a:p>
            <a:r>
              <a:rPr lang="en-US" dirty="0" smtClean="0"/>
              <a:t>Hidden Markov posits that the chain of event has some observable result, but the state itself is not observable</a:t>
            </a:r>
          </a:p>
          <a:p>
            <a:r>
              <a:rPr lang="en-US" dirty="0" smtClean="0"/>
              <a:t>An instance of this might be the knowledge that some unobservable units never attack in the observable rain</a:t>
            </a:r>
          </a:p>
          <a:p>
            <a:r>
              <a:rPr lang="en-US" dirty="0" smtClean="0"/>
              <a:t>Martingale chains posit that the mean of all previous states eventually equals the current and future states</a:t>
            </a:r>
          </a:p>
          <a:p>
            <a:r>
              <a:rPr lang="en-US" dirty="0" smtClean="0"/>
              <a:t>The fall of all of the rounds within the trajectory ellipse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772400" cy="6556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Markov and Martingale Analyses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066800"/>
            <a:ext cx="7772400" cy="47244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There are well-developed formulae and algorithms for all of the Markov and martingale processes (details in paper)</a:t>
            </a:r>
          </a:p>
          <a:p>
            <a:r>
              <a:rPr lang="en-US" sz="2800" dirty="0" smtClean="0"/>
              <a:t>Depending on the topic in issue, programming these functions into simulations should be straightforward</a:t>
            </a:r>
          </a:p>
          <a:p>
            <a:r>
              <a:rPr lang="en-US" sz="2800" dirty="0" smtClean="0"/>
              <a:t>Significant differences of opinion do exist about which live processes are best described by which process model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Enabling Technologies - Clusters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Moving simulation from the war game table to today’s simulations did require the advent of computers</a:t>
            </a:r>
          </a:p>
          <a:p>
            <a:r>
              <a:rPr lang="en-US" dirty="0" smtClean="0"/>
              <a:t>Advancing it simulation to global scales required large, dispersed and powerful computer clusters</a:t>
            </a:r>
            <a:endParaRPr lang="en-US" dirty="0"/>
          </a:p>
        </p:txBody>
      </p:sp>
      <p:pic>
        <p:nvPicPr>
          <p:cNvPr id="4" name="Picture 3" descr="Joshua-Koa_Glenn-Net"/>
          <p:cNvPicPr/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295400" y="3276600"/>
            <a:ext cx="44196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019800" y="3886200"/>
            <a:ext cx="2819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JFCOM’s  Project  </a:t>
            </a:r>
            <a:br>
              <a:rPr lang="en-US" sz="2000" b="1" dirty="0" smtClean="0"/>
            </a:br>
            <a:r>
              <a:rPr lang="en-US" sz="2000" b="1" dirty="0" smtClean="0"/>
              <a:t>Joint Experimentation on Scalable Parallel Processor s running JSAF  transcontinentally</a:t>
            </a:r>
            <a:endParaRPr lang="en-US" sz="20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7772400" cy="808038"/>
          </a:xfrm>
        </p:spPr>
        <p:txBody>
          <a:bodyPr/>
          <a:lstStyle/>
          <a:p>
            <a:r>
              <a:rPr lang="en-US" dirty="0" smtClean="0"/>
              <a:t>GPGPU Acceleration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2133600"/>
          </a:xfrm>
        </p:spPr>
        <p:txBody>
          <a:bodyPr/>
          <a:lstStyle/>
          <a:p>
            <a:r>
              <a:rPr lang="en-US" dirty="0" smtClean="0"/>
              <a:t>Power and cost constraints were addressed by adding efficient General Purpose Graphics Processing Units to each node </a:t>
            </a:r>
          </a:p>
          <a:p>
            <a:r>
              <a:rPr lang="en-US" dirty="0" smtClean="0"/>
              <a:t>The DoD’s High Performance Computing Modernization Office provided the machine which was installed in Norfolk</a:t>
            </a:r>
            <a:endParaRPr lang="en-US" dirty="0"/>
          </a:p>
        </p:txBody>
      </p:sp>
      <p:pic>
        <p:nvPicPr>
          <p:cNvPr id="4" name="Picture 3" descr="GPGPU-ClusterJFCOM"/>
          <p:cNvPicPr/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66800" y="3505200"/>
            <a:ext cx="32004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334000" y="3581400"/>
            <a:ext cx="3352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Joshua – JFCOM’s Cluster   256 nodes, 1025 AMD Santa Rosa Cores, 256 NVIDIA 8800 GPUs, 18 GB RAM</a:t>
            </a:r>
          </a:p>
          <a:p>
            <a:r>
              <a:rPr lang="en-US" sz="2000" b="1" dirty="0" smtClean="0"/>
              <a:t/>
            </a:r>
            <a:br>
              <a:rPr lang="en-US" sz="2000" b="1" dirty="0" smtClean="0"/>
            </a:br>
            <a:r>
              <a:rPr lang="en-US" sz="2000" b="1" dirty="0" smtClean="0"/>
              <a:t>The GPUs more than doubled the compute power</a:t>
            </a:r>
            <a:endParaRPr lang="en-US" sz="20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Gains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1828800"/>
          </a:xfrm>
        </p:spPr>
        <p:txBody>
          <a:bodyPr>
            <a:normAutofit/>
          </a:bodyPr>
          <a:lstStyle/>
          <a:p>
            <a:r>
              <a:rPr lang="en-US" dirty="0" smtClean="0"/>
              <a:t>GPGPU’s provided enough power to radically extend the simulation using JSAF to model Baghdad </a:t>
            </a:r>
          </a:p>
          <a:p>
            <a:r>
              <a:rPr lang="en-US" dirty="0" smtClean="0"/>
              <a:t>Also modeled  demographically correct populations and infrastructure along with red and blue forces</a:t>
            </a:r>
          </a:p>
          <a:p>
            <a:pPr>
              <a:buNone/>
            </a:pPr>
            <a:endParaRPr lang="en-US" dirty="0" smtClean="0"/>
          </a:p>
        </p:txBody>
      </p:sp>
      <p:pic>
        <p:nvPicPr>
          <p:cNvPr id="4" name="Picture 3" descr="SPP test"/>
          <p:cNvPicPr/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886200" y="3276600"/>
            <a:ext cx="48768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914400" y="3276600"/>
            <a:ext cx="3048000" cy="2590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 total of ten million entities were easily displayed with no suggestion that scalability was limited at all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Emerging Quantum Capability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Richard Feynman of Caltech proposed the unfathomable power of a “Quantum Computer” in the 1980’s</a:t>
            </a:r>
          </a:p>
          <a:p>
            <a:r>
              <a:rPr lang="en-US" dirty="0" smtClean="0"/>
              <a:t>Instead of a binary switch with a value of one or zero, the units would be a “cubit” with a quantum range of values.</a:t>
            </a:r>
          </a:p>
          <a:p>
            <a:r>
              <a:rPr lang="en-US" dirty="0" smtClean="0"/>
              <a:t>General purpose quantum computing is still the stuff of speculation and vociferous argument.</a:t>
            </a:r>
          </a:p>
          <a:p>
            <a:r>
              <a:rPr lang="en-US" dirty="0" smtClean="0"/>
              <a:t>D-Wave has delivered a few quantum annealers, one to USC</a:t>
            </a:r>
          </a:p>
          <a:p>
            <a:r>
              <a:rPr lang="en-US" dirty="0" smtClean="0"/>
              <a:t>Another is Google’s and is in the San Francisco Bay Area</a:t>
            </a:r>
          </a:p>
          <a:p>
            <a:r>
              <a:rPr lang="en-US" dirty="0" smtClean="0"/>
              <a:t>They operate at a rather chilly 0.0015K (15 milikelvins)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772400" cy="6556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USC’s D-Wave Quantum Annealer</a:t>
            </a:r>
            <a:endParaRPr lang="en-US" dirty="0"/>
          </a:p>
        </p:txBody>
      </p:sp>
      <p:pic>
        <p:nvPicPr>
          <p:cNvPr id="17410" name="Picture 2" descr="http://dailytrojan.com/wp-content/uploads/2011/10/compstory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029200" y="1143000"/>
            <a:ext cx="3352800" cy="5035210"/>
          </a:xfrm>
          <a:prstGeom prst="rect">
            <a:avLst/>
          </a:prstGeom>
          <a:noFill/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685800" y="3810000"/>
            <a:ext cx="4114800" cy="2590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lang="en-US" sz="2600" dirty="0" smtClean="0"/>
              <a:t>D-Wave 2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~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1,000 cubits </a:t>
            </a:r>
            <a:b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(stable after cooling)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lang="en-US" sz="2600" noProof="0" dirty="0" smtClean="0"/>
              <a:t>Six way connectivity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US" sz="2600" b="0" i="0" u="none" strike="noStrike" kern="1200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Marina del Rey California</a:t>
            </a: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7412" name="Picture 4" descr="https://news.usc.edu/files/2012/06/800px-DWave_128chip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066800" y="1371600"/>
            <a:ext cx="3124200" cy="21565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D-Wave Quantum Annealer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Quantum Annealing (QA) is the analog of simulated annealing, </a:t>
            </a:r>
            <a:r>
              <a:rPr lang="en-US" i="1" dirty="0" smtClean="0"/>
              <a:t>i.e. </a:t>
            </a:r>
            <a:r>
              <a:rPr lang="en-US" dirty="0" smtClean="0"/>
              <a:t>a very effective optimization process</a:t>
            </a:r>
          </a:p>
          <a:p>
            <a:r>
              <a:rPr lang="en-US" dirty="0" smtClean="0"/>
              <a:t>Instead of optimizing by repeated iteration of binary parameters, QA can optimize by virtually limitless representations of parameters by the cubit’s quantum state</a:t>
            </a:r>
          </a:p>
          <a:p>
            <a:r>
              <a:rPr lang="en-US" dirty="0" smtClean="0"/>
              <a:t>Like classic Christensen disruptive technologies, quantum annealing has its detractors and suffers from growing pains</a:t>
            </a:r>
          </a:p>
          <a:p>
            <a:r>
              <a:rPr lang="en-US" dirty="0" smtClean="0"/>
              <a:t>Most now agree that it is showing consistent and reliable quantum computing, but has not yet shown anticipated computational advantage over large digital clusters 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7772400" cy="808038"/>
          </a:xfrm>
        </p:spPr>
        <p:txBody>
          <a:bodyPr/>
          <a:lstStyle/>
          <a:p>
            <a:r>
              <a:rPr lang="en-US" dirty="0" smtClean="0"/>
              <a:t>Future for QA, Simulation and 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Expectation is that continued programming advances will see the exponential power growth anticipated</a:t>
            </a:r>
          </a:p>
          <a:p>
            <a:r>
              <a:rPr lang="en-US" dirty="0" smtClean="0"/>
              <a:t>Current machine has 2,200 cubits, with half turned off, so doubling power is immanent </a:t>
            </a:r>
          </a:p>
          <a:p>
            <a:r>
              <a:rPr lang="en-US" dirty="0" smtClean="0"/>
              <a:t>Six-way connectivity may limit number of parameters to be considered during optimization; there are plans to grow</a:t>
            </a:r>
          </a:p>
          <a:p>
            <a:r>
              <a:rPr lang="en-US" dirty="0" smtClean="0"/>
              <a:t>Both M&amp;S and SE have repeated and large optimization functions that are inherent in their activities.</a:t>
            </a:r>
          </a:p>
          <a:p>
            <a:r>
              <a:rPr lang="en-US" dirty="0" smtClean="0"/>
              <a:t>QA should provide a new tool in overcoming these hurdles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7772400" cy="808038"/>
          </a:xfrm>
        </p:spPr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 and M&amp;S could both benefit by closer collaborations</a:t>
            </a:r>
          </a:p>
          <a:p>
            <a:r>
              <a:rPr lang="en-US" dirty="0" smtClean="0"/>
              <a:t>Just the act of parameterizing the functions often is insightful</a:t>
            </a:r>
          </a:p>
          <a:p>
            <a:r>
              <a:rPr lang="en-US" dirty="0" smtClean="0"/>
              <a:t>Coding challenges in implementing known M&amp;S and SE function in the Quantum Annealer should be possible</a:t>
            </a:r>
          </a:p>
          <a:p>
            <a:r>
              <a:rPr lang="en-US" dirty="0" smtClean="0"/>
              <a:t>The capabilities of the D-Wave and subsequent quantum computing devices remains to be seen</a:t>
            </a:r>
          </a:p>
          <a:p>
            <a:r>
              <a:rPr lang="en-US" dirty="0" smtClean="0"/>
              <a:t>Current progress in QA is expected to continue</a:t>
            </a:r>
          </a:p>
          <a:p>
            <a:r>
              <a:rPr lang="en-US" dirty="0" smtClean="0"/>
              <a:t>The costs of applying SE principles to simulation would be justified by the increase validity of the data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Major and Minor Theses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62000" y="1447800"/>
            <a:ext cx="7696200" cy="4876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b="1" dirty="0" smtClean="0"/>
              <a:t>System engineering (SE) of life-cycle sustainment of weapons systems and simulation of those systems are interconnected and co-dependent.</a:t>
            </a:r>
          </a:p>
          <a:p>
            <a:pPr>
              <a:buNone/>
            </a:pPr>
            <a:r>
              <a:rPr lang="en-US" sz="2800" b="1" dirty="0" smtClean="0"/>
              <a:t>The two communities should collaborate in providing their insights to each other and using the other’s capabilities to enhance their own</a:t>
            </a:r>
          </a:p>
          <a:p>
            <a:pPr>
              <a:buNone/>
            </a:pPr>
            <a:r>
              <a:rPr lang="en-US" sz="2800" b="1" dirty="0" smtClean="0"/>
              <a:t>New technologies will enable both and facilitate increased collaborative efficiencies. </a:t>
            </a:r>
            <a:endParaRPr lang="en-US" sz="28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eMail Addresses for Authors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CAPT Daniel Burns – Life-cycle sustainment </a:t>
            </a:r>
          </a:p>
          <a:p>
            <a:pPr>
              <a:buNone/>
            </a:pPr>
            <a:r>
              <a:rPr lang="en-US" dirty="0" smtClean="0"/>
              <a:t>	daniel.p.burns@homeportsolutions.net</a:t>
            </a:r>
          </a:p>
          <a:p>
            <a:pPr>
              <a:buNone/>
            </a:pPr>
            <a:r>
              <a:rPr lang="en-US" dirty="0" smtClean="0"/>
              <a:t>CAPT Lynn Petersen – Systems Engineering </a:t>
            </a:r>
          </a:p>
          <a:p>
            <a:pPr>
              <a:buNone/>
            </a:pPr>
            <a:r>
              <a:rPr lang="en-US" dirty="0" smtClean="0"/>
              <a:t>	lynn.j.petersen@navy.mil</a:t>
            </a:r>
          </a:p>
          <a:p>
            <a:pPr>
              <a:buNone/>
            </a:pPr>
            <a:r>
              <a:rPr lang="en-US" dirty="0" smtClean="0"/>
              <a:t>Dan Davis – Large Scale Simulations</a:t>
            </a:r>
          </a:p>
          <a:p>
            <a:pPr>
              <a:buNone/>
            </a:pPr>
            <a:r>
              <a:rPr lang="en-US" dirty="0" smtClean="0"/>
              <a:t>	dmdavis@acm.org</a:t>
            </a:r>
          </a:p>
          <a:p>
            <a:pPr>
              <a:buNone/>
            </a:pPr>
            <a:r>
              <a:rPr lang="en-US" dirty="0" smtClean="0"/>
              <a:t>Ke-Thia Yao – Quantum Annealing </a:t>
            </a:r>
          </a:p>
          <a:p>
            <a:pPr>
              <a:buNone/>
            </a:pPr>
            <a:r>
              <a:rPr lang="en-US" smtClean="0"/>
              <a:t>	kyao@isi.edu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Disclaimer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2590800"/>
            <a:ext cx="7772400" cy="25908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The views expressed in this slide presentation are the authors' own and do not necessarily reflect the views of their </a:t>
            </a:r>
            <a:br>
              <a:rPr lang="en-US" dirty="0" smtClean="0"/>
            </a:br>
            <a:r>
              <a:rPr lang="en-US" dirty="0" smtClean="0"/>
              <a:t>military organization, their service branch, the </a:t>
            </a:r>
            <a:br>
              <a:rPr lang="en-US" dirty="0" smtClean="0"/>
            </a:br>
            <a:r>
              <a:rPr lang="en-US" dirty="0" smtClean="0"/>
              <a:t>Department of Defense, or the </a:t>
            </a:r>
            <a:br>
              <a:rPr lang="en-US" dirty="0" smtClean="0"/>
            </a:br>
            <a:r>
              <a:rPr lang="en-US" dirty="0" smtClean="0"/>
              <a:t>U.S. government.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System Engineering Life-Cycle Sustainment for the DoD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295400"/>
            <a:ext cx="77724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Weapon Systems are increasingly expensive, vital and fragile</a:t>
            </a:r>
          </a:p>
          <a:p>
            <a:r>
              <a:rPr lang="en-US" dirty="0" smtClean="0"/>
              <a:t>Planning  is required for sustaining these systems </a:t>
            </a:r>
          </a:p>
          <a:p>
            <a:r>
              <a:rPr lang="en-US" dirty="0" smtClean="0"/>
              <a:t>Math models used: Markov, hidden Markov and martingale</a:t>
            </a:r>
          </a:p>
          <a:p>
            <a:r>
              <a:rPr lang="en-US" dirty="0" smtClean="0"/>
              <a:t>Effective and validated M&amp;S can significantly reduce the cost of the “Design-Build-Test Repeat until right” scenarios</a:t>
            </a:r>
          </a:p>
          <a:p>
            <a:r>
              <a:rPr lang="en-US" dirty="0" smtClean="0"/>
              <a:t>SE and Modeling and Simulation (M&amp;S) should collaborate: </a:t>
            </a:r>
          </a:p>
          <a:p>
            <a:pPr lvl="1"/>
            <a:r>
              <a:rPr lang="en-US" dirty="0" smtClean="0"/>
              <a:t>SE should make use of large-scale simulations to improve their system design and sustainment planning</a:t>
            </a:r>
          </a:p>
          <a:p>
            <a:pPr lvl="1"/>
            <a:r>
              <a:rPr lang="en-US" dirty="0" smtClean="0"/>
              <a:t>Simulators should integrate sustainment functions and impacts into their simulations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7772400" cy="884238"/>
          </a:xfrm>
        </p:spPr>
        <p:txBody>
          <a:bodyPr>
            <a:normAutofit/>
          </a:bodyPr>
          <a:lstStyle/>
          <a:p>
            <a:r>
              <a:rPr lang="en-US" dirty="0" smtClean="0"/>
              <a:t>Life-Cycle Framework</a:t>
            </a:r>
            <a:endParaRPr lang="en-US" dirty="0"/>
          </a:p>
        </p:txBody>
      </p:sp>
      <p:sp>
        <p:nvSpPr>
          <p:cNvPr id="15362" name="AutoShape 2" descr="Image result for integrated defense acquisition, technology and logistics im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7" name="Picture 6" descr="HiResFlowCChrt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533400" y="990600"/>
            <a:ext cx="7848600" cy="507850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80772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System Engineering and Simulation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600200"/>
            <a:ext cx="7620000" cy="4267200"/>
          </a:xfrm>
        </p:spPr>
        <p:txBody>
          <a:bodyPr>
            <a:noAutofit/>
          </a:bodyPr>
          <a:lstStyle/>
          <a:p>
            <a:r>
              <a:rPr lang="en-US" dirty="0" smtClean="0"/>
              <a:t>It is an accepted rule of thumb in the analysis community that more than four parameters require formalization</a:t>
            </a:r>
          </a:p>
          <a:p>
            <a:r>
              <a:rPr lang="en-US" dirty="0" smtClean="0"/>
              <a:t>Some parameterization of the problem becomes necessary</a:t>
            </a:r>
          </a:p>
          <a:p>
            <a:r>
              <a:rPr lang="en-US" dirty="0" smtClean="0"/>
              <a:t>Various forms of linear algebra analysis were done by hand</a:t>
            </a:r>
          </a:p>
          <a:p>
            <a:r>
              <a:rPr lang="en-US" dirty="0" smtClean="0"/>
              <a:t>Advent of computer simulation gave vast improvement</a:t>
            </a:r>
          </a:p>
          <a:p>
            <a:r>
              <a:rPr lang="en-US" dirty="0" smtClean="0"/>
              <a:t>Reconsider the flow chart on the previous slide and contemplate its need for machine assistance in analysis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772400" cy="884238"/>
          </a:xfrm>
        </p:spPr>
        <p:txBody>
          <a:bodyPr>
            <a:normAutofit/>
          </a:bodyPr>
          <a:lstStyle/>
          <a:p>
            <a:r>
              <a:rPr lang="en-US" dirty="0" smtClean="0"/>
              <a:t>Simulation and System Engineering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295400"/>
            <a:ext cx="7772400" cy="4572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Battlefield simulation has been accused of being too idealized</a:t>
            </a:r>
          </a:p>
          <a:p>
            <a:r>
              <a:rPr lang="en-US" sz="2800" dirty="0" smtClean="0"/>
              <a:t>Live “blue forces” don’t always follow doctrine</a:t>
            </a:r>
          </a:p>
          <a:p>
            <a:r>
              <a:rPr lang="en-US" sz="2800" dirty="0" smtClean="0"/>
              <a:t>Asymmetric “Red forces” don’t always act as expected, </a:t>
            </a:r>
          </a:p>
          <a:p>
            <a:r>
              <a:rPr lang="en-US" sz="2800" dirty="0" smtClean="0"/>
              <a:t>Failing to incorporate all of the parameters and sustainment functions identified by SE’s introduces invalid tendencies </a:t>
            </a:r>
          </a:p>
          <a:p>
            <a:r>
              <a:rPr lang="en-US" sz="2800" dirty="0" smtClean="0"/>
              <a:t>Simulators have the computer power to properly implement the insights from the SE community</a:t>
            </a:r>
            <a:endParaRPr lang="en-US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Systems Engineering “V” Model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28600" y="1410067"/>
            <a:ext cx="8716842" cy="468593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553200" y="2438400"/>
            <a:ext cx="1447800" cy="609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Sustainment</a:t>
            </a:r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5638800" y="1600200"/>
            <a:ext cx="914400" cy="838200"/>
          </a:xfrm>
          <a:prstGeom prst="line">
            <a:avLst/>
          </a:prstGeom>
          <a:ln w="57150" cmpd="sng"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315200" y="1371600"/>
            <a:ext cx="685800" cy="1143000"/>
          </a:xfrm>
          <a:prstGeom prst="line">
            <a:avLst/>
          </a:prstGeom>
          <a:ln w="57150" cmpd="sng"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5638800" y="1295400"/>
            <a:ext cx="1600200" cy="228600"/>
          </a:xfrm>
          <a:prstGeom prst="line">
            <a:avLst/>
          </a:prstGeom>
          <a:ln w="57150" cmpd="sng"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419600" y="6276201"/>
            <a:ext cx="480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Source: http</a:t>
            </a:r>
            <a:r>
              <a:rPr lang="en-US" sz="1200" dirty="0"/>
              <a:t>://</a:t>
            </a:r>
            <a:r>
              <a:rPr lang="en-US" sz="1200" dirty="0" err="1"/>
              <a:t>ops.fhwa.dot.gov</a:t>
            </a:r>
            <a:r>
              <a:rPr lang="en-US" sz="1200" dirty="0"/>
              <a:t>/publications/</a:t>
            </a:r>
            <a:r>
              <a:rPr lang="en-US" sz="1200" dirty="0" err="1"/>
              <a:t>seitsguide</a:t>
            </a:r>
            <a:r>
              <a:rPr lang="en-US" sz="1200" dirty="0"/>
              <a:t>/section3.htm</a:t>
            </a:r>
          </a:p>
        </p:txBody>
      </p:sp>
    </p:spTree>
    <p:extLst>
      <p:ext uri="{BB962C8B-B14F-4D97-AF65-F5344CB8AC3E}">
        <p14:creationId xmlns:p14="http://schemas.microsoft.com/office/powerpoint/2010/main" xmlns="" val="25903586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7772400" cy="6556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Life-Cycle Sustainment Analyses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143000"/>
            <a:ext cx="7772400" cy="4876800"/>
          </a:xfrm>
        </p:spPr>
        <p:txBody>
          <a:bodyPr>
            <a:normAutofit/>
          </a:bodyPr>
          <a:lstStyle/>
          <a:p>
            <a:r>
              <a:rPr lang="en-US" dirty="0" smtClean="0"/>
              <a:t>Degradation of systems and cost of operations often left out of many battlefield simulations </a:t>
            </a:r>
          </a:p>
          <a:p>
            <a:r>
              <a:rPr lang="en-US" dirty="0" smtClean="0"/>
              <a:t>External factors have exacerbated the constraints on battlefield commanders</a:t>
            </a:r>
          </a:p>
          <a:p>
            <a:r>
              <a:rPr lang="en-US" dirty="0" smtClean="0"/>
              <a:t>SE’s find that two thirds of a system’s cost are in operations and maintenance: these could be simulated</a:t>
            </a:r>
          </a:p>
          <a:p>
            <a:r>
              <a:rPr lang="en-US" dirty="0" smtClean="0"/>
              <a:t>Inversely, proper M&amp;S will help the SE community plan better, </a:t>
            </a:r>
            <a:r>
              <a:rPr lang="en-US" i="1" dirty="0" smtClean="0"/>
              <a:t>ergo</a:t>
            </a:r>
            <a:r>
              <a:rPr lang="en-US" dirty="0" smtClean="0"/>
              <a:t> reduce total expenditures</a:t>
            </a:r>
          </a:p>
          <a:p>
            <a:r>
              <a:rPr lang="en-US" dirty="0" smtClean="0"/>
              <a:t>SEs’ </a:t>
            </a:r>
            <a:r>
              <a:rPr lang="en-US" i="1" dirty="0" smtClean="0"/>
              <a:t>forte</a:t>
            </a:r>
            <a:r>
              <a:rPr lang="en-US" dirty="0" smtClean="0"/>
              <a:t> is risk identification and mitigation</a:t>
            </a:r>
          </a:p>
          <a:p>
            <a:r>
              <a:rPr lang="en-US" dirty="0" smtClean="0"/>
              <a:t>The staffing of maintenance personnel would be improved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80010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Simulation Important at Every Stage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133600" y="5562600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600" b="1" dirty="0" smtClean="0"/>
              <a:t>From 5.1.2. Life-Cycle Sustainment and the </a:t>
            </a:r>
            <a:r>
              <a:rPr lang="en-US" sz="1600" b="1" dirty="0" err="1" smtClean="0"/>
              <a:t>DoDI</a:t>
            </a:r>
            <a:r>
              <a:rPr lang="en-US" sz="1600" b="1" dirty="0" smtClean="0"/>
              <a:t> 5000.02 Acquisition Environment</a:t>
            </a:r>
            <a:endParaRPr lang="en-US" sz="1600" b="1" dirty="0"/>
          </a:p>
        </p:txBody>
      </p:sp>
      <p:pic>
        <p:nvPicPr>
          <p:cNvPr id="6" name="Picture 5" descr="StagesOfSustainment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09600" y="914400"/>
            <a:ext cx="7924800" cy="594360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861</TotalTime>
  <Words>1075</Words>
  <Application>Microsoft Office PowerPoint</Application>
  <PresentationFormat>On-screen Show (4:3)</PresentationFormat>
  <Paragraphs>110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Equity</vt:lpstr>
      <vt:lpstr>Advanced Technologies to Enable Simulation of  Life-Cycle Sustainment of Weapon Systems  </vt:lpstr>
      <vt:lpstr> Major and Minor Theses</vt:lpstr>
      <vt:lpstr>System Engineering Life-Cycle Sustainment for the DoD</vt:lpstr>
      <vt:lpstr>Life-Cycle Framework</vt:lpstr>
      <vt:lpstr>System Engineering and Simulation</vt:lpstr>
      <vt:lpstr>Simulation and System Engineering</vt:lpstr>
      <vt:lpstr>Systems Engineering “V” Model </vt:lpstr>
      <vt:lpstr>Life-Cycle Sustainment Analyses</vt:lpstr>
      <vt:lpstr>Simulation Important at Every Stage</vt:lpstr>
      <vt:lpstr>Markov, Hidden Markov &amp; Martingale</vt:lpstr>
      <vt:lpstr>Markov and Martingale Analyses</vt:lpstr>
      <vt:lpstr>Enabling Technologies - Clusters </vt:lpstr>
      <vt:lpstr>GPGPU Acceleration</vt:lpstr>
      <vt:lpstr>Performance Gains</vt:lpstr>
      <vt:lpstr>Emerging Quantum Capability</vt:lpstr>
      <vt:lpstr>USC’s D-Wave Quantum Annealer</vt:lpstr>
      <vt:lpstr>D-Wave Quantum Annealer </vt:lpstr>
      <vt:lpstr>Future for QA, Simulation and SE</vt:lpstr>
      <vt:lpstr>Conclusions</vt:lpstr>
      <vt:lpstr>eMail Addresses for Authors</vt:lpstr>
      <vt:lpstr>Disclaimer</vt:lpstr>
    </vt:vector>
  </TitlesOfParts>
  <Company>USC/ISI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Advanced Technologies to Enable Simulation of  Life-Cycle Sustainment of Weapon Systems</dc:title>
  <dc:creator>USC/ISI</dc:creator>
  <cp:lastModifiedBy>USC/ISI</cp:lastModifiedBy>
  <cp:revision>41</cp:revision>
  <dcterms:created xsi:type="dcterms:W3CDTF">2016-07-09T03:50:31Z</dcterms:created>
  <dcterms:modified xsi:type="dcterms:W3CDTF">2016-08-13T23:47:42Z</dcterms:modified>
</cp:coreProperties>
</file>