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63" r:id="rId2"/>
    <p:sldMasterId id="2147483667" r:id="rId3"/>
    <p:sldMasterId id="2147483679" r:id="rId4"/>
  </p:sldMasterIdLst>
  <p:notesMasterIdLst>
    <p:notesMasterId r:id="rId26"/>
  </p:notesMasterIdLst>
  <p:sldIdLst>
    <p:sldId id="256" r:id="rId5"/>
    <p:sldId id="257" r:id="rId6"/>
    <p:sldId id="258" r:id="rId7"/>
    <p:sldId id="259" r:id="rId8"/>
    <p:sldId id="260" r:id="rId9"/>
    <p:sldId id="261" r:id="rId10"/>
    <p:sldId id="262" r:id="rId11"/>
    <p:sldId id="263" r:id="rId12"/>
    <p:sldId id="264" r:id="rId13"/>
    <p:sldId id="265" r:id="rId14"/>
    <p:sldId id="266" r:id="rId15"/>
    <p:sldId id="268" r:id="rId16"/>
    <p:sldId id="267" r:id="rId17"/>
    <p:sldId id="269" r:id="rId18"/>
    <p:sldId id="270" r:id="rId19"/>
    <p:sldId id="271" r:id="rId20"/>
    <p:sldId id="272" r:id="rId21"/>
    <p:sldId id="273" r:id="rId22"/>
    <p:sldId id="274" r:id="rId23"/>
    <p:sldId id="275" r:id="rId24"/>
    <p:sldId id="276"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DAF007-BF58-4EBC-B89E-2E76DD0F562D}" type="datetimeFigureOut">
              <a:rPr lang="en-US" smtClean="0"/>
              <a:pPr/>
              <a:t>8/29/2017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F231BC-F6D0-4302-BAB3-BCADFC9B208B}" type="slidenum">
              <a:rPr lang="en-US" smtClean="0"/>
              <a:pPr/>
              <a:t>‹#›</a:t>
            </a:fld>
            <a:endParaRPr lang="en-US" dirty="0"/>
          </a:p>
        </p:txBody>
      </p:sp>
    </p:spTree>
    <p:extLst>
      <p:ext uri="{BB962C8B-B14F-4D97-AF65-F5344CB8AC3E}">
        <p14:creationId xmlns:p14="http://schemas.microsoft.com/office/powerpoint/2010/main" val="835616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EA7C8D44-3667-46F6-9772-CC52308E2A7F}" type="slidenum">
              <a:rPr kumimoji="0" lang="en-US" smtClean="0"/>
              <a:pPr/>
              <a:t>‹#›</a:t>
            </a:fld>
            <a:endParaRPr kumimoji="0" lang="en-US" dirty="0"/>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p>
            <a:endParaRPr kumimoji="0" lang="en-US" dirty="0"/>
          </a:p>
        </p:txBody>
      </p:sp>
      <p:sp>
        <p:nvSpPr>
          <p:cNvPr id="5" name="Slide Number Placeholder 4"/>
          <p:cNvSpPr>
            <a:spLocks noGrp="1"/>
          </p:cNvSpPr>
          <p:nvPr>
            <p:ph type="sldNum" sz="quarter" idx="12"/>
          </p:nvPr>
        </p:nvSpPr>
        <p:spPr/>
        <p:txBody>
          <a:bodyPr/>
          <a:lstStyle/>
          <a:p>
            <a:fld id="{EA7C8D44-3667-46F6-9772-CC52308E2A7F}" type="slidenum">
              <a:rPr kumimoji="0" lang="en-US" smtClean="0"/>
              <a:pPr/>
              <a:t>‹#›</a:t>
            </a:fld>
            <a:endParaRPr kumimoji="0" lang="en-US" dirty="0"/>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p>
            <a:endParaRPr kumimoji="0" lang="en-US" dirty="0"/>
          </a:p>
        </p:txBody>
      </p:sp>
      <p:sp>
        <p:nvSpPr>
          <p:cNvPr id="4" name="Slide Number Placeholder 3"/>
          <p:cNvSpPr>
            <a:spLocks noGrp="1"/>
          </p:cNvSpPr>
          <p:nvPr>
            <p:ph type="sldNum" sz="quarter" idx="12"/>
          </p:nvPr>
        </p:nvSpPr>
        <p:spPr/>
        <p:txBody>
          <a:bodyPr/>
          <a:lstStyle/>
          <a:p>
            <a:fld id="{EA7C8D44-3667-46F6-9772-CC52308E2A7F}" type="slidenum">
              <a:rPr kumimoji="0" lang="en-US" smtClean="0"/>
              <a:pPr/>
              <a:t>‹#›</a:t>
            </a:fld>
            <a:endParaRPr kumimoji="0" lang="en-US" dirty="0"/>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dirty="0"/>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dirty="0"/>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kumimoji="0" lang="en-US" dirty="0"/>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dirty="0"/>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3CBAD6B-146E-4B03-B475-5B778C0E7E1D}" type="datetimeFigureOut">
              <a:rPr lang="en-US" smtClean="0"/>
              <a:pPr/>
              <a:t>8/29/2017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C3A6E3-7D9E-4FA1-A151-D4A3EF0105DF}" type="slidenum">
              <a:rPr lang="en-US" smtClean="0"/>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CBAD6B-146E-4B03-B475-5B778C0E7E1D}" type="datetimeFigureOut">
              <a:rPr lang="en-US" smtClean="0"/>
              <a:pPr/>
              <a:t>8/29/2017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C3A6E3-7D9E-4FA1-A151-D4A3EF0105DF}" type="slidenum">
              <a:rPr lang="en-US" smtClean="0"/>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3CBAD6B-146E-4B03-B475-5B778C0E7E1D}" type="datetimeFigureOut">
              <a:rPr lang="en-US" smtClean="0"/>
              <a:pPr/>
              <a:t>8/29/2017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C3A6E3-7D9E-4FA1-A151-D4A3EF0105DF}"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9A75064-AB37-4367-B8BB-FD2D2069CA76}"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3CBAD6B-146E-4B03-B475-5B778C0E7E1D}" type="datetimeFigureOut">
              <a:rPr lang="en-US" smtClean="0"/>
              <a:pPr/>
              <a:t>8/29/2017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C3A6E3-7D9E-4FA1-A151-D4A3EF0105DF}" type="slidenum">
              <a:rPr lang="en-US" smtClean="0"/>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3CBAD6B-146E-4B03-B475-5B778C0E7E1D}" type="datetimeFigureOut">
              <a:rPr lang="en-US" smtClean="0"/>
              <a:pPr/>
              <a:t>8/29/2017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2C3A6E3-7D9E-4FA1-A151-D4A3EF0105DF}" type="slidenum">
              <a:rPr lang="en-US" smtClean="0"/>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3CBAD6B-146E-4B03-B475-5B778C0E7E1D}" type="datetimeFigureOut">
              <a:rPr lang="en-US" smtClean="0"/>
              <a:pPr/>
              <a:t>8/29/2017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2C3A6E3-7D9E-4FA1-A151-D4A3EF0105DF}" type="slidenum">
              <a:rPr lang="en-US" smtClean="0"/>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CBAD6B-146E-4B03-B475-5B778C0E7E1D}" type="datetimeFigureOut">
              <a:rPr lang="en-US" smtClean="0"/>
              <a:pPr/>
              <a:t>8/29/2017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2C3A6E3-7D9E-4FA1-A151-D4A3EF0105DF}" type="slidenum">
              <a:rPr lang="en-US" smtClean="0"/>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CBAD6B-146E-4B03-B475-5B778C0E7E1D}" type="datetimeFigureOut">
              <a:rPr lang="en-US" smtClean="0"/>
              <a:pPr/>
              <a:t>8/29/2017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C3A6E3-7D9E-4FA1-A151-D4A3EF0105DF}" type="slidenum">
              <a:rPr lang="en-US" smtClean="0"/>
              <a:pPr/>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3CBAD6B-146E-4B03-B475-5B778C0E7E1D}" type="datetimeFigureOut">
              <a:rPr lang="en-US" smtClean="0"/>
              <a:pPr/>
              <a:t>8/29/2017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2C3A6E3-7D9E-4FA1-A151-D4A3EF0105DF}" type="slidenum">
              <a:rPr lang="en-US" smtClean="0"/>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CBAD6B-146E-4B03-B475-5B778C0E7E1D}" type="datetimeFigureOut">
              <a:rPr lang="en-US" smtClean="0"/>
              <a:pPr/>
              <a:t>8/29/2017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C3A6E3-7D9E-4FA1-A151-D4A3EF0105DF}" type="slidenum">
              <a:rPr lang="en-US" smtClean="0"/>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3CBAD6B-146E-4B03-B475-5B778C0E7E1D}" type="datetimeFigureOut">
              <a:rPr lang="en-US" smtClean="0"/>
              <a:pPr/>
              <a:t>8/29/2017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2C3A6E3-7D9E-4FA1-A151-D4A3EF0105DF}"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2" descr="Interservice/Industry Training, Simulation and Education Conference (I/ITSEC) Logo"/>
          <p:cNvPicPr>
            <a:picLocks noChangeAspect="1" noChangeArrowheads="1"/>
          </p:cNvPicPr>
          <p:nvPr userDrawn="1"/>
        </p:nvPicPr>
        <p:blipFill>
          <a:blip r:embed="rId2" cstate="print"/>
          <a:srcRect/>
          <a:stretch>
            <a:fillRect/>
          </a:stretch>
        </p:blipFill>
        <p:spPr bwMode="auto">
          <a:xfrm>
            <a:off x="3993642" y="5925457"/>
            <a:ext cx="1156759" cy="861786"/>
          </a:xfrm>
          <a:prstGeom prst="rect">
            <a:avLst/>
          </a:prstGeom>
          <a:noFill/>
        </p:spPr>
      </p:pic>
      <p:sp>
        <p:nvSpPr>
          <p:cNvPr id="3" name="Rectangle 2"/>
          <p:cNvSpPr/>
          <p:nvPr userDrawn="1"/>
        </p:nvSpPr>
        <p:spPr>
          <a:xfrm>
            <a:off x="127591" y="5925457"/>
            <a:ext cx="2115879" cy="861786"/>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Rectangle 3"/>
          <p:cNvSpPr/>
          <p:nvPr userDrawn="1"/>
        </p:nvSpPr>
        <p:spPr>
          <a:xfrm>
            <a:off x="7985051" y="202019"/>
            <a:ext cx="914400" cy="91440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057400" y="304800"/>
            <a:ext cx="5295900" cy="762000"/>
          </a:xfrm>
          <a:prstGeom prst="rect">
            <a:avLst/>
          </a:prstGeom>
        </p:spPr>
        <p:txBody>
          <a:bodyPr/>
          <a:lstStyle>
            <a:lvl1pPr>
              <a:defRPr b="1">
                <a:latin typeface="Arial" pitchFamily="34" charset="0"/>
                <a:cs typeface="Arial" pitchFamily="34" charset="0"/>
              </a:defRPr>
            </a:lvl1pPr>
          </a:lstStyle>
          <a:p>
            <a:r>
              <a:rPr lang="en-US" smtClean="0"/>
              <a:t>Click to edit Master title style</a:t>
            </a:r>
            <a:endParaRPr lang="en-US" dirty="0"/>
          </a:p>
        </p:txBody>
      </p:sp>
      <p:pic>
        <p:nvPicPr>
          <p:cNvPr id="26626" name="Picture 2" descr="Interservice/Industry Training, Simulation and Education Conference (I/ITSEC) Logo"/>
          <p:cNvPicPr>
            <a:picLocks noChangeAspect="1" noChangeArrowheads="1"/>
          </p:cNvPicPr>
          <p:nvPr userDrawn="1"/>
        </p:nvPicPr>
        <p:blipFill>
          <a:blip r:embed="rId2" cstate="print"/>
          <a:srcRect/>
          <a:stretch>
            <a:fillRect/>
          </a:stretch>
        </p:blipFill>
        <p:spPr bwMode="auto">
          <a:xfrm>
            <a:off x="3993642" y="5925457"/>
            <a:ext cx="1156759" cy="861786"/>
          </a:xfrm>
          <a:prstGeom prst="rect">
            <a:avLst/>
          </a:prstGeom>
          <a:noFill/>
        </p:spPr>
      </p:pic>
      <p:sp>
        <p:nvSpPr>
          <p:cNvPr id="6" name="Rectangle 5"/>
          <p:cNvSpPr/>
          <p:nvPr userDrawn="1"/>
        </p:nvSpPr>
        <p:spPr>
          <a:xfrm>
            <a:off x="143123" y="5987336"/>
            <a:ext cx="2258171" cy="712446"/>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Slide Number Placeholder 4"/>
          <p:cNvSpPr>
            <a:spLocks noGrp="1"/>
          </p:cNvSpPr>
          <p:nvPr>
            <p:ph type="sldNum" sz="quarter" idx="12"/>
          </p:nvPr>
        </p:nvSpPr>
        <p:spPr>
          <a:xfrm>
            <a:off x="8700012" y="6514568"/>
            <a:ext cx="531412" cy="343432"/>
          </a:xfrm>
          <a:prstGeom prst="rect">
            <a:avLst/>
          </a:prstGeom>
        </p:spPr>
        <p:txBody>
          <a:bodyPr/>
          <a:lstStyle>
            <a:lvl1pPr>
              <a:defRPr>
                <a:solidFill>
                  <a:srgbClr val="FFC000"/>
                </a:solidFill>
              </a:defRPr>
            </a:lvl1pPr>
          </a:lstStyle>
          <a:p>
            <a:fld id="{D2DE2599-8281-594E-B6C3-AAE4E50FC1FA}" type="slidenum">
              <a:rPr lang="en-US" smtClean="0"/>
              <a:pPr/>
              <a:t>‹#›</a:t>
            </a:fld>
            <a:endParaRPr lang="en-US" dirty="0"/>
          </a:p>
        </p:txBody>
      </p:sp>
      <p:sp>
        <p:nvSpPr>
          <p:cNvPr id="7" name="Rectangle 6"/>
          <p:cNvSpPr/>
          <p:nvPr userDrawn="1"/>
        </p:nvSpPr>
        <p:spPr>
          <a:xfrm>
            <a:off x="7991061" y="304800"/>
            <a:ext cx="914400" cy="90379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319159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59A75064-AB37-4367-B8BB-FD2D2069CA76}"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81915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Click to edit Master subtitle style</a:t>
            </a:r>
            <a:endParaRPr kumimoji="0" lang="en-US" dirty="0"/>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endParaRPr lang="en-US" dirty="0"/>
          </a:p>
        </p:txBody>
      </p:sp>
      <p:sp>
        <p:nvSpPr>
          <p:cNvPr id="17" name="Footer Placeholder 16"/>
          <p:cNvSpPr>
            <a:spLocks noGrp="1"/>
          </p:cNvSpPr>
          <p:nvPr>
            <p:ph type="ftr" sz="quarter" idx="11"/>
          </p:nvPr>
        </p:nvSpPr>
        <p:spPr>
          <a:xfrm>
            <a:off x="2898648" y="6355080"/>
            <a:ext cx="3474720" cy="365760"/>
          </a:xfrm>
        </p:spPr>
        <p:txBody>
          <a:bodyPr/>
          <a:lstStyle/>
          <a:p>
            <a:endParaRPr lang="en-US" dirty="0"/>
          </a:p>
        </p:txBody>
      </p:sp>
      <p:sp>
        <p:nvSpPr>
          <p:cNvPr id="29" name="Slide Number Placeholder 28"/>
          <p:cNvSpPr>
            <a:spLocks noGrp="1"/>
          </p:cNvSpPr>
          <p:nvPr>
            <p:ph type="sldNum" sz="quarter" idx="12"/>
          </p:nvPr>
        </p:nvSpPr>
        <p:spPr>
          <a:xfrm>
            <a:off x="1216152" y="6355080"/>
            <a:ext cx="1219200" cy="365760"/>
          </a:xfrm>
        </p:spPr>
        <p:txBody>
          <a:bodyPr/>
          <a:lstStyle/>
          <a:p>
            <a:fld id="{59A75064-AB37-4367-B8BB-FD2D2069CA76}" type="slidenum">
              <a:rPr lang="en-US" smtClean="0"/>
              <a:pPr/>
              <a:t>‹#›</a:t>
            </a:fld>
            <a:endParaRPr lang="en-US" dirty="0"/>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3" name="Rectangle 32"/>
          <p:cNvSpPr/>
          <p:nvPr/>
        </p:nvSpPr>
        <p:spPr>
          <a:xfrm>
            <a:off x="914400" y="5048250"/>
            <a:ext cx="7315200" cy="97155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a:off x="914400" y="5048250"/>
            <a:ext cx="228600" cy="97155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pic>
        <p:nvPicPr>
          <p:cNvPr id="1026" name="Picture 2" descr="ISI-HiRes"/>
          <p:cNvPicPr>
            <a:picLocks noChangeAspect="1" noChangeArrowheads="1"/>
          </p:cNvPicPr>
          <p:nvPr userDrawn="1"/>
        </p:nvPicPr>
        <p:blipFill>
          <a:blip r:embed="rId2" cstate="print"/>
          <a:srcRect/>
          <a:stretch>
            <a:fillRect/>
          </a:stretch>
        </p:blipFill>
        <p:spPr bwMode="auto">
          <a:xfrm>
            <a:off x="838200" y="457200"/>
            <a:ext cx="1111685" cy="1143000"/>
          </a:xfrm>
          <a:prstGeom prst="rect">
            <a:avLst/>
          </a:prstGeom>
          <a:noFill/>
          <a:ln w="9525">
            <a:noFill/>
            <a:miter lim="800000"/>
            <a:headEnd/>
            <a:tailEnd/>
          </a:ln>
        </p:spPr>
      </p:pic>
      <p:pic>
        <p:nvPicPr>
          <p:cNvPr id="15" name="Picture 14" descr="IITSEC17Logo.jpg"/>
          <p:cNvPicPr>
            <a:picLocks noChangeAspect="1"/>
          </p:cNvPicPr>
          <p:nvPr userDrawn="1"/>
        </p:nvPicPr>
        <p:blipFill>
          <a:blip r:embed="rId3" cstate="print"/>
          <a:stretch>
            <a:fillRect/>
          </a:stretch>
        </p:blipFill>
        <p:spPr>
          <a:xfrm>
            <a:off x="3200400" y="0"/>
            <a:ext cx="2667000" cy="2667000"/>
          </a:xfrm>
          <a:prstGeom prst="rect">
            <a:avLst/>
          </a:prstGeom>
        </p:spPr>
      </p:pic>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858000" y="457200"/>
            <a:ext cx="1447800" cy="83281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pic>
        <p:nvPicPr>
          <p:cNvPr id="7" name="Picture 6" descr="IITSEC17LogoSml.jpg"/>
          <p:cNvPicPr>
            <a:picLocks noChangeAspect="1"/>
          </p:cNvPicPr>
          <p:nvPr userDrawn="1"/>
        </p:nvPicPr>
        <p:blipFill>
          <a:blip r:embed="rId2" cstate="print"/>
          <a:stretch>
            <a:fillRect/>
          </a:stretch>
        </p:blipFill>
        <p:spPr>
          <a:xfrm>
            <a:off x="4267200" y="6172200"/>
            <a:ext cx="685800" cy="685800"/>
          </a:xfrm>
          <a:prstGeom prst="rect">
            <a:avLst/>
          </a:prstGeom>
        </p:spPr>
      </p:pic>
      <p:sp>
        <p:nvSpPr>
          <p:cNvPr id="9" name="Rectangle 8"/>
          <p:cNvSpPr/>
          <p:nvPr userDrawn="1"/>
        </p:nvSpPr>
        <p:spPr>
          <a:xfrm>
            <a:off x="381000" y="6400800"/>
            <a:ext cx="2286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endParaRPr lang="en-US" dirty="0"/>
          </a:p>
        </p:txBody>
      </p:sp>
      <p:sp>
        <p:nvSpPr>
          <p:cNvPr id="5" name="Footer Placeholder 4"/>
          <p:cNvSpPr>
            <a:spLocks noGrp="1"/>
          </p:cNvSpPr>
          <p:nvPr>
            <p:ph type="ftr" sz="quarter" idx="11"/>
          </p:nvPr>
        </p:nvSpPr>
        <p:spPr>
          <a:xfrm>
            <a:off x="2898648" y="6355080"/>
            <a:ext cx="3474720" cy="365760"/>
          </a:xfrm>
        </p:spPr>
        <p:txBody>
          <a:bodyPr/>
          <a:lstStyle/>
          <a:p>
            <a:endParaRPr kumimoji="0" lang="en-US" dirty="0"/>
          </a:p>
        </p:txBody>
      </p:sp>
      <p:sp>
        <p:nvSpPr>
          <p:cNvPr id="6" name="Slide Number Placeholder 5"/>
          <p:cNvSpPr>
            <a:spLocks noGrp="1"/>
          </p:cNvSpPr>
          <p:nvPr>
            <p:ph type="sldNum" sz="quarter" idx="12"/>
          </p:nvPr>
        </p:nvSpPr>
        <p:spPr>
          <a:xfrm>
            <a:off x="1069848" y="6355080"/>
            <a:ext cx="1520952" cy="365760"/>
          </a:xfrm>
        </p:spPr>
        <p:txBody>
          <a:bodyPr/>
          <a:lstStyle/>
          <a:p>
            <a:fld id="{EA7C8D44-3667-46F6-9772-CC52308E2A7F}" type="slidenum">
              <a:rPr kumimoji="0" lang="en-US" smtClean="0"/>
              <a:pPr/>
              <a:t>‹#›</a:t>
            </a:fld>
            <a:endParaRPr kumimoji="0" lang="en-US" dirty="0"/>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p>
            <a:endParaRPr kumimoji="0" lang="en-US" dirty="0"/>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dirty="0"/>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3.emf"/><Relationship Id="rId5" Type="http://schemas.openxmlformats.org/officeDocument/2006/relationships/image" Target="../media/image2.emf"/><Relationship Id="rId4"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7" Type="http://schemas.openxmlformats.org/officeDocument/2006/relationships/image" Target="../media/image3.emf"/><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2.emf"/><Relationship Id="rId5" Type="http://schemas.openxmlformats.org/officeDocument/2006/relationships/image" Target="../media/image1.emf"/><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3.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4.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p:cNvSpPr/>
          <p:nvPr/>
        </p:nvSpPr>
        <p:spPr>
          <a:xfrm flipV="1">
            <a:off x="0" y="5778500"/>
            <a:ext cx="9144000" cy="50800"/>
          </a:xfrm>
          <a:prstGeom prst="rect">
            <a:avLst/>
          </a:prstGeom>
          <a:solidFill>
            <a:srgbClr val="FFCC00"/>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pic>
        <p:nvPicPr>
          <p:cNvPr id="11" name="Picture 10" descr="Small Use Shield_GoldOnTrans.eps"/>
          <p:cNvPicPr>
            <a:picLocks noChangeAspect="1"/>
          </p:cNvPicPr>
          <p:nvPr/>
        </p:nvPicPr>
        <p:blipFill>
          <a:blip r:embed="rId4" cstate="print"/>
          <a:stretch>
            <a:fillRect/>
          </a:stretch>
        </p:blipFill>
        <p:spPr>
          <a:xfrm>
            <a:off x="8201027" y="238127"/>
            <a:ext cx="748239" cy="748239"/>
          </a:xfrm>
          <a:prstGeom prst="rect">
            <a:avLst/>
          </a:prstGeom>
        </p:spPr>
      </p:pic>
      <p:pic>
        <p:nvPicPr>
          <p:cNvPr id="9" name="Picture 8" descr="1-lineWordmark_GoldOnCard_NoBG.eps"/>
          <p:cNvPicPr>
            <a:picLocks noChangeAspect="1"/>
          </p:cNvPicPr>
          <p:nvPr/>
        </p:nvPicPr>
        <p:blipFill>
          <a:blip r:embed="rId5" cstate="print"/>
          <a:stretch>
            <a:fillRect/>
          </a:stretch>
        </p:blipFill>
        <p:spPr>
          <a:xfrm>
            <a:off x="6997700" y="6462029"/>
            <a:ext cx="1822126" cy="154821"/>
          </a:xfrm>
          <a:prstGeom prst="rect">
            <a:avLst/>
          </a:prstGeom>
        </p:spPr>
      </p:pic>
      <p:pic>
        <p:nvPicPr>
          <p:cNvPr id="10" name="Picture 9" descr="Formal_Viterbi_GoldOnCard_NoBG.eps"/>
          <p:cNvPicPr>
            <a:picLocks noChangeAspect="1"/>
          </p:cNvPicPr>
          <p:nvPr/>
        </p:nvPicPr>
        <p:blipFill>
          <a:blip r:embed="rId6" cstate="print"/>
          <a:stretch>
            <a:fillRect/>
          </a:stretch>
        </p:blipFill>
        <p:spPr>
          <a:xfrm>
            <a:off x="292102" y="6138309"/>
            <a:ext cx="1741688" cy="470075"/>
          </a:xfrm>
          <a:prstGeom prst="rect">
            <a:avLst/>
          </a:prstGeom>
        </p:spPr>
      </p:pic>
    </p:spTree>
  </p:cSld>
  <p:clrMap bg1="dk1" tx1="lt1" bg2="dk2" tx2="lt2" accent1="accent1" accent2="accent2" accent3="accent3" accent4="accent4" accent5="accent5" accent6="accent6" hlink="hlink" folHlink="folHlink"/>
  <p:sldLayoutIdLst>
    <p:sldLayoutId id="2147483661" r:id="rId1"/>
    <p:sldLayoutId id="2147483662" r:id="rId2"/>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5803900"/>
            <a:ext cx="9144000" cy="1052718"/>
          </a:xfrm>
          <a:prstGeom prst="rect">
            <a:avLst/>
          </a:prstGeom>
          <a:solidFill>
            <a:schemeClr val="tx1"/>
          </a:solidFill>
          <a:ln>
            <a:noFill/>
          </a:ln>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dirty="0"/>
          </a:p>
        </p:txBody>
      </p:sp>
      <p:sp>
        <p:nvSpPr>
          <p:cNvPr id="8" name="Rectangle 7"/>
          <p:cNvSpPr/>
          <p:nvPr/>
        </p:nvSpPr>
        <p:spPr>
          <a:xfrm flipV="1">
            <a:off x="0" y="5778500"/>
            <a:ext cx="9144000" cy="50800"/>
          </a:xfrm>
          <a:prstGeom prst="rect">
            <a:avLst/>
          </a:prstGeom>
          <a:solidFill>
            <a:srgbClr val="FFCC00"/>
          </a:soli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dirty="0"/>
          </a:p>
        </p:txBody>
      </p:sp>
      <p:pic>
        <p:nvPicPr>
          <p:cNvPr id="11" name="Picture 10" descr="Small Use Shield_GoldOnTrans.eps"/>
          <p:cNvPicPr>
            <a:picLocks noChangeAspect="1"/>
          </p:cNvPicPr>
          <p:nvPr/>
        </p:nvPicPr>
        <p:blipFill>
          <a:blip r:embed="rId5" cstate="print"/>
          <a:stretch>
            <a:fillRect/>
          </a:stretch>
        </p:blipFill>
        <p:spPr>
          <a:xfrm>
            <a:off x="8201027" y="238127"/>
            <a:ext cx="748239" cy="748239"/>
          </a:xfrm>
          <a:prstGeom prst="rect">
            <a:avLst/>
          </a:prstGeom>
        </p:spPr>
      </p:pic>
      <p:pic>
        <p:nvPicPr>
          <p:cNvPr id="9" name="Picture 8" descr="1-lineWordmark_GoldOnCard_NoBG.eps"/>
          <p:cNvPicPr>
            <a:picLocks noChangeAspect="1"/>
          </p:cNvPicPr>
          <p:nvPr/>
        </p:nvPicPr>
        <p:blipFill>
          <a:blip r:embed="rId6" cstate="print"/>
          <a:stretch>
            <a:fillRect/>
          </a:stretch>
        </p:blipFill>
        <p:spPr>
          <a:xfrm>
            <a:off x="6997700" y="6462029"/>
            <a:ext cx="1822126" cy="154821"/>
          </a:xfrm>
          <a:prstGeom prst="rect">
            <a:avLst/>
          </a:prstGeom>
        </p:spPr>
      </p:pic>
      <p:pic>
        <p:nvPicPr>
          <p:cNvPr id="12" name="Picture 11" descr="Formal_Viterbi_GoldOnCard_NoBG.eps"/>
          <p:cNvPicPr>
            <a:picLocks noChangeAspect="1"/>
          </p:cNvPicPr>
          <p:nvPr/>
        </p:nvPicPr>
        <p:blipFill>
          <a:blip r:embed="rId7" cstate="print"/>
          <a:stretch>
            <a:fillRect/>
          </a:stretch>
        </p:blipFill>
        <p:spPr>
          <a:xfrm>
            <a:off x="292102" y="6138309"/>
            <a:ext cx="1741688" cy="470075"/>
          </a:xfrm>
          <a:prstGeom prst="rect">
            <a:avLst/>
          </a:prstGeom>
        </p:spPr>
      </p:pic>
      <p:sp>
        <p:nvSpPr>
          <p:cNvPr id="10" name="Rectangle 9"/>
          <p:cNvSpPr/>
          <p:nvPr/>
        </p:nvSpPr>
        <p:spPr>
          <a:xfrm>
            <a:off x="8070112" y="238127"/>
            <a:ext cx="879154" cy="109094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p:cNvSpPr/>
          <p:nvPr/>
        </p:nvSpPr>
        <p:spPr>
          <a:xfrm>
            <a:off x="226255" y="5898541"/>
            <a:ext cx="1807535" cy="718309"/>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endParaRPr lang="en-US" sz="1400" dirty="0">
              <a:solidFill>
                <a:schemeClr val="tx2"/>
              </a:solidFill>
            </a:endParaRPr>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pPr algn="r" eaLnBrk="1" latinLnBrk="0" hangingPunct="1"/>
            <a:endParaRPr kumimoji="0" lang="en-US" sz="1400" dirty="0">
              <a:solidFill>
                <a:schemeClr val="tx2"/>
              </a:solidFill>
            </a:endParaRPr>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pPr algn="l" eaLnBrk="1" latinLnBrk="0" hangingPunct="1"/>
            <a:fld id="{EA7C8D44-3667-46F6-9772-CC52308E2A7F}" type="slidenum">
              <a:rPr kumimoji="0" lang="en-US" smtClean="0"/>
              <a:pPr algn="l" eaLnBrk="1" latinLnBrk="0" hangingPunct="1"/>
              <a:t>‹#›</a:t>
            </a:fld>
            <a:endParaRPr kumimoji="0" lang="en-US" sz="1600" dirty="0">
              <a:solidFill>
                <a:schemeClr val="tx2"/>
              </a:solidFill>
            </a:endParaRPr>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Lst>
  <p:hf hd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CBAD6B-146E-4B03-B475-5B778C0E7E1D}" type="datetimeFigureOut">
              <a:rPr lang="en-US" smtClean="0"/>
              <a:pPr/>
              <a:t>8/29/2017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C3A6E3-7D9E-4FA1-A151-D4A3EF0105DF}"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Patent Law and Defense Technology: </a:t>
            </a:r>
            <a:br>
              <a:rPr lang="en-US" dirty="0" smtClean="0"/>
            </a:br>
            <a:r>
              <a:rPr lang="en-US" dirty="0" smtClean="0"/>
              <a:t>Original Intent and Current Practice</a:t>
            </a:r>
            <a:br>
              <a:rPr lang="en-US" dirty="0" smtClean="0"/>
            </a:br>
            <a:endParaRPr lang="en-US" dirty="0"/>
          </a:p>
        </p:txBody>
      </p:sp>
      <p:sp>
        <p:nvSpPr>
          <p:cNvPr id="3" name="Subtitle 2"/>
          <p:cNvSpPr>
            <a:spLocks noGrp="1"/>
          </p:cNvSpPr>
          <p:nvPr>
            <p:ph type="subTitle" idx="1"/>
          </p:nvPr>
        </p:nvSpPr>
        <p:spPr>
          <a:xfrm>
            <a:off x="1219200" y="5124450"/>
            <a:ext cx="6858000" cy="895350"/>
          </a:xfrm>
        </p:spPr>
        <p:txBody>
          <a:bodyPr>
            <a:normAutofit lnSpcReduction="10000"/>
          </a:bodyPr>
          <a:lstStyle/>
          <a:p>
            <a:r>
              <a:rPr lang="en-US" dirty="0" smtClean="0"/>
              <a:t>Mark C. Davis, PhD</a:t>
            </a:r>
          </a:p>
          <a:p>
            <a:r>
              <a:rPr lang="en-US" sz="1400" dirty="0" smtClean="0"/>
              <a:t>Co Authors:  Douglas Robinson, </a:t>
            </a:r>
            <a:br>
              <a:rPr lang="en-US" sz="1400" dirty="0" smtClean="0"/>
            </a:br>
            <a:r>
              <a:rPr lang="en-US" sz="1400" dirty="0" smtClean="0"/>
              <a:t>Dan Davis and Nicholas Kaimakis</a:t>
            </a:r>
            <a:endParaRPr lang="en-US" sz="14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Practice</a:t>
            </a:r>
            <a:endParaRPr lang="en-US" dirty="0"/>
          </a:p>
        </p:txBody>
      </p:sp>
      <p:sp>
        <p:nvSpPr>
          <p:cNvPr id="3" name="Content Placeholder 2"/>
          <p:cNvSpPr>
            <a:spLocks noGrp="1"/>
          </p:cNvSpPr>
          <p:nvPr>
            <p:ph sz="quarter" idx="1"/>
          </p:nvPr>
        </p:nvSpPr>
        <p:spPr>
          <a:xfrm>
            <a:off x="457200" y="1219200"/>
            <a:ext cx="8534400" cy="4937760"/>
          </a:xfrm>
        </p:spPr>
        <p:txBody>
          <a:bodyPr>
            <a:noAutofit/>
          </a:bodyPr>
          <a:lstStyle/>
          <a:p>
            <a:r>
              <a:rPr lang="en-US" sz="2400" dirty="0" smtClean="0"/>
              <a:t>A patent: background, and the claims</a:t>
            </a:r>
          </a:p>
          <a:p>
            <a:pPr lvl="1"/>
            <a:r>
              <a:rPr lang="en-US" sz="2100" dirty="0" smtClean="0"/>
              <a:t>Claims describe the important aspects of the patented device</a:t>
            </a:r>
          </a:p>
          <a:p>
            <a:pPr lvl="1"/>
            <a:r>
              <a:rPr lang="en-US" sz="2100" dirty="0" smtClean="0"/>
              <a:t>Discoveries and algorithms are not patentable</a:t>
            </a:r>
          </a:p>
          <a:p>
            <a:pPr lvl="1"/>
            <a:r>
              <a:rPr lang="en-US" sz="2100" dirty="0" smtClean="0"/>
              <a:t>New substances can’t be patented; a process to make them can  </a:t>
            </a:r>
          </a:p>
          <a:p>
            <a:pPr lvl="1"/>
            <a:r>
              <a:rPr lang="en-US" sz="2100" dirty="0" smtClean="0"/>
              <a:t>Claim language: very precise, usually written by a patent attorney</a:t>
            </a:r>
          </a:p>
          <a:p>
            <a:r>
              <a:rPr lang="en-US" sz="2400" dirty="0" smtClean="0"/>
              <a:t>A smart phone could have tens of thousands of patents</a:t>
            </a:r>
          </a:p>
          <a:p>
            <a:r>
              <a:rPr lang="en-US" sz="2400" dirty="0" smtClean="0"/>
              <a:t>Oracle vs Google : Application Programming Interfaces (API’s) can be copyrighted and only Oracle’s code could implement API’s.  </a:t>
            </a:r>
          </a:p>
          <a:p>
            <a:pPr lvl="1"/>
            <a:r>
              <a:rPr lang="en-US" sz="2100" dirty="0" smtClean="0"/>
              <a:t>Google had written reverse-engineered code to do same thing</a:t>
            </a:r>
          </a:p>
          <a:p>
            <a:pPr lvl="1"/>
            <a:r>
              <a:rPr lang="en-US" sz="2100" dirty="0" smtClean="0"/>
              <a:t>The jury found that this was fair use (still under appeal,)</a:t>
            </a:r>
          </a:p>
          <a:p>
            <a:r>
              <a:rPr lang="en-US" sz="2400" dirty="0" smtClean="0"/>
              <a:t>Litigations is expensive ($20 to $30 million</a:t>
            </a:r>
            <a:r>
              <a:rPr lang="en-US" sz="2400" dirty="0" smtClean="0"/>
              <a:t>)</a:t>
            </a:r>
            <a:endParaRPr lang="en-US" sz="2400" dirty="0" smtClean="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10</a:t>
            </a:fld>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 in Use by Public</a:t>
            </a:r>
            <a:endParaRPr lang="en-US" dirty="0"/>
          </a:p>
        </p:txBody>
      </p:sp>
      <p:sp>
        <p:nvSpPr>
          <p:cNvPr id="3" name="Content Placeholder 2"/>
          <p:cNvSpPr>
            <a:spLocks noGrp="1"/>
          </p:cNvSpPr>
          <p:nvPr>
            <p:ph sz="quarter" idx="1"/>
          </p:nvPr>
        </p:nvSpPr>
        <p:spPr>
          <a:xfrm>
            <a:off x="457200" y="1219200"/>
            <a:ext cx="8382000" cy="5029200"/>
          </a:xfrm>
        </p:spPr>
        <p:txBody>
          <a:bodyPr>
            <a:normAutofit/>
          </a:bodyPr>
          <a:lstStyle/>
          <a:p>
            <a:r>
              <a:rPr lang="en-US" dirty="0" smtClean="0"/>
              <a:t>No longer protecting </a:t>
            </a:r>
            <a:r>
              <a:rPr lang="en-US" dirty="0" smtClean="0"/>
              <a:t>the individual inventor</a:t>
            </a:r>
            <a:endParaRPr lang="en-US" dirty="0" smtClean="0"/>
          </a:p>
          <a:p>
            <a:r>
              <a:rPr lang="en-US" dirty="0" smtClean="0"/>
              <a:t>Patent “Trolls” file patents and sue original inventors</a:t>
            </a:r>
          </a:p>
          <a:p>
            <a:r>
              <a:rPr lang="en-US" dirty="0" smtClean="0"/>
              <a:t>Manufactures take defensive stance:</a:t>
            </a:r>
          </a:p>
          <a:p>
            <a:pPr lvl="1"/>
            <a:r>
              <a:rPr lang="en-US" dirty="0" smtClean="0"/>
              <a:t>Patent </a:t>
            </a:r>
            <a:r>
              <a:rPr lang="en-US" dirty="0" smtClean="0"/>
              <a:t>every conceivable </a:t>
            </a:r>
            <a:r>
              <a:rPr lang="en-US" dirty="0" smtClean="0"/>
              <a:t>innovation</a:t>
            </a:r>
          </a:p>
          <a:p>
            <a:pPr lvl="1"/>
            <a:r>
              <a:rPr lang="en-US" dirty="0" smtClean="0"/>
              <a:t>Support consortia to set licensing terms</a:t>
            </a:r>
            <a:endParaRPr lang="en-US" dirty="0" smtClean="0"/>
          </a:p>
          <a:p>
            <a:r>
              <a:rPr lang="en-US" dirty="0" smtClean="0"/>
              <a:t>Perversion of the original intent is debilitating </a:t>
            </a:r>
          </a:p>
          <a:p>
            <a:pPr lvl="1"/>
            <a:r>
              <a:rPr lang="en-US" dirty="0" smtClean="0"/>
              <a:t>Filing’s growth</a:t>
            </a:r>
            <a:r>
              <a:rPr lang="en-US" dirty="0" smtClean="0"/>
              <a:t> is burdensome on government</a:t>
            </a:r>
            <a:r>
              <a:rPr lang="en-US" dirty="0" smtClean="0"/>
              <a:t> &amp;</a:t>
            </a:r>
            <a:r>
              <a:rPr lang="en-US" dirty="0" smtClean="0"/>
              <a:t> inventors</a:t>
            </a:r>
          </a:p>
          <a:p>
            <a:pPr lvl="1"/>
            <a:r>
              <a:rPr lang="en-US" dirty="0" smtClean="0"/>
              <a:t>No </a:t>
            </a:r>
            <a:r>
              <a:rPr lang="en-US" dirty="0" smtClean="0"/>
              <a:t>current sanction for this destructive technique</a:t>
            </a:r>
          </a:p>
          <a:p>
            <a:r>
              <a:rPr lang="en-US" dirty="0" smtClean="0"/>
              <a:t>Reliance on industrial security is no defense against trolls</a:t>
            </a:r>
          </a:p>
          <a:p>
            <a:r>
              <a:rPr lang="en-US" dirty="0" smtClean="0"/>
              <a:t>Some legislative </a:t>
            </a:r>
            <a:r>
              <a:rPr lang="en-US" dirty="0" smtClean="0"/>
              <a:t>attempts to reduce this practice </a:t>
            </a:r>
            <a:endParaRPr lang="en-US" dirty="0" smtClean="0"/>
          </a:p>
          <a:p>
            <a:pPr lvl="1"/>
            <a:r>
              <a:rPr lang="en-US" dirty="0" smtClean="0"/>
              <a:t>Little </a:t>
            </a:r>
            <a:r>
              <a:rPr lang="en-US" dirty="0" smtClean="0"/>
              <a:t>effect in </a:t>
            </a:r>
            <a:r>
              <a:rPr lang="en-US" dirty="0" smtClean="0"/>
              <a:t>practice so far</a:t>
            </a:r>
            <a:endParaRPr lang="en-US" dirty="0" smtClean="0"/>
          </a:p>
          <a:p>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11</a:t>
            </a:fld>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on the Defense of the Nation</a:t>
            </a:r>
            <a:endParaRPr lang="en-US" dirty="0"/>
          </a:p>
        </p:txBody>
      </p:sp>
      <p:sp>
        <p:nvSpPr>
          <p:cNvPr id="3" name="Content Placeholder 2"/>
          <p:cNvSpPr>
            <a:spLocks noGrp="1"/>
          </p:cNvSpPr>
          <p:nvPr>
            <p:ph sz="quarter" idx="1"/>
          </p:nvPr>
        </p:nvSpPr>
        <p:spPr>
          <a:xfrm>
            <a:off x="457200" y="1219200"/>
            <a:ext cx="8229600" cy="5029200"/>
          </a:xfrm>
        </p:spPr>
        <p:txBody>
          <a:bodyPr>
            <a:normAutofit/>
          </a:bodyPr>
          <a:lstStyle/>
          <a:p>
            <a:r>
              <a:rPr lang="en-US" dirty="0" smtClean="0"/>
              <a:t>Three major </a:t>
            </a:r>
            <a:r>
              <a:rPr lang="en-US" dirty="0" smtClean="0"/>
              <a:t>impacts</a:t>
            </a:r>
            <a:endParaRPr lang="en-US" dirty="0" smtClean="0"/>
          </a:p>
          <a:p>
            <a:pPr lvl="1"/>
            <a:r>
              <a:rPr lang="en-US" dirty="0" smtClean="0"/>
              <a:t>IP protection is a mainstay of the economic strength of the country, upon which defense must rely</a:t>
            </a:r>
          </a:p>
          <a:p>
            <a:pPr lvl="1"/>
            <a:r>
              <a:rPr lang="en-US" dirty="0" smtClean="0"/>
              <a:t>In an economy where innovation largely comes from private sources, patent rights encourage invention</a:t>
            </a:r>
          </a:p>
          <a:p>
            <a:pPr lvl="1"/>
            <a:r>
              <a:rPr lang="en-US" dirty="0" smtClean="0"/>
              <a:t>Patent enforcement may have a curtailing effect of delaying adoption of technologies by others</a:t>
            </a:r>
          </a:p>
          <a:p>
            <a:r>
              <a:rPr lang="en-US" dirty="0" smtClean="0"/>
              <a:t>Without these </a:t>
            </a:r>
            <a:r>
              <a:rPr lang="en-US" dirty="0" smtClean="0"/>
              <a:t>the economy (GDP) </a:t>
            </a:r>
            <a:r>
              <a:rPr lang="en-US" dirty="0" smtClean="0"/>
              <a:t>will suffer</a:t>
            </a:r>
          </a:p>
          <a:p>
            <a:r>
              <a:rPr lang="en-US" dirty="0" smtClean="0"/>
              <a:t>New inventions are necessary to maintain technical ascendency on the battlefield</a:t>
            </a:r>
          </a:p>
          <a:p>
            <a:r>
              <a:rPr lang="en-US" dirty="0" smtClean="0"/>
              <a:t>Lack of innovation </a:t>
            </a:r>
            <a:r>
              <a:rPr lang="en-US" dirty="0" smtClean="0"/>
              <a:t>advantage will harm </a:t>
            </a:r>
            <a:r>
              <a:rPr lang="en-US" dirty="0" smtClean="0"/>
              <a:t>the U.S. Warfighters </a:t>
            </a:r>
          </a:p>
          <a:p>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12</a:t>
            </a:fld>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Impact of Nation’s Industrial Power</a:t>
            </a:r>
            <a:endParaRPr lang="en-US" dirty="0"/>
          </a:p>
        </p:txBody>
      </p:sp>
      <p:sp>
        <p:nvSpPr>
          <p:cNvPr id="3" name="Content Placeholder 2"/>
          <p:cNvSpPr>
            <a:spLocks noGrp="1"/>
          </p:cNvSpPr>
          <p:nvPr>
            <p:ph sz="quarter" idx="1"/>
          </p:nvPr>
        </p:nvSpPr>
        <p:spPr>
          <a:xfrm>
            <a:off x="381000" y="4343400"/>
            <a:ext cx="8305800" cy="1813560"/>
          </a:xfrm>
        </p:spPr>
        <p:txBody>
          <a:bodyPr/>
          <a:lstStyle/>
          <a:p>
            <a:r>
              <a:rPr lang="en-US" dirty="0" smtClean="0"/>
              <a:t>National strength measured as much by GDP as troop, tank,  ship and aircraft numbers.</a:t>
            </a:r>
          </a:p>
          <a:p>
            <a:r>
              <a:rPr lang="en-US" dirty="0" smtClean="0"/>
              <a:t>Some argue defense strength depends on a system that fosters  economic and technical growth</a:t>
            </a:r>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13</a:t>
            </a:fld>
            <a:endParaRPr lang="en-US" dirty="0"/>
          </a:p>
        </p:txBody>
      </p:sp>
      <p:pic>
        <p:nvPicPr>
          <p:cNvPr id="5" name="Picture 4" descr="US-Axis-GDP.jpg"/>
          <p:cNvPicPr/>
          <p:nvPr/>
        </p:nvPicPr>
        <p:blipFill>
          <a:blip r:embed="rId2" cstate="print"/>
          <a:stretch>
            <a:fillRect/>
          </a:stretch>
        </p:blipFill>
        <p:spPr>
          <a:xfrm>
            <a:off x="990600" y="1219200"/>
            <a:ext cx="6629400" cy="304800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Defense, Patents and Offset Theories</a:t>
            </a:r>
            <a:endParaRPr lang="en-US" dirty="0"/>
          </a:p>
        </p:txBody>
      </p:sp>
      <p:sp>
        <p:nvSpPr>
          <p:cNvPr id="3" name="Content Placeholder 2"/>
          <p:cNvSpPr>
            <a:spLocks noGrp="1"/>
          </p:cNvSpPr>
          <p:nvPr>
            <p:ph sz="quarter" idx="1"/>
          </p:nvPr>
        </p:nvSpPr>
        <p:spPr/>
        <p:txBody>
          <a:bodyPr>
            <a:normAutofit/>
          </a:bodyPr>
          <a:lstStyle/>
          <a:p>
            <a:r>
              <a:rPr lang="en-US" dirty="0" smtClean="0"/>
              <a:t>Importance </a:t>
            </a:r>
            <a:r>
              <a:rPr lang="en-US" dirty="0" smtClean="0"/>
              <a:t>of intellectual property </a:t>
            </a:r>
            <a:r>
              <a:rPr lang="en-US" dirty="0" smtClean="0"/>
              <a:t>is “Defense Offsets”</a:t>
            </a:r>
            <a:endParaRPr lang="en-US" dirty="0" smtClean="0"/>
          </a:p>
          <a:p>
            <a:pPr marL="731520" lvl="1" indent="-457200">
              <a:buFont typeface="+mj-lt"/>
              <a:buAutoNum type="arabicPeriod"/>
            </a:pPr>
            <a:r>
              <a:rPr lang="en-US" dirty="0" smtClean="0"/>
              <a:t>Reliance </a:t>
            </a:r>
            <a:r>
              <a:rPr lang="en-US" dirty="0" smtClean="0"/>
              <a:t>on Nuclear Weapons to offset numerically superior foes during the Cold </a:t>
            </a:r>
            <a:r>
              <a:rPr lang="en-US" dirty="0" smtClean="0"/>
              <a:t>War</a:t>
            </a:r>
          </a:p>
          <a:p>
            <a:pPr marL="731520" lvl="1" indent="-457200">
              <a:buFont typeface="+mj-lt"/>
              <a:buAutoNum type="arabicPeriod"/>
            </a:pPr>
            <a:r>
              <a:rPr lang="en-US" dirty="0" smtClean="0"/>
              <a:t>Reliance </a:t>
            </a:r>
            <a:r>
              <a:rPr lang="en-US" dirty="0" smtClean="0"/>
              <a:t>on better intelligence and precision weapons to offset several asymmetric </a:t>
            </a:r>
            <a:r>
              <a:rPr lang="en-US" dirty="0" smtClean="0"/>
              <a:t>foes</a:t>
            </a:r>
          </a:p>
          <a:p>
            <a:pPr marL="731520" lvl="1" indent="-457200">
              <a:buFont typeface="+mj-lt"/>
              <a:buAutoNum type="arabicPeriod"/>
            </a:pPr>
            <a:r>
              <a:rPr lang="en-US" dirty="0" smtClean="0"/>
              <a:t>Targets </a:t>
            </a:r>
            <a:r>
              <a:rPr lang="en-US" dirty="0" smtClean="0"/>
              <a:t>information superiority and security, robotics, and collaboration with the civilian sector to offset the increasing technology of foes</a:t>
            </a:r>
          </a:p>
          <a:p>
            <a:r>
              <a:rPr lang="en-US" dirty="0" smtClean="0"/>
              <a:t>All of these </a:t>
            </a:r>
            <a:r>
              <a:rPr lang="en-US" dirty="0" smtClean="0"/>
              <a:t>depend on technology advantage</a:t>
            </a:r>
          </a:p>
          <a:p>
            <a:pPr lvl="1"/>
            <a:r>
              <a:rPr lang="en-US" dirty="0" smtClean="0"/>
              <a:t>benefit </a:t>
            </a:r>
            <a:r>
              <a:rPr lang="en-US" dirty="0" smtClean="0"/>
              <a:t>from a more efficient patent law </a:t>
            </a:r>
            <a:r>
              <a:rPr lang="en-US" dirty="0" smtClean="0"/>
              <a:t>implementation</a:t>
            </a:r>
          </a:p>
          <a:p>
            <a:pPr lvl="1"/>
            <a:r>
              <a:rPr lang="en-US" dirty="0"/>
              <a:t>S</a:t>
            </a:r>
            <a:r>
              <a:rPr lang="en-US" dirty="0" smtClean="0"/>
              <a:t>uffer </a:t>
            </a:r>
            <a:r>
              <a:rPr lang="en-US" dirty="0" smtClean="0"/>
              <a:t>from a continuing </a:t>
            </a:r>
            <a:r>
              <a:rPr lang="en-US" dirty="0" smtClean="0"/>
              <a:t>protection </a:t>
            </a:r>
            <a:r>
              <a:rPr lang="en-US" dirty="0" smtClean="0"/>
              <a:t>rather </a:t>
            </a:r>
            <a:r>
              <a:rPr lang="en-US" dirty="0" smtClean="0"/>
              <a:t>than innovation</a:t>
            </a:r>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14</a:t>
            </a:fld>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Moves to Mollify Negative Impacts</a:t>
            </a:r>
            <a:endParaRPr lang="en-US" dirty="0"/>
          </a:p>
        </p:txBody>
      </p:sp>
      <p:sp>
        <p:nvSpPr>
          <p:cNvPr id="3" name="Content Placeholder 2"/>
          <p:cNvSpPr>
            <a:spLocks noGrp="1"/>
          </p:cNvSpPr>
          <p:nvPr>
            <p:ph sz="quarter" idx="1"/>
          </p:nvPr>
        </p:nvSpPr>
        <p:spPr/>
        <p:txBody>
          <a:bodyPr/>
          <a:lstStyle/>
          <a:p>
            <a:r>
              <a:rPr lang="en-US" dirty="0" smtClean="0"/>
              <a:t>Control information flow</a:t>
            </a:r>
          </a:p>
          <a:p>
            <a:pPr lvl="1"/>
            <a:r>
              <a:rPr lang="en-US" dirty="0" smtClean="0"/>
              <a:t>Classify </a:t>
            </a:r>
            <a:r>
              <a:rPr lang="en-US" dirty="0" smtClean="0"/>
              <a:t>more work and disseminate it as “need to know”</a:t>
            </a:r>
          </a:p>
          <a:p>
            <a:pPr lvl="1"/>
            <a:r>
              <a:rPr lang="en-US" dirty="0" smtClean="0"/>
              <a:t>Publish material early to preclude later patents by trolls</a:t>
            </a:r>
          </a:p>
          <a:p>
            <a:pPr lvl="1"/>
            <a:r>
              <a:rPr lang="en-US" dirty="0" smtClean="0"/>
              <a:t>Establish new USPTO site for registering protected ideas</a:t>
            </a:r>
          </a:p>
          <a:p>
            <a:r>
              <a:rPr lang="en-US" dirty="0" smtClean="0"/>
              <a:t>Set new standards requiring showing concept origination</a:t>
            </a:r>
          </a:p>
          <a:p>
            <a:r>
              <a:rPr lang="en-US" dirty="0" smtClean="0"/>
              <a:t>Get DoD experts on government patent law committees</a:t>
            </a:r>
          </a:p>
          <a:p>
            <a:r>
              <a:rPr lang="en-US" dirty="0" smtClean="0"/>
              <a:t>Enact and enforce punitive damages against trolls, including inducements to strictly enforce current rules.</a:t>
            </a:r>
          </a:p>
          <a:p>
            <a:r>
              <a:rPr lang="en-US" dirty="0" smtClean="0"/>
              <a:t>Reexamination of the First to File/First to invent </a:t>
            </a:r>
            <a:endParaRPr lang="en-US" dirty="0" smtClean="0"/>
          </a:p>
          <a:p>
            <a:pPr lvl="1"/>
            <a:r>
              <a:rPr lang="en-US" dirty="0" smtClean="0"/>
              <a:t>Optimize </a:t>
            </a:r>
            <a:r>
              <a:rPr lang="en-US" dirty="0" smtClean="0"/>
              <a:t>the granting to the actual </a:t>
            </a:r>
            <a:r>
              <a:rPr lang="en-US" dirty="0" smtClean="0"/>
              <a:t>inventor</a:t>
            </a:r>
            <a:endParaRPr lang="en-US" dirty="0" smtClean="0"/>
          </a:p>
          <a:p>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15</a:t>
            </a:fld>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sz="quarter" idx="1"/>
          </p:nvPr>
        </p:nvSpPr>
        <p:spPr/>
        <p:txBody>
          <a:bodyPr>
            <a:normAutofit lnSpcReduction="10000"/>
          </a:bodyPr>
          <a:lstStyle/>
          <a:p>
            <a:r>
              <a:rPr lang="en-US" dirty="0" smtClean="0"/>
              <a:t>Patents have evolved to conflict with national security</a:t>
            </a:r>
          </a:p>
          <a:p>
            <a:pPr lvl="1"/>
            <a:r>
              <a:rPr lang="en-US" dirty="0" smtClean="0"/>
              <a:t>Patent purpose migrated to corporate economics</a:t>
            </a:r>
          </a:p>
          <a:p>
            <a:pPr lvl="1"/>
            <a:r>
              <a:rPr lang="en-US" dirty="0" smtClean="0"/>
              <a:t>The temporary protection of inventor is irrelevant to security</a:t>
            </a:r>
          </a:p>
          <a:p>
            <a:pPr lvl="1"/>
            <a:r>
              <a:rPr lang="en-US" dirty="0" smtClean="0"/>
              <a:t>Military technology advantage harder to protect</a:t>
            </a:r>
          </a:p>
          <a:p>
            <a:r>
              <a:rPr lang="en-US" dirty="0" smtClean="0"/>
              <a:t>Recommendations</a:t>
            </a:r>
          </a:p>
          <a:p>
            <a:pPr lvl="1"/>
            <a:r>
              <a:rPr lang="en-US" dirty="0" smtClean="0"/>
              <a:t>Increase awareness of impact on procurement systems</a:t>
            </a:r>
          </a:p>
          <a:p>
            <a:pPr lvl="1"/>
            <a:r>
              <a:rPr lang="en-US" dirty="0" smtClean="0"/>
              <a:t>Policy changes to consider:</a:t>
            </a:r>
          </a:p>
          <a:p>
            <a:pPr lvl="2"/>
            <a:r>
              <a:rPr lang="en-US" dirty="0" smtClean="0"/>
              <a:t>Legislation  to address non-practicing entities</a:t>
            </a:r>
          </a:p>
          <a:p>
            <a:pPr lvl="2"/>
            <a:r>
              <a:rPr lang="en-US" dirty="0" smtClean="0"/>
              <a:t>Accommodating classified inventions</a:t>
            </a:r>
          </a:p>
          <a:p>
            <a:r>
              <a:rPr lang="en-US" dirty="0" smtClean="0"/>
              <a:t>Making progress is important:</a:t>
            </a:r>
          </a:p>
          <a:p>
            <a:pPr lvl="1"/>
            <a:r>
              <a:rPr lang="en-US" dirty="0" smtClean="0"/>
              <a:t>Alternative: revised military strategy without technical advantage</a:t>
            </a:r>
            <a:endParaRPr lang="en-US" dirty="0"/>
          </a:p>
          <a:p>
            <a:pPr lvl="2"/>
            <a:endParaRPr lang="en-US" dirty="0" smtClean="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16</a:t>
            </a:fld>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Acknowledgements</a:t>
            </a:r>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17</a:t>
            </a:fld>
            <a:endParaRPr lang="en-US" dirty="0"/>
          </a:p>
        </p:txBody>
      </p:sp>
      <p:sp>
        <p:nvSpPr>
          <p:cNvPr id="6" name="TextBox 5"/>
          <p:cNvSpPr txBox="1"/>
          <p:nvPr/>
        </p:nvSpPr>
        <p:spPr>
          <a:xfrm>
            <a:off x="533400" y="1447800"/>
            <a:ext cx="7772400" cy="4062651"/>
          </a:xfrm>
          <a:prstGeom prst="rect">
            <a:avLst/>
          </a:prstGeom>
          <a:noFill/>
        </p:spPr>
        <p:txBody>
          <a:bodyPr wrap="square" rtlCol="0">
            <a:spAutoFit/>
          </a:bodyPr>
          <a:lstStyle/>
          <a:p>
            <a:pPr algn="just"/>
            <a:r>
              <a:rPr lang="en-US" sz="2000" dirty="0" smtClean="0"/>
              <a:t>The authors wish to thank the Honorable Garth D.  Baer, Administrative Patent Judge with the U.S. Patent and Trademark Office for his encouragement and willingness to respond to many procedural and practice questions for some of the authors who have virtually no experience with the practice at the USPTO or at the CAFC level, where Judge Baer clerked for the Honorable Raymond C.  Clevenger III, Circuit Judge.  While all of the authors sought counsel from many in this field, the opinions expressed herein are the authors’ own and do not necessarily represent opinions or positions of their employers, their colleagues or the experts from whom they sought assistance, nor should they be construed as being the official views of any military service in which the authors may have served.</a:t>
            </a:r>
          </a:p>
          <a:p>
            <a:pPr algn="just"/>
            <a:endParaRPr lang="en-US" sz="20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Temporary Resting Place for Text</a:t>
            </a:r>
            <a:endParaRPr lang="en-US" dirty="0"/>
          </a:p>
        </p:txBody>
      </p:sp>
      <p:sp>
        <p:nvSpPr>
          <p:cNvPr id="3" name="Content Placeholder 2"/>
          <p:cNvSpPr>
            <a:spLocks noGrp="1"/>
          </p:cNvSpPr>
          <p:nvPr>
            <p:ph sz="quarter" idx="1"/>
          </p:nvPr>
        </p:nvSpPr>
        <p:spPr/>
        <p:txBody>
          <a:bodyPr/>
          <a:lstStyle/>
          <a:p>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18</a:t>
            </a:fld>
            <a:endParaRPr lang="en-US" dirty="0"/>
          </a:p>
        </p:txBody>
      </p:sp>
      <p:sp>
        <p:nvSpPr>
          <p:cNvPr id="5" name="TextBox 4"/>
          <p:cNvSpPr txBox="1"/>
          <p:nvPr/>
        </p:nvSpPr>
        <p:spPr>
          <a:xfrm>
            <a:off x="457200" y="2133600"/>
            <a:ext cx="8458200" cy="3754874"/>
          </a:xfrm>
          <a:prstGeom prst="rect">
            <a:avLst/>
          </a:prstGeom>
          <a:noFill/>
        </p:spPr>
        <p:txBody>
          <a:bodyPr wrap="square" rtlCol="0">
            <a:spAutoFit/>
          </a:bodyPr>
          <a:lstStyle/>
          <a:p>
            <a:pPr algn="just"/>
            <a:r>
              <a:rPr lang="en-US" sz="2000" dirty="0" smtClean="0"/>
              <a:t>Patents and other IP protection must be a major consideration for national defense.    Although  the  original  goals  of  the  patent  system  do  not  appear  to  conflict  with  the  security  goals  of  the Nation, the current implementation degrades the Warfighters’ use of technology as an advantage.  This occurs because the current patent system promotes sharing information that is critical to a nation’s  security and disincentivizes the innovator.  Consequently, policy makers should be aware  of  the  impact  on  developers. The authors  recommend  addressing  non-practicing  entities (“trolls”) and facilitating and accommodating classified inventions.  The alternative may be to give up on the “offset strategy” and have U.S.  warfighters fight future conflicts on an unnecessarily reduced-advantaged playing field</a:t>
            </a:r>
          </a:p>
          <a:p>
            <a:r>
              <a:rPr lang="en-US" sz="2000" dirty="0" smtClean="0"/>
              <a:t>. </a:t>
            </a:r>
            <a:endParaRPr lang="en-US" sz="20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19</a:t>
            </a:fld>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Major </a:t>
            </a:r>
            <a:r>
              <a:rPr lang="en-US" dirty="0" smtClean="0"/>
              <a:t>Thesis – Patents Use is Vital</a:t>
            </a:r>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2</a:t>
            </a:fld>
            <a:endParaRPr lang="en-US" dirty="0"/>
          </a:p>
        </p:txBody>
      </p:sp>
      <p:sp>
        <p:nvSpPr>
          <p:cNvPr id="5" name="TextBox 4"/>
          <p:cNvSpPr txBox="1"/>
          <p:nvPr/>
        </p:nvSpPr>
        <p:spPr>
          <a:xfrm>
            <a:off x="457200" y="1143000"/>
            <a:ext cx="8305800" cy="4462760"/>
          </a:xfrm>
          <a:prstGeom prst="rect">
            <a:avLst/>
          </a:prstGeom>
          <a:noFill/>
        </p:spPr>
        <p:txBody>
          <a:bodyPr wrap="square" rtlCol="0">
            <a:spAutoFit/>
          </a:bodyPr>
          <a:lstStyle/>
          <a:p>
            <a:pPr algn="just"/>
            <a:r>
              <a:rPr lang="en-US" sz="2000" dirty="0" smtClean="0"/>
              <a:t>In this century, technology ascendancy has become an even more </a:t>
            </a:r>
            <a:endParaRPr lang="en-US" sz="2000" dirty="0" smtClean="0"/>
          </a:p>
          <a:p>
            <a:pPr algn="ctr"/>
            <a:r>
              <a:rPr lang="en-US" sz="4000" dirty="0" smtClean="0">
                <a:solidFill>
                  <a:srgbClr val="FF0000"/>
                </a:solidFill>
              </a:rPr>
              <a:t>vital </a:t>
            </a:r>
            <a:r>
              <a:rPr lang="en-US" sz="4000" dirty="0" smtClean="0">
                <a:solidFill>
                  <a:srgbClr val="FF0000"/>
                </a:solidFill>
              </a:rPr>
              <a:t>part of defense </a:t>
            </a:r>
            <a:endParaRPr lang="en-US" sz="4000" dirty="0" smtClean="0">
              <a:solidFill>
                <a:srgbClr val="FF0000"/>
              </a:solidFill>
            </a:endParaRPr>
          </a:p>
          <a:p>
            <a:pPr algn="just"/>
            <a:r>
              <a:rPr lang="en-US" sz="2000" dirty="0" smtClean="0"/>
              <a:t>posture </a:t>
            </a:r>
            <a:r>
              <a:rPr lang="en-US" sz="2000" dirty="0" smtClean="0"/>
              <a:t>of this nation, therefore, encouraging, protecting and strategically disseminating emerging capabilities is as much a central function of national security as size of the armed forces.  For centuries governments have sought to optimize innovation by </a:t>
            </a:r>
            <a:endParaRPr lang="en-US" sz="2000" dirty="0" smtClean="0"/>
          </a:p>
          <a:p>
            <a:pPr algn="ctr"/>
            <a:r>
              <a:rPr lang="en-US" sz="4000" dirty="0" smtClean="0">
                <a:solidFill>
                  <a:srgbClr val="FF0000"/>
                </a:solidFill>
              </a:rPr>
              <a:t>protecting </a:t>
            </a:r>
            <a:r>
              <a:rPr lang="en-US" sz="4000" dirty="0" smtClean="0">
                <a:solidFill>
                  <a:srgbClr val="FF0000"/>
                </a:solidFill>
              </a:rPr>
              <a:t>the rights of the creators </a:t>
            </a:r>
            <a:endParaRPr lang="en-US" sz="4000" dirty="0" smtClean="0">
              <a:solidFill>
                <a:srgbClr val="FF0000"/>
              </a:solidFill>
            </a:endParaRPr>
          </a:p>
          <a:p>
            <a:pPr algn="just"/>
            <a:r>
              <a:rPr lang="en-US" sz="2000" dirty="0" smtClean="0"/>
              <a:t>of </a:t>
            </a:r>
            <a:r>
              <a:rPr lang="en-US" sz="2000" dirty="0" smtClean="0"/>
              <a:t>new products and methods, but these efforts may not have produced a system which is optimal for this era. The authors maintain that </a:t>
            </a:r>
            <a:endParaRPr lang="en-US" sz="2000" dirty="0" smtClean="0"/>
          </a:p>
          <a:p>
            <a:pPr algn="ctr"/>
            <a:r>
              <a:rPr lang="en-US" sz="4400" dirty="0" smtClean="0">
                <a:solidFill>
                  <a:srgbClr val="FF0000"/>
                </a:solidFill>
              </a:rPr>
              <a:t>a </a:t>
            </a:r>
            <a:r>
              <a:rPr lang="en-US" sz="4400" dirty="0" smtClean="0">
                <a:solidFill>
                  <a:srgbClr val="FF0000"/>
                </a:solidFill>
              </a:rPr>
              <a:t>reevaluation</a:t>
            </a:r>
            <a:r>
              <a:rPr lang="en-US" sz="2000" dirty="0" smtClean="0">
                <a:solidFill>
                  <a:srgbClr val="FF0000"/>
                </a:solidFill>
              </a:rPr>
              <a:t> </a:t>
            </a:r>
            <a:endParaRPr lang="en-US" sz="2000" dirty="0" smtClean="0">
              <a:solidFill>
                <a:srgbClr val="FF0000"/>
              </a:solidFill>
            </a:endParaRPr>
          </a:p>
          <a:p>
            <a:pPr algn="just"/>
            <a:r>
              <a:rPr lang="en-US" sz="2000" dirty="0" smtClean="0"/>
              <a:t>of </a:t>
            </a:r>
            <a:r>
              <a:rPr lang="en-US" sz="2000" dirty="0" smtClean="0"/>
              <a:t>the current patent system by the defense establishment is warranted</a:t>
            </a:r>
            <a:endParaRPr lang="en-US" sz="20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20</a:t>
            </a:fld>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
          </p:nvPr>
        </p:nvSpPr>
        <p:spPr/>
        <p:txBody>
          <a:bodyPr/>
          <a:lstStyle/>
          <a:p>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21</a:t>
            </a:fld>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Historical Underpinnings</a:t>
            </a:r>
            <a:endParaRPr lang="en-US" dirty="0"/>
          </a:p>
        </p:txBody>
      </p:sp>
      <p:sp>
        <p:nvSpPr>
          <p:cNvPr id="9" name="Content Placeholder 8"/>
          <p:cNvSpPr>
            <a:spLocks noGrp="1"/>
          </p:cNvSpPr>
          <p:nvPr>
            <p:ph sz="quarter" idx="1"/>
          </p:nvPr>
        </p:nvSpPr>
        <p:spPr>
          <a:xfrm>
            <a:off x="457200" y="3124200"/>
            <a:ext cx="8229600" cy="3032760"/>
          </a:xfrm>
        </p:spPr>
        <p:txBody>
          <a:bodyPr/>
          <a:lstStyle/>
          <a:p>
            <a:r>
              <a:rPr lang="en-US" dirty="0" smtClean="0"/>
              <a:t>Important enough to justify inclusion in the Constitution</a:t>
            </a:r>
          </a:p>
          <a:p>
            <a:r>
              <a:rPr lang="en-US" dirty="0" smtClean="0"/>
              <a:t>As </a:t>
            </a:r>
            <a:r>
              <a:rPr lang="en-US" dirty="0" smtClean="0"/>
              <a:t>early as the 1400’s, governments protected inventors</a:t>
            </a:r>
          </a:p>
          <a:p>
            <a:r>
              <a:rPr lang="en-US" dirty="0" smtClean="0"/>
              <a:t>Traded short term (~ decade) protection for later use</a:t>
            </a:r>
          </a:p>
          <a:p>
            <a:r>
              <a:rPr lang="en-US" dirty="0" smtClean="0"/>
              <a:t>Intended to encourage trade and foster commerce</a:t>
            </a:r>
          </a:p>
          <a:p>
            <a:r>
              <a:rPr lang="en-US" dirty="0" smtClean="0"/>
              <a:t>Founding Fathers adopted British tradition</a:t>
            </a:r>
          </a:p>
          <a:p>
            <a:r>
              <a:rPr lang="en-US" dirty="0" smtClean="0"/>
              <a:t>Left </a:t>
            </a:r>
            <a:r>
              <a:rPr lang="en-US" dirty="0" smtClean="0"/>
              <a:t>to the legislative branch to fully define and enable</a:t>
            </a:r>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3</a:t>
            </a:fld>
            <a:endParaRPr lang="en-US" dirty="0"/>
          </a:p>
        </p:txBody>
      </p:sp>
      <p:sp>
        <p:nvSpPr>
          <p:cNvPr id="3174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1745" name="Picture 0" descr="ArtI-Sec8-Clause8-6.jpg"/>
          <p:cNvPicPr>
            <a:picLocks noChangeAspect="1" noChangeArrowheads="1"/>
          </p:cNvPicPr>
          <p:nvPr/>
        </p:nvPicPr>
        <p:blipFill>
          <a:blip r:embed="rId2" cstate="print">
            <a:lum contrast="12000"/>
          </a:blip>
          <a:srcRect/>
          <a:stretch>
            <a:fillRect/>
          </a:stretch>
        </p:blipFill>
        <p:spPr bwMode="auto">
          <a:xfrm>
            <a:off x="685800" y="1371600"/>
            <a:ext cx="7772400" cy="647700"/>
          </a:xfrm>
          <a:prstGeom prst="rect">
            <a:avLst/>
          </a:prstGeom>
          <a:noFill/>
        </p:spPr>
      </p:pic>
      <p:sp>
        <p:nvSpPr>
          <p:cNvPr id="31747" name="Rectangle 3"/>
          <p:cNvSpPr>
            <a:spLocks noChangeArrowheads="1"/>
          </p:cNvSpPr>
          <p:nvPr/>
        </p:nvSpPr>
        <p:spPr bwMode="auto">
          <a:xfrm>
            <a:off x="0" y="2020049"/>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355600" algn="l"/>
                <a:tab pos="711200" algn="l"/>
                <a:tab pos="1066800" algn="l"/>
                <a:tab pos="1422400" algn="l"/>
                <a:tab pos="1778000" algn="l"/>
                <a:tab pos="2133600" algn="l"/>
                <a:tab pos="2489200" algn="l"/>
                <a:tab pos="2844800" algn="l"/>
                <a:tab pos="3200400" algn="l"/>
                <a:tab pos="3556000" algn="l"/>
                <a:tab pos="3911600" algn="l"/>
                <a:tab pos="4267200" algn="l"/>
              </a:tabLst>
            </a:pPr>
            <a:r>
              <a:rPr kumimoji="0" lang="en-US"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U.S. Constitution, Article I, Section 8, Clause 9: </a:t>
            </a:r>
            <a:br>
              <a:rPr kumimoji="0" lang="en-US"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br>
            <a:r>
              <a:rPr kumimoji="0" lang="en-US"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“To promote the Progress of Science and useful Arts, by securing for limited Times</a:t>
            </a:r>
            <a:br>
              <a:rPr kumimoji="0" lang="en-US"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br>
            <a:r>
              <a:rPr kumimoji="0" lang="en-US"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 to Authors and Inventors the exclusive Right to their respective Writings and Discoveries;”</a:t>
            </a:r>
            <a:endParaRPr kumimoji="0" lang="en-US" sz="4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The Early Years</a:t>
            </a:r>
            <a:endParaRPr lang="en-US" dirty="0"/>
          </a:p>
        </p:txBody>
      </p:sp>
      <p:sp>
        <p:nvSpPr>
          <p:cNvPr id="7" name="Content Placeholder 6"/>
          <p:cNvSpPr>
            <a:spLocks noGrp="1"/>
          </p:cNvSpPr>
          <p:nvPr>
            <p:ph sz="quarter" idx="2"/>
          </p:nvPr>
        </p:nvSpPr>
        <p:spPr>
          <a:xfrm>
            <a:off x="4191000" y="1219200"/>
            <a:ext cx="4876800" cy="4934712"/>
          </a:xfrm>
        </p:spPr>
        <p:txBody>
          <a:bodyPr/>
          <a:lstStyle/>
          <a:p>
            <a:r>
              <a:rPr lang="en-US" dirty="0" smtClean="0"/>
              <a:t>First Attempt: Patent Act 1790</a:t>
            </a:r>
          </a:p>
          <a:p>
            <a:r>
              <a:rPr lang="en-US" dirty="0" smtClean="0"/>
              <a:t>Secretary of  War part of review</a:t>
            </a:r>
          </a:p>
          <a:p>
            <a:r>
              <a:rPr lang="en-US" dirty="0" smtClean="0"/>
              <a:t>Led to Patent Act of 1793</a:t>
            </a:r>
          </a:p>
          <a:p>
            <a:r>
              <a:rPr lang="en-US" dirty="0" smtClean="0"/>
              <a:t>Very few applications filed</a:t>
            </a:r>
          </a:p>
          <a:p>
            <a:r>
              <a:rPr lang="en-US" dirty="0" smtClean="0"/>
              <a:t>Mainly oriented to agriculture</a:t>
            </a:r>
          </a:p>
          <a:p>
            <a:r>
              <a:rPr lang="en-US" dirty="0" smtClean="0"/>
              <a:t>Secretary of State and AG issued</a:t>
            </a:r>
          </a:p>
          <a:p>
            <a:r>
              <a:rPr lang="en-US" dirty="0" smtClean="0"/>
              <a:t>This act was in force 43 years</a:t>
            </a:r>
          </a:p>
          <a:p>
            <a:r>
              <a:rPr lang="en-US" dirty="0" smtClean="0"/>
              <a:t>Eli Whitney's Cotton Gin was granted a patent under this act </a:t>
            </a:r>
          </a:p>
          <a:p>
            <a:r>
              <a:rPr lang="en-US" dirty="0" smtClean="0"/>
              <a:t>Industrial revolution began </a:t>
            </a:r>
          </a:p>
          <a:p>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4</a:t>
            </a:fld>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4311" y="1371600"/>
            <a:ext cx="2997089" cy="4100017"/>
          </a:xfrm>
          <a:prstGeom prst="rect">
            <a:avLst/>
          </a:prstGeom>
        </p:spPr>
      </p:pic>
      <p:sp>
        <p:nvSpPr>
          <p:cNvPr id="3" name="Rectangle 2"/>
          <p:cNvSpPr/>
          <p:nvPr/>
        </p:nvSpPr>
        <p:spPr>
          <a:xfrm>
            <a:off x="457200" y="5392126"/>
            <a:ext cx="3352800" cy="646331"/>
          </a:xfrm>
          <a:prstGeom prst="rect">
            <a:avLst/>
          </a:prstGeom>
        </p:spPr>
        <p:txBody>
          <a:bodyPr wrap="square">
            <a:spAutoFit/>
          </a:bodyPr>
          <a:lstStyle/>
          <a:p>
            <a:pPr algn="ctr"/>
            <a:r>
              <a:rPr lang="en-US" b="1" dirty="0" smtClean="0">
                <a:latin typeface="Times New Roman" pitchFamily="18" charset="0"/>
                <a:cs typeface="Times New Roman" pitchFamily="18" charset="0"/>
              </a:rPr>
              <a:t>Patent drawing of Eli Whitney Cotton Gin 1794 USPTO</a:t>
            </a:r>
            <a:endParaRPr lang="en-US" b="1" dirty="0">
              <a:latin typeface="Times New Roman" pitchFamily="18" charset="0"/>
              <a:cs typeface="Times New Roman" pitchFamily="18" charset="0"/>
            </a:endParaRPr>
          </a:p>
        </p:txBody>
      </p:sp>
      <p:sp>
        <p:nvSpPr>
          <p:cNvPr id="11" name="Rectangle 10"/>
          <p:cNvSpPr/>
          <p:nvPr/>
        </p:nvSpPr>
        <p:spPr>
          <a:xfrm>
            <a:off x="457200" y="1295400"/>
            <a:ext cx="3352800" cy="472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Colt-Paterson-Patent-1839-.jpg"/>
          <p:cNvPicPr/>
          <p:nvPr/>
        </p:nvPicPr>
        <p:blipFill>
          <a:blip r:embed="rId2" cstate="print"/>
          <a:stretch>
            <a:fillRect/>
          </a:stretch>
        </p:blipFill>
        <p:spPr>
          <a:xfrm>
            <a:off x="228600" y="1219200"/>
            <a:ext cx="2256258" cy="2694928"/>
          </a:xfrm>
          <a:prstGeom prst="rect">
            <a:avLst/>
          </a:prstGeom>
        </p:spPr>
      </p:pic>
      <p:sp>
        <p:nvSpPr>
          <p:cNvPr id="11" name="Rectangle 10"/>
          <p:cNvSpPr/>
          <p:nvPr/>
        </p:nvSpPr>
        <p:spPr>
          <a:xfrm>
            <a:off x="315786" y="1292536"/>
            <a:ext cx="1718205" cy="472726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p:nvSpPr>
        <p:spPr>
          <a:xfrm>
            <a:off x="315786" y="3932616"/>
            <a:ext cx="1642005" cy="1754326"/>
          </a:xfrm>
          <a:prstGeom prst="rect">
            <a:avLst/>
          </a:prstGeom>
        </p:spPr>
        <p:txBody>
          <a:bodyPr wrap="square">
            <a:spAutoFit/>
          </a:bodyPr>
          <a:lstStyle/>
          <a:p>
            <a:pPr lvl="0" algn="ctr" fontAlgn="base">
              <a:spcBef>
                <a:spcPct val="0"/>
              </a:spcBef>
              <a:spcAft>
                <a:spcPts val="1000"/>
              </a:spcAft>
            </a:pPr>
            <a:r>
              <a:rPr lang="en-US" b="1" dirty="0" smtClean="0">
                <a:latin typeface="Times New Roman" pitchFamily="18" charset="0"/>
                <a:cs typeface="Arial" pitchFamily="34" charset="0"/>
              </a:rPr>
              <a:t>Patent drawing for the Colt Paterson </a:t>
            </a:r>
            <a:br>
              <a:rPr lang="en-US" b="1" dirty="0" smtClean="0">
                <a:latin typeface="Times New Roman" pitchFamily="18" charset="0"/>
                <a:cs typeface="Arial" pitchFamily="34" charset="0"/>
              </a:rPr>
            </a:br>
            <a:r>
              <a:rPr lang="en-US" b="1" dirty="0" smtClean="0">
                <a:latin typeface="Times New Roman" pitchFamily="18" charset="0"/>
                <a:cs typeface="Arial" pitchFamily="34" charset="0"/>
              </a:rPr>
              <a:t>1839 USPTO drawing.</a:t>
            </a:r>
            <a:endParaRPr lang="en-US" sz="4400" dirty="0" smtClean="0">
              <a:latin typeface="Arial" pitchFamily="34" charset="0"/>
              <a:cs typeface="Arial" pitchFamily="34" charset="0"/>
            </a:endParaRPr>
          </a:p>
        </p:txBody>
      </p:sp>
      <p:sp>
        <p:nvSpPr>
          <p:cNvPr id="2" name="Title 1"/>
          <p:cNvSpPr>
            <a:spLocks noGrp="1"/>
          </p:cNvSpPr>
          <p:nvPr>
            <p:ph type="title"/>
          </p:nvPr>
        </p:nvSpPr>
        <p:spPr/>
        <p:txBody>
          <a:bodyPr/>
          <a:lstStyle/>
          <a:p>
            <a:r>
              <a:rPr lang="en-US" dirty="0" smtClean="0"/>
              <a:t>The Industrial Revolution </a:t>
            </a:r>
            <a:endParaRPr lang="en-US" dirty="0"/>
          </a:p>
        </p:txBody>
      </p:sp>
      <p:pic>
        <p:nvPicPr>
          <p:cNvPr id="5" name="Content Placeholder 4" descr="richard-gatlings-patent.jpg"/>
          <p:cNvPicPr>
            <a:picLocks noGrp="1" noChangeAspect="1"/>
          </p:cNvPicPr>
          <p:nvPr>
            <p:ph sz="quarter" idx="1"/>
          </p:nvPr>
        </p:nvPicPr>
        <p:blipFill>
          <a:blip r:embed="rId3" cstate="print"/>
          <a:stretch>
            <a:fillRect/>
          </a:stretch>
        </p:blipFill>
        <p:spPr>
          <a:xfrm>
            <a:off x="2043149" y="1400352"/>
            <a:ext cx="1919251" cy="2501018"/>
          </a:xfrm>
        </p:spPr>
      </p:pic>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5</a:t>
            </a:fld>
            <a:endParaRPr lang="en-US" dirty="0"/>
          </a:p>
        </p:txBody>
      </p:sp>
      <p:sp>
        <p:nvSpPr>
          <p:cNvPr id="6" name="TextBox 5"/>
          <p:cNvSpPr txBox="1"/>
          <p:nvPr/>
        </p:nvSpPr>
        <p:spPr>
          <a:xfrm>
            <a:off x="2164574" y="3944922"/>
            <a:ext cx="1676400" cy="2031325"/>
          </a:xfrm>
          <a:prstGeom prst="rect">
            <a:avLst/>
          </a:prstGeom>
          <a:noFill/>
        </p:spPr>
        <p:txBody>
          <a:bodyPr wrap="square" rtlCol="0">
            <a:spAutoFit/>
          </a:bodyPr>
          <a:lstStyle/>
          <a:p>
            <a:pPr algn="ctr"/>
            <a:r>
              <a:rPr lang="en-US" b="1" dirty="0" smtClean="0">
                <a:latin typeface="Times New Roman" pitchFamily="18" charset="0"/>
                <a:cs typeface="Times New Roman" pitchFamily="18" charset="0"/>
              </a:rPr>
              <a:t>Dr. Richard Gatling’s gun, patented during the Civil War</a:t>
            </a:r>
            <a:br>
              <a:rPr lang="en-US" b="1" dirty="0" smtClean="0">
                <a:latin typeface="Times New Roman" pitchFamily="18" charset="0"/>
                <a:cs typeface="Times New Roman" pitchFamily="18" charset="0"/>
              </a:rPr>
            </a:br>
            <a:r>
              <a:rPr lang="en-US" b="1" dirty="0" smtClean="0">
                <a:latin typeface="Times New Roman" pitchFamily="18" charset="0"/>
                <a:cs typeface="Times New Roman" pitchFamily="18" charset="0"/>
              </a:rPr>
              <a:t>1865 USPTO Drawing.</a:t>
            </a:r>
            <a:endParaRPr lang="en-US" b="1" dirty="0">
              <a:latin typeface="Times New Roman" pitchFamily="18" charset="0"/>
              <a:cs typeface="Times New Roman" pitchFamily="18" charset="0"/>
            </a:endParaRPr>
          </a:p>
        </p:txBody>
      </p:sp>
      <p:sp>
        <p:nvSpPr>
          <p:cNvPr id="7" name="Rectangle 6"/>
          <p:cNvSpPr/>
          <p:nvPr/>
        </p:nvSpPr>
        <p:spPr>
          <a:xfrm>
            <a:off x="2101834" y="1295400"/>
            <a:ext cx="1739140" cy="4724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6"/>
          <p:cNvSpPr txBox="1">
            <a:spLocks/>
          </p:cNvSpPr>
          <p:nvPr/>
        </p:nvSpPr>
        <p:spPr>
          <a:xfrm>
            <a:off x="3886200" y="1219200"/>
            <a:ext cx="5257800" cy="4934712"/>
          </a:xfrm>
          <a:prstGeom prst="rect">
            <a:avLst/>
          </a:prstGeom>
          <a:solidFill>
            <a:schemeClr val="bg1"/>
          </a:solidFill>
        </p:spPr>
        <p:txBody>
          <a:bodyPr/>
          <a:lstStyle/>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Patent</a:t>
            </a:r>
            <a:r>
              <a:rPr kumimoji="0" lang="en-US" sz="2600" b="0" i="0" u="none" strike="noStrike" kern="1200" cap="none" spc="0" normalizeH="0" noProof="0" dirty="0" smtClean="0">
                <a:ln>
                  <a:noFill/>
                </a:ln>
                <a:solidFill>
                  <a:schemeClr val="tx1"/>
                </a:solidFill>
                <a:effectLst/>
                <a:uLnTx/>
                <a:uFillTx/>
                <a:latin typeface="+mn-lt"/>
                <a:ea typeface="+mn-ea"/>
                <a:cs typeface="+mn-cs"/>
              </a:rPr>
              <a:t> Act of 1836 </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Established Patent</a:t>
            </a:r>
            <a:r>
              <a:rPr kumimoji="0" lang="en-US" sz="2600" b="0" i="0" u="none" strike="noStrike" kern="1200" cap="none" spc="0" normalizeH="0" noProof="0" dirty="0" smtClean="0">
                <a:ln>
                  <a:noFill/>
                </a:ln>
                <a:solidFill>
                  <a:schemeClr val="tx1"/>
                </a:solidFill>
                <a:effectLst/>
                <a:uLnTx/>
                <a:uFillTx/>
                <a:latin typeface="+mn-lt"/>
                <a:ea typeface="+mn-ea"/>
                <a:cs typeface="+mn-cs"/>
              </a:rPr>
              <a:t> Office</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In the Department</a:t>
            </a:r>
            <a:r>
              <a:rPr kumimoji="0" lang="en-US" sz="2600" b="0" i="0" u="none" strike="noStrike" kern="1200" cap="none" spc="0" normalizeH="0" noProof="0" dirty="0" smtClean="0">
                <a:ln>
                  <a:noFill/>
                </a:ln>
                <a:solidFill>
                  <a:schemeClr val="tx1"/>
                </a:solidFill>
                <a:effectLst/>
                <a:uLnTx/>
                <a:uFillTx/>
                <a:latin typeface="+mn-lt"/>
                <a:ea typeface="+mn-ea"/>
                <a:cs typeface="+mn-cs"/>
              </a:rPr>
              <a:t> of State</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Growth of</a:t>
            </a:r>
            <a:r>
              <a:rPr kumimoji="0" lang="en-US" sz="2600" b="0" i="0" u="none" strike="noStrike" kern="1200" cap="none" spc="0" normalizeH="0" noProof="0" dirty="0" smtClean="0">
                <a:ln>
                  <a:noFill/>
                </a:ln>
                <a:solidFill>
                  <a:schemeClr val="tx1"/>
                </a:solidFill>
                <a:effectLst/>
                <a:uLnTx/>
                <a:uFillTx/>
                <a:latin typeface="+mn-lt"/>
                <a:ea typeface="+mn-ea"/>
                <a:cs typeface="+mn-cs"/>
              </a:rPr>
              <a:t> Patent applications was making it onerous</a:t>
            </a:r>
            <a:r>
              <a:rPr lang="en-US" sz="2600" dirty="0" smtClean="0"/>
              <a:t> on Sect of State.</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This act was in force 43 years</a:t>
            </a:r>
          </a:p>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Many famous weapons patented under</a:t>
            </a:r>
            <a:r>
              <a:rPr kumimoji="0" lang="en-US" sz="2600" b="0" i="0" u="none" strike="noStrike" kern="1200" cap="none" spc="0" normalizeH="0" noProof="0" dirty="0" smtClean="0">
                <a:ln>
                  <a:noFill/>
                </a:ln>
                <a:solidFill>
                  <a:schemeClr val="tx1"/>
                </a:solidFill>
                <a:effectLst/>
                <a:uLnTx/>
                <a:uFillTx/>
                <a:latin typeface="+mn-lt"/>
                <a:ea typeface="+mn-ea"/>
                <a:cs typeface="+mn-cs"/>
              </a:rPr>
              <a:t> this act</a:t>
            </a:r>
            <a:endParaRPr kumimoji="0" lang="en-US" sz="2600" b="0" i="0" u="none" strike="noStrike" kern="1200" cap="none" spc="0" normalizeH="0" baseline="0" noProof="0" dirty="0" smtClean="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r>
              <a:rPr kumimoji="0" lang="en-US" sz="2600" b="0" i="0" u="none" strike="noStrike" kern="1200" cap="none" spc="0" normalizeH="0" baseline="0" noProof="0" dirty="0" smtClean="0">
                <a:ln>
                  <a:noFill/>
                </a:ln>
                <a:solidFill>
                  <a:schemeClr val="tx1"/>
                </a:solidFill>
                <a:effectLst/>
                <a:uLnTx/>
                <a:uFillTx/>
                <a:latin typeface="+mn-lt"/>
                <a:ea typeface="+mn-ea"/>
                <a:cs typeface="+mn-cs"/>
              </a:rPr>
              <a:t>Industrial revolution was transforming nation </a:t>
            </a:r>
          </a:p>
          <a:p>
            <a:pPr marL="274320" marR="0" lvl="0" indent="-274320" algn="l" defTabSz="914400" rtl="0" eaLnBrk="1" fontAlgn="auto" latinLnBrk="0" hangingPunct="1">
              <a:lnSpc>
                <a:spcPct val="100000"/>
              </a:lnSpc>
              <a:spcBef>
                <a:spcPts val="600"/>
              </a:spcBef>
              <a:spcAft>
                <a:spcPts val="0"/>
              </a:spcAft>
              <a:buClr>
                <a:schemeClr val="accent1"/>
              </a:buClr>
              <a:buSzPct val="76000"/>
              <a:buFont typeface="Wingdings 3"/>
              <a:buChar char=""/>
              <a:tabLst/>
              <a:defRPr/>
            </a:pPr>
            <a:endParaRPr kumimoji="0" lang="en-US" sz="26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Growth of Patents 1790 - Present </a:t>
            </a:r>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6</a:t>
            </a:fld>
            <a:endParaRPr lang="en-US" dirty="0"/>
          </a:p>
        </p:txBody>
      </p:sp>
      <p:pic>
        <p:nvPicPr>
          <p:cNvPr id="5" name="Picture 4" descr="PatentDataWithPopltn.jpg"/>
          <p:cNvPicPr/>
          <p:nvPr/>
        </p:nvPicPr>
        <p:blipFill>
          <a:blip r:embed="rId2" cstate="print"/>
          <a:stretch>
            <a:fillRect/>
          </a:stretch>
        </p:blipFill>
        <p:spPr>
          <a:xfrm>
            <a:off x="685800" y="1295400"/>
            <a:ext cx="8001000" cy="49530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20</a:t>
            </a:r>
            <a:r>
              <a:rPr lang="en-US" baseline="30000" dirty="0" smtClean="0"/>
              <a:t>th</a:t>
            </a:r>
            <a:r>
              <a:rPr lang="en-US" dirty="0" smtClean="0"/>
              <a:t> Century Patent Issues</a:t>
            </a:r>
            <a:endParaRPr lang="en-US" dirty="0"/>
          </a:p>
        </p:txBody>
      </p:sp>
      <p:sp>
        <p:nvSpPr>
          <p:cNvPr id="7" name="Content Placeholder 6"/>
          <p:cNvSpPr>
            <a:spLocks noGrp="1"/>
          </p:cNvSpPr>
          <p:nvPr>
            <p:ph sz="quarter" idx="2"/>
          </p:nvPr>
        </p:nvSpPr>
        <p:spPr>
          <a:xfrm>
            <a:off x="3886200" y="1216152"/>
            <a:ext cx="5257800" cy="4937760"/>
          </a:xfrm>
        </p:spPr>
        <p:txBody>
          <a:bodyPr/>
          <a:lstStyle/>
          <a:p>
            <a:r>
              <a:rPr lang="en-US" dirty="0" smtClean="0"/>
              <a:t>1925: Patent Office moved to Department of Commerce</a:t>
            </a:r>
          </a:p>
          <a:p>
            <a:r>
              <a:rPr lang="en-US" dirty="0" smtClean="0"/>
              <a:t>1952: U.S. Patent and Trademark Office (USPTO) established</a:t>
            </a:r>
          </a:p>
          <a:p>
            <a:r>
              <a:rPr lang="en-US" dirty="0" smtClean="0"/>
              <a:t>Growth remains about same as growth in population until 1980</a:t>
            </a:r>
          </a:p>
          <a:p>
            <a:r>
              <a:rPr lang="en-US" dirty="0" smtClean="0"/>
              <a:t>Major reason for filing still to protect inventor from other’s use</a:t>
            </a:r>
          </a:p>
          <a:p>
            <a:r>
              <a:rPr lang="en-US" dirty="0" smtClean="0"/>
              <a:t>One famous case: Ford and Seldon on rights to automobile in 1911</a:t>
            </a:r>
          </a:p>
          <a:p>
            <a:r>
              <a:rPr lang="en-US" dirty="0" smtClean="0"/>
              <a:t>Seldon precursor to patent trolls</a:t>
            </a:r>
          </a:p>
          <a:p>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7</a:t>
            </a:fld>
            <a:endParaRPr lang="en-US" dirty="0"/>
          </a:p>
        </p:txBody>
      </p:sp>
      <p:grpSp>
        <p:nvGrpSpPr>
          <p:cNvPr id="12" name="Group 11"/>
          <p:cNvGrpSpPr/>
          <p:nvPr/>
        </p:nvGrpSpPr>
        <p:grpSpPr>
          <a:xfrm>
            <a:off x="228600" y="990600"/>
            <a:ext cx="3429000" cy="5181600"/>
            <a:chOff x="76200" y="1143000"/>
            <a:chExt cx="3429000" cy="5181600"/>
          </a:xfrm>
        </p:grpSpPr>
        <p:pic>
          <p:nvPicPr>
            <p:cNvPr id="9" name="Picture 8" descr="VulcanCannonBarrelDrawing.jpg"/>
            <p:cNvPicPr>
              <a:picLocks noChangeAspect="1"/>
            </p:cNvPicPr>
            <p:nvPr/>
          </p:nvPicPr>
          <p:blipFill>
            <a:blip r:embed="rId2" cstate="print"/>
            <a:srcRect b="7019"/>
            <a:stretch>
              <a:fillRect/>
            </a:stretch>
          </p:blipFill>
          <p:spPr>
            <a:xfrm>
              <a:off x="152400" y="1143000"/>
              <a:ext cx="3133026" cy="4279195"/>
            </a:xfrm>
            <a:prstGeom prst="rect">
              <a:avLst/>
            </a:prstGeom>
          </p:spPr>
        </p:pic>
        <p:sp>
          <p:nvSpPr>
            <p:cNvPr id="10" name="Rectangle 9"/>
            <p:cNvSpPr/>
            <p:nvPr/>
          </p:nvSpPr>
          <p:spPr>
            <a:xfrm>
              <a:off x="152400" y="5334000"/>
              <a:ext cx="3200400" cy="923330"/>
            </a:xfrm>
            <a:prstGeom prst="rect">
              <a:avLst/>
            </a:prstGeom>
          </p:spPr>
          <p:txBody>
            <a:bodyPr wrap="square">
              <a:spAutoFit/>
            </a:bodyPr>
            <a:lstStyle/>
            <a:p>
              <a:pPr algn="ctr"/>
              <a:r>
                <a:rPr lang="en-US" b="1" dirty="0" smtClean="0">
                  <a:latin typeface="Times New Roman" pitchFamily="18" charset="0"/>
                  <a:cs typeface="Times New Roman" pitchFamily="18" charset="0"/>
                </a:rPr>
                <a:t>Barrel and chamber design:</a:t>
              </a:r>
              <a:br>
                <a:rPr lang="en-US" b="1" dirty="0" smtClean="0">
                  <a:latin typeface="Times New Roman" pitchFamily="18" charset="0"/>
                  <a:cs typeface="Times New Roman" pitchFamily="18" charset="0"/>
                </a:rPr>
              </a:br>
              <a:r>
                <a:rPr lang="en-US" b="1" dirty="0" smtClean="0">
                  <a:latin typeface="Times New Roman" pitchFamily="18" charset="0"/>
                  <a:cs typeface="Times New Roman" pitchFamily="18" charset="0"/>
                </a:rPr>
                <a:t>Vulcan weapons systems</a:t>
              </a:r>
            </a:p>
            <a:p>
              <a:pPr algn="ctr"/>
              <a:r>
                <a:rPr lang="en-US" b="1" dirty="0" smtClean="0">
                  <a:latin typeface="Times New Roman" pitchFamily="18" charset="0"/>
                  <a:cs typeface="Times New Roman" pitchFamily="18" charset="0"/>
                </a:rPr>
                <a:t>1979 USPTO Drawing</a:t>
              </a:r>
              <a:endParaRPr lang="en-US" b="1" dirty="0">
                <a:latin typeface="Times New Roman" pitchFamily="18" charset="0"/>
                <a:cs typeface="Times New Roman" pitchFamily="18" charset="0"/>
              </a:endParaRPr>
            </a:p>
          </p:txBody>
        </p:sp>
        <p:sp>
          <p:nvSpPr>
            <p:cNvPr id="11" name="Rectangle 10"/>
            <p:cNvSpPr/>
            <p:nvPr/>
          </p:nvSpPr>
          <p:spPr>
            <a:xfrm>
              <a:off x="76200" y="1371600"/>
              <a:ext cx="3429000" cy="4953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Adjustments to 20</a:t>
            </a:r>
            <a:r>
              <a:rPr lang="en-US" baseline="30000" dirty="0" smtClean="0"/>
              <a:t>th</a:t>
            </a:r>
            <a:r>
              <a:rPr lang="en-US" dirty="0" smtClean="0"/>
              <a:t> </a:t>
            </a:r>
            <a:r>
              <a:rPr lang="en-US" smtClean="0"/>
              <a:t>Century Reality</a:t>
            </a:r>
            <a:r>
              <a:rPr lang="en-US" smtClean="0"/>
              <a:t> </a:t>
            </a:r>
            <a:endParaRPr lang="en-US" dirty="0"/>
          </a:p>
        </p:txBody>
      </p:sp>
      <p:sp>
        <p:nvSpPr>
          <p:cNvPr id="3" name="Content Placeholder 2"/>
          <p:cNvSpPr>
            <a:spLocks noGrp="1"/>
          </p:cNvSpPr>
          <p:nvPr>
            <p:ph sz="quarter" idx="1"/>
          </p:nvPr>
        </p:nvSpPr>
        <p:spPr>
          <a:xfrm>
            <a:off x="457200" y="1219200"/>
            <a:ext cx="8534400" cy="4937760"/>
          </a:xfrm>
        </p:spPr>
        <p:txBody>
          <a:bodyPr>
            <a:normAutofit/>
          </a:bodyPr>
          <a:lstStyle/>
          <a:p>
            <a:r>
              <a:rPr lang="en-US" dirty="0" smtClean="0"/>
              <a:t>The complexity of modern technology began to burden the various court systems</a:t>
            </a:r>
          </a:p>
          <a:p>
            <a:r>
              <a:rPr lang="en-US" dirty="0" smtClean="0"/>
              <a:t>Few lawyers are trained in the technical fields and even those are often constrained by their educational  “silo” </a:t>
            </a:r>
          </a:p>
          <a:p>
            <a:r>
              <a:rPr lang="en-US" dirty="0" smtClean="0"/>
              <a:t>1982: Court of Appeals for the Federal Circuit created to hear special cases from all circuits, including patents</a:t>
            </a:r>
          </a:p>
          <a:p>
            <a:r>
              <a:rPr lang="en-US" dirty="0" smtClean="0"/>
              <a:t>Jurisdiction includes several special issues ranging from Veterans’ to Postal Service Claims, as well as Patents</a:t>
            </a:r>
          </a:p>
          <a:p>
            <a:r>
              <a:rPr lang="en-US" dirty="0" smtClean="0"/>
              <a:t>Judges and clerks are all technically trained and experienced in intellectual property law</a:t>
            </a:r>
          </a:p>
          <a:p>
            <a:r>
              <a:rPr lang="en-US" dirty="0" smtClean="0"/>
              <a:t>The Executive and Judicial Branches are active in patent law</a:t>
            </a:r>
          </a:p>
          <a:p>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8</a:t>
            </a:fld>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Patent Cases taking over </a:t>
            </a:r>
            <a:r>
              <a:rPr lang="en-US" dirty="0" smtClean="0"/>
              <a:t>Courts</a:t>
            </a:r>
            <a:endParaRPr lang="en-US" dirty="0"/>
          </a:p>
        </p:txBody>
      </p:sp>
      <p:sp>
        <p:nvSpPr>
          <p:cNvPr id="4" name="TextBox 3"/>
          <p:cNvSpPr txBox="1"/>
          <p:nvPr/>
        </p:nvSpPr>
        <p:spPr>
          <a:xfrm>
            <a:off x="8229600" y="6477000"/>
            <a:ext cx="533400" cy="381000"/>
          </a:xfrm>
          <a:prstGeom prst="rect">
            <a:avLst/>
          </a:prstGeom>
          <a:noFill/>
        </p:spPr>
        <p:txBody>
          <a:bodyPr wrap="square" rtlCol="0">
            <a:spAutoFit/>
          </a:bodyPr>
          <a:lstStyle/>
          <a:p>
            <a:fld id="{1006F7BA-B3CF-4B6D-9B5C-204B58F6E3FA}" type="slidenum">
              <a:rPr lang="en-US" smtClean="0"/>
              <a:pPr/>
              <a:t>9</a:t>
            </a:fld>
            <a:endParaRPr lang="en-US" dirty="0"/>
          </a:p>
        </p:txBody>
      </p:sp>
      <p:pic>
        <p:nvPicPr>
          <p:cNvPr id="5" name="Picture 4" descr="FY16_Caseload_by_Major_Origin.jpg"/>
          <p:cNvPicPr/>
          <p:nvPr/>
        </p:nvPicPr>
        <p:blipFill>
          <a:blip r:embed="rId2" cstate="print"/>
          <a:srcRect l="3636" t="2353" r="3636"/>
          <a:stretch>
            <a:fillRect/>
          </a:stretch>
        </p:blipFill>
        <p:spPr>
          <a:xfrm>
            <a:off x="685800" y="1143000"/>
            <a:ext cx="6324600" cy="5125748"/>
          </a:xfrm>
          <a:prstGeom prst="rect">
            <a:avLst/>
          </a:prstGeom>
        </p:spPr>
      </p:pic>
      <p:sp>
        <p:nvSpPr>
          <p:cNvPr id="7" name="TextBox 6"/>
          <p:cNvSpPr txBox="1"/>
          <p:nvPr/>
        </p:nvSpPr>
        <p:spPr>
          <a:xfrm>
            <a:off x="7239000" y="2819400"/>
            <a:ext cx="1752600" cy="923330"/>
          </a:xfrm>
          <a:prstGeom prst="rect">
            <a:avLst/>
          </a:prstGeom>
          <a:noFill/>
          <a:ln w="19050">
            <a:solidFill>
              <a:schemeClr val="tx1"/>
            </a:solidFill>
            <a:prstDash val="solid"/>
            <a:miter lim="800000"/>
          </a:ln>
        </p:spPr>
        <p:txBody>
          <a:bodyPr wrap="square" rtlCol="0">
            <a:spAutoFit/>
          </a:bodyPr>
          <a:lstStyle/>
          <a:p>
            <a:r>
              <a:rPr lang="en-US" dirty="0" smtClean="0"/>
              <a:t>Both are nearly all Patent Law Cases </a:t>
            </a:r>
            <a:endParaRPr lang="en-US" dirty="0"/>
          </a:p>
        </p:txBody>
      </p:sp>
      <p:cxnSp>
        <p:nvCxnSpPr>
          <p:cNvPr id="9" name="Straight Arrow Connector 8"/>
          <p:cNvCxnSpPr/>
          <p:nvPr/>
        </p:nvCxnSpPr>
        <p:spPr>
          <a:xfrm>
            <a:off x="-762000" y="2133600"/>
            <a:ext cx="914400" cy="914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flipV="1">
            <a:off x="6705600" y="2590800"/>
            <a:ext cx="533400" cy="2286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flipV="1">
            <a:off x="6629400" y="2286000"/>
            <a:ext cx="609600" cy="5334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USC-Viterbi">
  <a:themeElements>
    <a:clrScheme name="Custom 28">
      <a:dk1>
        <a:srgbClr val="990000"/>
      </a:dk1>
      <a:lt1>
        <a:srgbClr val="FFCC00"/>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Custom 23">
      <a:dk1>
        <a:srgbClr val="99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USC-Viterbi</Template>
  <TotalTime>462</TotalTime>
  <Words>1346</Words>
  <Application>Microsoft Office PowerPoint</Application>
  <PresentationFormat>On-screen Show (4:3)</PresentationFormat>
  <Paragraphs>148</Paragraphs>
  <Slides>21</Slides>
  <Notes>0</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21</vt:i4>
      </vt:variant>
    </vt:vector>
  </HeadingPairs>
  <TitlesOfParts>
    <vt:vector size="32" baseType="lpstr">
      <vt:lpstr>Arial</vt:lpstr>
      <vt:lpstr>Bookman Old Style</vt:lpstr>
      <vt:lpstr>Calibri</vt:lpstr>
      <vt:lpstr>Gill Sans MT</vt:lpstr>
      <vt:lpstr>Times New Roman</vt:lpstr>
      <vt:lpstr>Wingdings</vt:lpstr>
      <vt:lpstr>Wingdings 3</vt:lpstr>
      <vt:lpstr>USC-Viterbi</vt:lpstr>
      <vt:lpstr>Office Theme</vt:lpstr>
      <vt:lpstr>Origin</vt:lpstr>
      <vt:lpstr>Custom Design</vt:lpstr>
      <vt:lpstr>Patent Law and Defense Technology:  Original Intent and Current Practice </vt:lpstr>
      <vt:lpstr>Major Thesis – Patents Use is Vital</vt:lpstr>
      <vt:lpstr>Historical Underpinnings</vt:lpstr>
      <vt:lpstr>The Early Years</vt:lpstr>
      <vt:lpstr>The Industrial Revolution </vt:lpstr>
      <vt:lpstr>The Growth of Patents 1790 - Present </vt:lpstr>
      <vt:lpstr>20th Century Patent Issues</vt:lpstr>
      <vt:lpstr>Adjustments to 20th Century Reality </vt:lpstr>
      <vt:lpstr>Patent Cases taking over Courts</vt:lpstr>
      <vt:lpstr>Current Practice</vt:lpstr>
      <vt:lpstr>Change in Use by Public</vt:lpstr>
      <vt:lpstr>Impact on the Defense of the Nation</vt:lpstr>
      <vt:lpstr>Impact of Nation’s Industrial Power</vt:lpstr>
      <vt:lpstr>Defense, Patents and Offset Theories</vt:lpstr>
      <vt:lpstr>Moves to Mollify Negative Impacts</vt:lpstr>
      <vt:lpstr>Conclusions</vt:lpstr>
      <vt:lpstr>Acknowledgements</vt:lpstr>
      <vt:lpstr>Temporary Resting Place for Text</vt:lpstr>
      <vt:lpstr>PowerPoint Presentation</vt:lpstr>
      <vt:lpstr>PowerPoint Presentation</vt:lpstr>
      <vt:lpstr>PowerPoint Presentation</vt:lpstr>
    </vt:vector>
  </TitlesOfParts>
  <Company>USC/ISI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DMD</dc:creator>
  <cp:lastModifiedBy>Mark Davis</cp:lastModifiedBy>
  <cp:revision>19</cp:revision>
  <dcterms:created xsi:type="dcterms:W3CDTF">2017-08-24T15:21:37Z</dcterms:created>
  <dcterms:modified xsi:type="dcterms:W3CDTF">2017-08-29T15:19:06Z</dcterms:modified>
</cp:coreProperties>
</file>