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Default Extension="emf" ContentType="image/x-emf"/>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63" r:id="rId2"/>
    <p:sldMasterId id="2147483667" r:id="rId3"/>
    <p:sldMasterId id="2147483679" r:id="rId4"/>
  </p:sldMasterIdLst>
  <p:notesMasterIdLst>
    <p:notesMasterId r:id="rId26"/>
  </p:notesMasterIdLst>
  <p:sldIdLst>
    <p:sldId id="256" r:id="rId5"/>
    <p:sldId id="257" r:id="rId6"/>
    <p:sldId id="258" r:id="rId7"/>
    <p:sldId id="259" r:id="rId8"/>
    <p:sldId id="260" r:id="rId9"/>
    <p:sldId id="261" r:id="rId10"/>
    <p:sldId id="262" r:id="rId11"/>
    <p:sldId id="263" r:id="rId12"/>
    <p:sldId id="264" r:id="rId13"/>
    <p:sldId id="265" r:id="rId14"/>
    <p:sldId id="266" r:id="rId15"/>
    <p:sldId id="268" r:id="rId16"/>
    <p:sldId id="267" r:id="rId17"/>
    <p:sldId id="269" r:id="rId18"/>
    <p:sldId id="270" r:id="rId19"/>
    <p:sldId id="271" r:id="rId20"/>
    <p:sldId id="272" r:id="rId21"/>
    <p:sldId id="273" r:id="rId22"/>
    <p:sldId id="274" r:id="rId23"/>
    <p:sldId id="275" r:id="rId24"/>
    <p:sldId id="276"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918" y="13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DAF007-BF58-4EBC-B89E-2E76DD0F562D}" type="datetimeFigureOut">
              <a:rPr lang="en-US" smtClean="0"/>
              <a:pPr/>
              <a:t>8/28/2017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F231BC-F6D0-4302-BAB3-BCADFC9B208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3CBAD6B-146E-4B03-B475-5B778C0E7E1D}" type="datetimeFigureOut">
              <a:rPr lang="en-US" smtClean="0"/>
              <a:t>8/28/2017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C3A6E3-7D9E-4FA1-A151-D4A3EF0105DF}"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CBAD6B-146E-4B03-B475-5B778C0E7E1D}" type="datetimeFigureOut">
              <a:rPr lang="en-US" smtClean="0"/>
              <a:t>8/28/2017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C3A6E3-7D9E-4FA1-A151-D4A3EF0105DF}"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CBAD6B-146E-4B03-B475-5B778C0E7E1D}" type="datetimeFigureOut">
              <a:rPr lang="en-US" smtClean="0"/>
              <a:t>8/28/2017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C3A6E3-7D9E-4FA1-A151-D4A3EF0105D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9A75064-AB37-4367-B8BB-FD2D2069CA76}"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3CBAD6B-146E-4B03-B475-5B778C0E7E1D}" type="datetimeFigureOut">
              <a:rPr lang="en-US" smtClean="0"/>
              <a:t>8/28/2017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C3A6E3-7D9E-4FA1-A151-D4A3EF0105DF}"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3CBAD6B-146E-4B03-B475-5B778C0E7E1D}" type="datetimeFigureOut">
              <a:rPr lang="en-US" smtClean="0"/>
              <a:t>8/28/2017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C3A6E3-7D9E-4FA1-A151-D4A3EF0105DF}"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3CBAD6B-146E-4B03-B475-5B778C0E7E1D}" type="datetimeFigureOut">
              <a:rPr lang="en-US" smtClean="0"/>
              <a:t>8/28/2017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C3A6E3-7D9E-4FA1-A151-D4A3EF0105DF}"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CBAD6B-146E-4B03-B475-5B778C0E7E1D}" type="datetimeFigureOut">
              <a:rPr lang="en-US" smtClean="0"/>
              <a:t>8/28/2017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C3A6E3-7D9E-4FA1-A151-D4A3EF0105DF}" type="slidenum">
              <a:rPr lang="en-US" smtClean="0"/>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CBAD6B-146E-4B03-B475-5B778C0E7E1D}" type="datetimeFigureOut">
              <a:rPr lang="en-US" smtClean="0"/>
              <a:t>8/28/2017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C3A6E3-7D9E-4FA1-A151-D4A3EF0105DF}" type="slidenum">
              <a:rPr lang="en-US" smtClean="0"/>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CBAD6B-146E-4B03-B475-5B778C0E7E1D}" type="datetimeFigureOut">
              <a:rPr lang="en-US" smtClean="0"/>
              <a:t>8/28/2017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C3A6E3-7D9E-4FA1-A151-D4A3EF0105DF}" type="slidenum">
              <a:rPr lang="en-US" smtClean="0"/>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CBAD6B-146E-4B03-B475-5B778C0E7E1D}" type="datetimeFigureOut">
              <a:rPr lang="en-US" smtClean="0"/>
              <a:t>8/28/2017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C3A6E3-7D9E-4FA1-A151-D4A3EF0105DF}" type="slidenum">
              <a:rPr lang="en-US" smtClean="0"/>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CBAD6B-146E-4B03-B475-5B778C0E7E1D}" type="datetimeFigureOut">
              <a:rPr lang="en-US" smtClean="0"/>
              <a:t>8/28/2017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C3A6E3-7D9E-4FA1-A151-D4A3EF0105D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2" descr="Interservice/Industry Training, Simulation and Education Conference (I/ITSEC) Logo"/>
          <p:cNvPicPr>
            <a:picLocks noChangeAspect="1" noChangeArrowheads="1"/>
          </p:cNvPicPr>
          <p:nvPr userDrawn="1"/>
        </p:nvPicPr>
        <p:blipFill>
          <a:blip r:embed="rId2" cstate="print"/>
          <a:srcRect/>
          <a:stretch>
            <a:fillRect/>
          </a:stretch>
        </p:blipFill>
        <p:spPr bwMode="auto">
          <a:xfrm>
            <a:off x="3993642" y="5925457"/>
            <a:ext cx="1156759" cy="861786"/>
          </a:xfrm>
          <a:prstGeom prst="rect">
            <a:avLst/>
          </a:prstGeom>
          <a:noFill/>
        </p:spPr>
      </p:pic>
      <p:sp>
        <p:nvSpPr>
          <p:cNvPr id="3" name="Rectangle 2"/>
          <p:cNvSpPr/>
          <p:nvPr userDrawn="1"/>
        </p:nvSpPr>
        <p:spPr>
          <a:xfrm>
            <a:off x="127591" y="5925457"/>
            <a:ext cx="2115879" cy="861786"/>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Rectangle 3"/>
          <p:cNvSpPr/>
          <p:nvPr userDrawn="1"/>
        </p:nvSpPr>
        <p:spPr>
          <a:xfrm>
            <a:off x="7985051" y="202019"/>
            <a:ext cx="914400" cy="9144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057400" y="304800"/>
            <a:ext cx="5295900" cy="762000"/>
          </a:xfrm>
          <a:prstGeom prst="rect">
            <a:avLst/>
          </a:prstGeom>
        </p:spPr>
        <p:txBody>
          <a:bodyPr/>
          <a:lstStyle>
            <a:lvl1pPr>
              <a:defRPr b="1">
                <a:latin typeface="Arial" pitchFamily="34" charset="0"/>
                <a:cs typeface="Arial" pitchFamily="34" charset="0"/>
              </a:defRPr>
            </a:lvl1pPr>
          </a:lstStyle>
          <a:p>
            <a:r>
              <a:rPr lang="en-US" smtClean="0"/>
              <a:t>Click to edit Master title style</a:t>
            </a:r>
            <a:endParaRPr lang="en-US" dirty="0"/>
          </a:p>
        </p:txBody>
      </p:sp>
      <p:pic>
        <p:nvPicPr>
          <p:cNvPr id="26626" name="Picture 2" descr="Interservice/Industry Training, Simulation and Education Conference (I/ITSEC) Logo"/>
          <p:cNvPicPr>
            <a:picLocks noChangeAspect="1" noChangeArrowheads="1"/>
          </p:cNvPicPr>
          <p:nvPr userDrawn="1"/>
        </p:nvPicPr>
        <p:blipFill>
          <a:blip r:embed="rId2" cstate="print"/>
          <a:srcRect/>
          <a:stretch>
            <a:fillRect/>
          </a:stretch>
        </p:blipFill>
        <p:spPr bwMode="auto">
          <a:xfrm>
            <a:off x="3993642" y="5925457"/>
            <a:ext cx="1156759" cy="861786"/>
          </a:xfrm>
          <a:prstGeom prst="rect">
            <a:avLst/>
          </a:prstGeom>
          <a:noFill/>
        </p:spPr>
      </p:pic>
      <p:sp>
        <p:nvSpPr>
          <p:cNvPr id="6" name="Rectangle 5"/>
          <p:cNvSpPr/>
          <p:nvPr userDrawn="1"/>
        </p:nvSpPr>
        <p:spPr>
          <a:xfrm>
            <a:off x="143123" y="5987336"/>
            <a:ext cx="2258171" cy="712446"/>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Slide Number Placeholder 4"/>
          <p:cNvSpPr>
            <a:spLocks noGrp="1"/>
          </p:cNvSpPr>
          <p:nvPr>
            <p:ph type="sldNum" sz="quarter" idx="12"/>
          </p:nvPr>
        </p:nvSpPr>
        <p:spPr>
          <a:xfrm>
            <a:off x="8700012" y="6514568"/>
            <a:ext cx="531412" cy="343432"/>
          </a:xfrm>
          <a:prstGeom prst="rect">
            <a:avLst/>
          </a:prstGeom>
        </p:spPr>
        <p:txBody>
          <a:bodyPr/>
          <a:lstStyle>
            <a:lvl1pPr>
              <a:defRPr>
                <a:solidFill>
                  <a:srgbClr val="FFC000"/>
                </a:solidFill>
              </a:defRPr>
            </a:lvl1pPr>
          </a:lstStyle>
          <a:p>
            <a:fld id="{D2DE2599-8281-594E-B6C3-AAE4E50FC1FA}" type="slidenum">
              <a:rPr lang="en-US" smtClean="0"/>
              <a:pPr/>
              <a:t>‹#›</a:t>
            </a:fld>
            <a:endParaRPr lang="en-US" dirty="0"/>
          </a:p>
        </p:txBody>
      </p:sp>
      <p:sp>
        <p:nvSpPr>
          <p:cNvPr id="7" name="Rectangle 6"/>
          <p:cNvSpPr/>
          <p:nvPr userDrawn="1"/>
        </p:nvSpPr>
        <p:spPr>
          <a:xfrm>
            <a:off x="7991061" y="304800"/>
            <a:ext cx="914400" cy="90379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 xmlns:p14="http://schemas.microsoft.com/office/powerpoint/2010/main" val="3631915979"/>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9A75064-AB37-4367-B8BB-FD2D2069CA7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81915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Click to edit Master subtitle style</a:t>
            </a:r>
            <a:endParaRPr kumimoji="0" lang="en-US" dirty="0"/>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59A75064-AB37-4367-B8BB-FD2D2069CA76}" type="slidenum">
              <a:rPr lang="en-US" smtClean="0"/>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97155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97155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pic>
        <p:nvPicPr>
          <p:cNvPr id="1026" name="Picture 2" descr="ISI-HiRes"/>
          <p:cNvPicPr>
            <a:picLocks noChangeAspect="1" noChangeArrowheads="1"/>
          </p:cNvPicPr>
          <p:nvPr userDrawn="1"/>
        </p:nvPicPr>
        <p:blipFill>
          <a:blip r:embed="rId2" cstate="print"/>
          <a:srcRect/>
          <a:stretch>
            <a:fillRect/>
          </a:stretch>
        </p:blipFill>
        <p:spPr bwMode="auto">
          <a:xfrm>
            <a:off x="838200" y="457200"/>
            <a:ext cx="1111685" cy="1143000"/>
          </a:xfrm>
          <a:prstGeom prst="rect">
            <a:avLst/>
          </a:prstGeom>
          <a:noFill/>
          <a:ln w="9525">
            <a:noFill/>
            <a:miter lim="800000"/>
            <a:headEnd/>
            <a:tailEnd/>
          </a:ln>
        </p:spPr>
      </p:pic>
      <p:pic>
        <p:nvPicPr>
          <p:cNvPr id="15" name="Picture 14" descr="IITSEC17Logo.jpg"/>
          <p:cNvPicPr>
            <a:picLocks noChangeAspect="1"/>
          </p:cNvPicPr>
          <p:nvPr userDrawn="1"/>
        </p:nvPicPr>
        <p:blipFill>
          <a:blip r:embed="rId3" cstate="print"/>
          <a:stretch>
            <a:fillRect/>
          </a:stretch>
        </p:blipFill>
        <p:spPr>
          <a:xfrm>
            <a:off x="3200400" y="0"/>
            <a:ext cx="2667000" cy="2667000"/>
          </a:xfrm>
          <a:prstGeom prst="rect">
            <a:avLst/>
          </a:prstGeom>
        </p:spPr>
      </p:pic>
      <p:pic>
        <p:nvPicPr>
          <p:cNvPr id="13" name="Picture 12"/>
          <p:cNvPicPr>
            <a:picLocks noChangeAspect="1"/>
          </p:cNvPicPr>
          <p:nvPr userDrawn="1"/>
        </p:nvPicPr>
        <p:blipFill>
          <a:blip r:embed="rId4" cstate="print">
            <a:extLst>
              <a:ext uri="{28A0092B-C50C-407E-A947-70E740481C1C}">
                <a14:useLocalDpi xmlns="" xmlns:a14="http://schemas.microsoft.com/office/drawing/2010/main" val="0"/>
              </a:ext>
            </a:extLst>
          </a:blip>
          <a:stretch>
            <a:fillRect/>
          </a:stretch>
        </p:blipFill>
        <p:spPr>
          <a:xfrm>
            <a:off x="6858000" y="457200"/>
            <a:ext cx="1447800" cy="83281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pic>
        <p:nvPicPr>
          <p:cNvPr id="7" name="Picture 6" descr="IITSEC17LogoSml.jpg"/>
          <p:cNvPicPr>
            <a:picLocks noChangeAspect="1"/>
          </p:cNvPicPr>
          <p:nvPr userDrawn="1"/>
        </p:nvPicPr>
        <p:blipFill>
          <a:blip r:embed="rId2" cstate="print"/>
          <a:stretch>
            <a:fillRect/>
          </a:stretch>
        </p:blipFill>
        <p:spPr>
          <a:xfrm>
            <a:off x="4267200" y="6172200"/>
            <a:ext cx="685800" cy="685800"/>
          </a:xfrm>
          <a:prstGeom prst="rect">
            <a:avLst/>
          </a:prstGeom>
        </p:spPr>
      </p:pic>
      <p:sp>
        <p:nvSpPr>
          <p:cNvPr id="9" name="Rectangle 8"/>
          <p:cNvSpPr/>
          <p:nvPr userDrawn="1"/>
        </p:nvSpPr>
        <p:spPr>
          <a:xfrm>
            <a:off x="381000" y="6400800"/>
            <a:ext cx="2286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endParaRPr lang="en-US" dirty="0"/>
          </a:p>
        </p:txBody>
      </p:sp>
      <p:sp>
        <p:nvSpPr>
          <p:cNvPr id="5" name="Footer Placeholder 4"/>
          <p:cNvSpPr>
            <a:spLocks noGrp="1"/>
          </p:cNvSpPr>
          <p:nvPr>
            <p:ph type="ftr" sz="quarter" idx="11"/>
          </p:nvPr>
        </p:nvSpPr>
        <p:spPr>
          <a:xfrm>
            <a:off x="2898648" y="6355080"/>
            <a:ext cx="3474720" cy="365760"/>
          </a:xfrm>
        </p:spPr>
        <p:txBody>
          <a:bodyPr/>
          <a:lstStyle/>
          <a:p>
            <a:endParaRPr kumimoji="0" lang="en-US" dirty="0"/>
          </a:p>
        </p:txBody>
      </p:sp>
      <p:sp>
        <p:nvSpPr>
          <p:cNvPr id="6" name="Slide Number Placeholder 5"/>
          <p:cNvSpPr>
            <a:spLocks noGrp="1"/>
          </p:cNvSpPr>
          <p:nvPr>
            <p:ph type="sldNum" sz="quarter" idx="12"/>
          </p:nvPr>
        </p:nvSpPr>
        <p:spPr>
          <a:xfrm>
            <a:off x="1069848" y="6355080"/>
            <a:ext cx="1520952" cy="365760"/>
          </a:xfrm>
        </p:spPr>
        <p:txBody>
          <a:bodyPr/>
          <a:lstStyle/>
          <a:p>
            <a:fld id="{EA7C8D44-3667-46F6-9772-CC52308E2A7F}" type="slidenum">
              <a:rPr kumimoji="0" lang="en-US" smtClean="0"/>
              <a:pPr/>
              <a:t>‹#›</a:t>
            </a:fld>
            <a:endParaRPr kumimoji="0" lang="en-US" dirty="0"/>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emf"/><Relationship Id="rId5" Type="http://schemas.openxmlformats.org/officeDocument/2006/relationships/image" Target="../media/image2.emf"/><Relationship Id="rId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3.emf"/><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2.emf"/><Relationship Id="rId5" Type="http://schemas.openxmlformats.org/officeDocument/2006/relationships/image" Target="../media/image1.emf"/><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3.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4.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p:cNvSpPr/>
          <p:nvPr/>
        </p:nvSpPr>
        <p:spPr>
          <a:xfrm flipV="1">
            <a:off x="0" y="5778500"/>
            <a:ext cx="9144000" cy="50800"/>
          </a:xfrm>
          <a:prstGeom prst="rect">
            <a:avLst/>
          </a:prstGeom>
          <a:solidFill>
            <a:srgbClr val="FFCC00"/>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pic>
        <p:nvPicPr>
          <p:cNvPr id="11" name="Picture 10" descr="Small Use Shield_GoldOnTrans.eps"/>
          <p:cNvPicPr>
            <a:picLocks noChangeAspect="1"/>
          </p:cNvPicPr>
          <p:nvPr/>
        </p:nvPicPr>
        <p:blipFill>
          <a:blip r:embed="rId4" cstate="print"/>
          <a:stretch>
            <a:fillRect/>
          </a:stretch>
        </p:blipFill>
        <p:spPr>
          <a:xfrm>
            <a:off x="8201027" y="238127"/>
            <a:ext cx="748239" cy="748239"/>
          </a:xfrm>
          <a:prstGeom prst="rect">
            <a:avLst/>
          </a:prstGeom>
        </p:spPr>
      </p:pic>
      <p:pic>
        <p:nvPicPr>
          <p:cNvPr id="9" name="Picture 8" descr="1-lineWordmark_GoldOnCard_NoBG.eps"/>
          <p:cNvPicPr>
            <a:picLocks noChangeAspect="1"/>
          </p:cNvPicPr>
          <p:nvPr/>
        </p:nvPicPr>
        <p:blipFill>
          <a:blip r:embed="rId5" cstate="print"/>
          <a:stretch>
            <a:fillRect/>
          </a:stretch>
        </p:blipFill>
        <p:spPr>
          <a:xfrm>
            <a:off x="6997700" y="6462029"/>
            <a:ext cx="1822126" cy="154821"/>
          </a:xfrm>
          <a:prstGeom prst="rect">
            <a:avLst/>
          </a:prstGeom>
        </p:spPr>
      </p:pic>
      <p:pic>
        <p:nvPicPr>
          <p:cNvPr id="10" name="Picture 9" descr="Formal_Viterbi_GoldOnCard_NoBG.eps"/>
          <p:cNvPicPr>
            <a:picLocks noChangeAspect="1"/>
          </p:cNvPicPr>
          <p:nvPr/>
        </p:nvPicPr>
        <p:blipFill>
          <a:blip r:embed="rId6" cstate="print"/>
          <a:stretch>
            <a:fillRect/>
          </a:stretch>
        </p:blipFill>
        <p:spPr>
          <a:xfrm>
            <a:off x="292102" y="6138309"/>
            <a:ext cx="1741688" cy="470075"/>
          </a:xfrm>
          <a:prstGeom prst="rect">
            <a:avLst/>
          </a:prstGeom>
        </p:spPr>
      </p:pic>
    </p:spTree>
  </p:cSld>
  <p:clrMap bg1="dk1" tx1="lt1" bg2="dk2" tx2="lt2" accent1="accent1" accent2="accent2" accent3="accent3" accent4="accent4" accent5="accent5" accent6="accent6" hlink="hlink" folHlink="folHlink"/>
  <p:sldLayoutIdLst>
    <p:sldLayoutId id="2147483661" r:id="rId1"/>
    <p:sldLayoutId id="2147483662" r:id="rId2"/>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5803900"/>
            <a:ext cx="9144000" cy="1052718"/>
          </a:xfrm>
          <a:prstGeom prst="rect">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sp>
        <p:nvSpPr>
          <p:cNvPr id="8" name="Rectangle 7"/>
          <p:cNvSpPr/>
          <p:nvPr/>
        </p:nvSpPr>
        <p:spPr>
          <a:xfrm flipV="1">
            <a:off x="0" y="5778500"/>
            <a:ext cx="9144000" cy="50800"/>
          </a:xfrm>
          <a:prstGeom prst="rect">
            <a:avLst/>
          </a:prstGeom>
          <a:solidFill>
            <a:srgbClr val="FFCC00"/>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pic>
        <p:nvPicPr>
          <p:cNvPr id="11" name="Picture 10" descr="Small Use Shield_GoldOnTrans.eps"/>
          <p:cNvPicPr>
            <a:picLocks noChangeAspect="1"/>
          </p:cNvPicPr>
          <p:nvPr/>
        </p:nvPicPr>
        <p:blipFill>
          <a:blip r:embed="rId5" cstate="print"/>
          <a:stretch>
            <a:fillRect/>
          </a:stretch>
        </p:blipFill>
        <p:spPr>
          <a:xfrm>
            <a:off x="8201027" y="238127"/>
            <a:ext cx="748239" cy="748239"/>
          </a:xfrm>
          <a:prstGeom prst="rect">
            <a:avLst/>
          </a:prstGeom>
        </p:spPr>
      </p:pic>
      <p:pic>
        <p:nvPicPr>
          <p:cNvPr id="9" name="Picture 8" descr="1-lineWordmark_GoldOnCard_NoBG.eps"/>
          <p:cNvPicPr>
            <a:picLocks noChangeAspect="1"/>
          </p:cNvPicPr>
          <p:nvPr/>
        </p:nvPicPr>
        <p:blipFill>
          <a:blip r:embed="rId6" cstate="print"/>
          <a:stretch>
            <a:fillRect/>
          </a:stretch>
        </p:blipFill>
        <p:spPr>
          <a:xfrm>
            <a:off x="6997700" y="6462029"/>
            <a:ext cx="1822126" cy="154821"/>
          </a:xfrm>
          <a:prstGeom prst="rect">
            <a:avLst/>
          </a:prstGeom>
        </p:spPr>
      </p:pic>
      <p:pic>
        <p:nvPicPr>
          <p:cNvPr id="12" name="Picture 11" descr="Formal_Viterbi_GoldOnCard_NoBG.eps"/>
          <p:cNvPicPr>
            <a:picLocks noChangeAspect="1"/>
          </p:cNvPicPr>
          <p:nvPr/>
        </p:nvPicPr>
        <p:blipFill>
          <a:blip r:embed="rId7" cstate="print"/>
          <a:stretch>
            <a:fillRect/>
          </a:stretch>
        </p:blipFill>
        <p:spPr>
          <a:xfrm>
            <a:off x="292102" y="6138309"/>
            <a:ext cx="1741688" cy="470075"/>
          </a:xfrm>
          <a:prstGeom prst="rect">
            <a:avLst/>
          </a:prstGeom>
        </p:spPr>
      </p:pic>
      <p:sp>
        <p:nvSpPr>
          <p:cNvPr id="10" name="Rectangle 9"/>
          <p:cNvSpPr/>
          <p:nvPr/>
        </p:nvSpPr>
        <p:spPr>
          <a:xfrm>
            <a:off x="8070112" y="238127"/>
            <a:ext cx="879154" cy="109094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12"/>
          <p:cNvSpPr/>
          <p:nvPr/>
        </p:nvSpPr>
        <p:spPr>
          <a:xfrm>
            <a:off x="226255" y="5898541"/>
            <a:ext cx="1807535" cy="718309"/>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endParaRPr lang="en-US" sz="1400" dirty="0">
              <a:solidFill>
                <a:schemeClr val="tx2"/>
              </a:solidFill>
            </a:endParaRPr>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pPr algn="r" eaLnBrk="1" latinLnBrk="0" hangingPunct="1"/>
            <a:endParaRPr kumimoji="0" lang="en-US" sz="1400" dirty="0">
              <a:solidFill>
                <a:schemeClr val="tx2"/>
              </a:solidFill>
            </a:endParaRPr>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pPr algn="l" eaLnBrk="1" latinLnBrk="0" hangingPunct="1"/>
            <a:fld id="{EA7C8D44-3667-46F6-9772-CC52308E2A7F}" type="slidenum">
              <a:rPr kumimoji="0" lang="en-US" smtClean="0"/>
              <a:pPr algn="l" eaLnBrk="1" latinLnBrk="0" hangingPunct="1"/>
              <a:t>‹#›</a:t>
            </a:fld>
            <a:endParaRPr kumimoji="0" lang="en-US" sz="1600" dirty="0">
              <a:solidFill>
                <a:schemeClr val="tx2"/>
              </a:solidFill>
            </a:endParaRPr>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CBAD6B-146E-4B03-B475-5B778C0E7E1D}" type="datetimeFigureOut">
              <a:rPr lang="en-US" smtClean="0"/>
              <a:t>8/28/2017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C3A6E3-7D9E-4FA1-A151-D4A3EF0105D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Patent Law and Defense Technology: </a:t>
            </a:r>
            <a:br>
              <a:rPr lang="en-US" dirty="0" smtClean="0"/>
            </a:br>
            <a:r>
              <a:rPr lang="en-US" dirty="0" smtClean="0"/>
              <a:t>Original Intent and Current Practice</a:t>
            </a:r>
            <a:br>
              <a:rPr lang="en-US" dirty="0" smtClean="0"/>
            </a:br>
            <a:endParaRPr lang="en-US" dirty="0"/>
          </a:p>
        </p:txBody>
      </p:sp>
      <p:sp>
        <p:nvSpPr>
          <p:cNvPr id="3" name="Subtitle 2"/>
          <p:cNvSpPr>
            <a:spLocks noGrp="1"/>
          </p:cNvSpPr>
          <p:nvPr>
            <p:ph type="subTitle" idx="1"/>
          </p:nvPr>
        </p:nvSpPr>
        <p:spPr>
          <a:xfrm>
            <a:off x="1219200" y="5124450"/>
            <a:ext cx="6858000" cy="895350"/>
          </a:xfrm>
        </p:spPr>
        <p:txBody>
          <a:bodyPr>
            <a:normAutofit lnSpcReduction="10000"/>
          </a:bodyPr>
          <a:lstStyle/>
          <a:p>
            <a:r>
              <a:rPr lang="en-US" dirty="0" smtClean="0"/>
              <a:t>Mark C. Davis, </a:t>
            </a:r>
            <a:r>
              <a:rPr lang="en-US" dirty="0" smtClean="0"/>
              <a:t>PhD</a:t>
            </a:r>
          </a:p>
          <a:p>
            <a:r>
              <a:rPr lang="en-US" sz="1400" dirty="0" smtClean="0"/>
              <a:t>Co Authors:  Douglas Robinson, </a:t>
            </a:r>
            <a:br>
              <a:rPr lang="en-US" sz="1400" dirty="0" smtClean="0"/>
            </a:br>
            <a:r>
              <a:rPr lang="en-US" sz="1400" dirty="0" smtClean="0"/>
              <a:t>Dan Davis and Nicholas Kaimakis</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Practice</a:t>
            </a:r>
            <a:endParaRPr lang="en-US" dirty="0"/>
          </a:p>
        </p:txBody>
      </p:sp>
      <p:sp>
        <p:nvSpPr>
          <p:cNvPr id="3" name="Content Placeholder 2"/>
          <p:cNvSpPr>
            <a:spLocks noGrp="1"/>
          </p:cNvSpPr>
          <p:nvPr>
            <p:ph sz="quarter" idx="1"/>
          </p:nvPr>
        </p:nvSpPr>
        <p:spPr>
          <a:xfrm>
            <a:off x="457200" y="1219200"/>
            <a:ext cx="8534400" cy="4937760"/>
          </a:xfrm>
        </p:spPr>
        <p:txBody>
          <a:bodyPr>
            <a:noAutofit/>
          </a:bodyPr>
          <a:lstStyle/>
          <a:p>
            <a:r>
              <a:rPr lang="en-US" sz="2400" dirty="0" smtClean="0"/>
              <a:t>A patent: background, and the claims</a:t>
            </a:r>
          </a:p>
          <a:p>
            <a:r>
              <a:rPr lang="en-US" sz="2400" dirty="0" smtClean="0"/>
              <a:t>Claims </a:t>
            </a:r>
            <a:r>
              <a:rPr lang="en-US" sz="2400" dirty="0" smtClean="0"/>
              <a:t>describe the important aspects of the patented </a:t>
            </a:r>
            <a:r>
              <a:rPr lang="en-US" sz="2400" dirty="0" smtClean="0"/>
              <a:t>device</a:t>
            </a:r>
          </a:p>
          <a:p>
            <a:r>
              <a:rPr lang="en-US" sz="2400" dirty="0" smtClean="0"/>
              <a:t>Discoveries </a:t>
            </a:r>
            <a:r>
              <a:rPr lang="en-US" sz="2400" dirty="0" smtClean="0"/>
              <a:t>and algorithms are not </a:t>
            </a:r>
            <a:r>
              <a:rPr lang="en-US" sz="2400" dirty="0" smtClean="0"/>
              <a:t>patentable</a:t>
            </a:r>
          </a:p>
          <a:p>
            <a:r>
              <a:rPr lang="en-US" sz="2400" dirty="0" smtClean="0"/>
              <a:t>New substances can’t be patented; a process to make them can  </a:t>
            </a:r>
          </a:p>
          <a:p>
            <a:r>
              <a:rPr lang="en-US" sz="2400" dirty="0" smtClean="0"/>
              <a:t>Claim language: very precise, usually written </a:t>
            </a:r>
            <a:r>
              <a:rPr lang="en-US" sz="2400" dirty="0" smtClean="0"/>
              <a:t>by a </a:t>
            </a:r>
            <a:r>
              <a:rPr lang="en-US" sz="2400" dirty="0" smtClean="0"/>
              <a:t>patent attorney</a:t>
            </a:r>
            <a:endParaRPr lang="en-US" sz="2400" dirty="0" smtClean="0"/>
          </a:p>
          <a:p>
            <a:r>
              <a:rPr lang="en-US" sz="2400" dirty="0" smtClean="0"/>
              <a:t>A </a:t>
            </a:r>
            <a:r>
              <a:rPr lang="en-US" sz="2400" dirty="0" smtClean="0"/>
              <a:t>smart phone could have tens of thousands of </a:t>
            </a:r>
            <a:r>
              <a:rPr lang="en-US" sz="2400" dirty="0" smtClean="0"/>
              <a:t>patents</a:t>
            </a:r>
          </a:p>
          <a:p>
            <a:r>
              <a:rPr lang="en-US" sz="2400" dirty="0" smtClean="0"/>
              <a:t>Oracle </a:t>
            </a:r>
            <a:r>
              <a:rPr lang="en-US" sz="2400" dirty="0" err="1" smtClean="0"/>
              <a:t>vs</a:t>
            </a:r>
            <a:r>
              <a:rPr lang="en-US" sz="2400" dirty="0" smtClean="0"/>
              <a:t> Google </a:t>
            </a:r>
            <a:r>
              <a:rPr lang="en-US" sz="2400" dirty="0" smtClean="0"/>
              <a:t>: Application </a:t>
            </a:r>
            <a:r>
              <a:rPr lang="en-US" sz="2400" dirty="0" smtClean="0"/>
              <a:t>Programming Interfaces (API’s) can be copyrighted and only </a:t>
            </a:r>
            <a:r>
              <a:rPr lang="en-US" sz="2400" dirty="0" smtClean="0"/>
              <a:t>Oracle’s code </a:t>
            </a:r>
            <a:r>
              <a:rPr lang="en-US" sz="2400" dirty="0" smtClean="0"/>
              <a:t>could implement </a:t>
            </a:r>
            <a:r>
              <a:rPr lang="en-US" sz="2400" dirty="0" smtClean="0"/>
              <a:t>API’s</a:t>
            </a:r>
            <a:r>
              <a:rPr lang="en-US" sz="2400" dirty="0" smtClean="0"/>
              <a:t>.  </a:t>
            </a:r>
            <a:endParaRPr lang="en-US" sz="2400" dirty="0" smtClean="0"/>
          </a:p>
          <a:p>
            <a:r>
              <a:rPr lang="en-US" sz="2400" dirty="0" smtClean="0"/>
              <a:t>Google </a:t>
            </a:r>
            <a:r>
              <a:rPr lang="en-US" sz="2400" dirty="0" smtClean="0"/>
              <a:t>had written </a:t>
            </a:r>
            <a:r>
              <a:rPr lang="en-US" sz="2400" dirty="0" smtClean="0"/>
              <a:t>reverse-engineered code to do same thing</a:t>
            </a:r>
          </a:p>
          <a:p>
            <a:r>
              <a:rPr lang="en-US" sz="2400" dirty="0" smtClean="0"/>
              <a:t>The </a:t>
            </a:r>
            <a:r>
              <a:rPr lang="en-US" sz="2400" dirty="0" smtClean="0"/>
              <a:t>jury found that this was fair </a:t>
            </a:r>
            <a:r>
              <a:rPr lang="en-US" sz="2400" dirty="0" smtClean="0"/>
              <a:t>use (still </a:t>
            </a:r>
            <a:r>
              <a:rPr lang="en-US" sz="2400" dirty="0" smtClean="0"/>
              <a:t>under </a:t>
            </a:r>
            <a:r>
              <a:rPr lang="en-US" sz="2400" dirty="0" smtClean="0"/>
              <a:t>appeal,)</a:t>
            </a:r>
          </a:p>
          <a:p>
            <a:r>
              <a:rPr lang="en-US" sz="2400" dirty="0" smtClean="0"/>
              <a:t>Litigations </a:t>
            </a:r>
            <a:r>
              <a:rPr lang="en-US" sz="2400" dirty="0" smtClean="0"/>
              <a:t>is </a:t>
            </a:r>
            <a:r>
              <a:rPr lang="en-US" sz="2400" dirty="0" smtClean="0"/>
              <a:t>expensive ($</a:t>
            </a:r>
            <a:r>
              <a:rPr lang="en-US" sz="2400" dirty="0" smtClean="0"/>
              <a:t>20 to $30 </a:t>
            </a:r>
            <a:r>
              <a:rPr lang="en-US" sz="2400" dirty="0" smtClean="0"/>
              <a:t>million)</a:t>
            </a:r>
            <a:endParaRPr lang="en-US" sz="2400" dirty="0" smtClean="0"/>
          </a:p>
          <a:p>
            <a:endParaRPr lang="en-US" sz="2400"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 in Use by Public</a:t>
            </a:r>
            <a:endParaRPr lang="en-US" dirty="0"/>
          </a:p>
        </p:txBody>
      </p:sp>
      <p:sp>
        <p:nvSpPr>
          <p:cNvPr id="3" name="Content Placeholder 2"/>
          <p:cNvSpPr>
            <a:spLocks noGrp="1"/>
          </p:cNvSpPr>
          <p:nvPr>
            <p:ph sz="quarter" idx="1"/>
          </p:nvPr>
        </p:nvSpPr>
        <p:spPr>
          <a:xfrm>
            <a:off x="457200" y="1219200"/>
            <a:ext cx="8382000" cy="5029200"/>
          </a:xfrm>
        </p:spPr>
        <p:txBody>
          <a:bodyPr>
            <a:normAutofit/>
          </a:bodyPr>
          <a:lstStyle/>
          <a:p>
            <a:r>
              <a:rPr lang="en-US" dirty="0" smtClean="0"/>
              <a:t>No longer protecting inventor</a:t>
            </a:r>
          </a:p>
          <a:p>
            <a:r>
              <a:rPr lang="en-US" dirty="0" smtClean="0"/>
              <a:t>Patent “Trolls” file patents and sue original inventors</a:t>
            </a:r>
          </a:p>
          <a:p>
            <a:r>
              <a:rPr lang="en-US" dirty="0" smtClean="0"/>
              <a:t>This forces large firms to patent every conceivable innovation, incurring wasteful administrative expenses</a:t>
            </a:r>
          </a:p>
          <a:p>
            <a:r>
              <a:rPr lang="en-US" dirty="0" smtClean="0"/>
              <a:t>Explosive growth of filings is burdensome on government, inventors and public</a:t>
            </a:r>
          </a:p>
          <a:p>
            <a:r>
              <a:rPr lang="en-US" dirty="0" smtClean="0"/>
              <a:t>Perversion of the original intent is debilitating </a:t>
            </a:r>
          </a:p>
          <a:p>
            <a:r>
              <a:rPr lang="en-US" dirty="0" smtClean="0"/>
              <a:t>No current sanction for this destructive technique</a:t>
            </a:r>
          </a:p>
          <a:p>
            <a:r>
              <a:rPr lang="en-US" dirty="0" smtClean="0"/>
              <a:t>Reliance on industrial security is no defense agains</a:t>
            </a:r>
            <a:r>
              <a:rPr lang="en-US" dirty="0" smtClean="0"/>
              <a:t>t trolls</a:t>
            </a:r>
          </a:p>
          <a:p>
            <a:r>
              <a:rPr lang="en-US" dirty="0" smtClean="0"/>
              <a:t>Legislative attempts to reduce this practice have been touted and lauded, but have had little effect in practice.</a:t>
            </a:r>
          </a:p>
          <a:p>
            <a:endParaRPr lang="en-US"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11</a:t>
            </a:fld>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on the Defense of the Nation</a:t>
            </a:r>
            <a:endParaRPr lang="en-US" dirty="0"/>
          </a:p>
        </p:txBody>
      </p:sp>
      <p:sp>
        <p:nvSpPr>
          <p:cNvPr id="3" name="Content Placeholder 2"/>
          <p:cNvSpPr>
            <a:spLocks noGrp="1"/>
          </p:cNvSpPr>
          <p:nvPr>
            <p:ph sz="quarter" idx="1"/>
          </p:nvPr>
        </p:nvSpPr>
        <p:spPr>
          <a:xfrm>
            <a:off x="457200" y="1219200"/>
            <a:ext cx="8229600" cy="5029200"/>
          </a:xfrm>
        </p:spPr>
        <p:txBody>
          <a:bodyPr>
            <a:normAutofit/>
          </a:bodyPr>
          <a:lstStyle/>
          <a:p>
            <a:r>
              <a:rPr lang="en-US" dirty="0" smtClean="0"/>
              <a:t>Three </a:t>
            </a:r>
            <a:r>
              <a:rPr lang="en-US" dirty="0" smtClean="0"/>
              <a:t>major </a:t>
            </a:r>
            <a:r>
              <a:rPr lang="en-US" dirty="0" smtClean="0"/>
              <a:t>impacts{</a:t>
            </a:r>
            <a:endParaRPr lang="en-US" dirty="0" smtClean="0"/>
          </a:p>
          <a:p>
            <a:pPr lvl="1"/>
            <a:r>
              <a:rPr lang="en-US" dirty="0" smtClean="0"/>
              <a:t>IP protection is a mainstay of the economic strength of the country, upon which defense must rely</a:t>
            </a:r>
          </a:p>
          <a:p>
            <a:pPr lvl="1"/>
            <a:r>
              <a:rPr lang="en-US" dirty="0" smtClean="0"/>
              <a:t>In an economy where innovation largely comes from private sources, patent rights encourage invention</a:t>
            </a:r>
          </a:p>
          <a:p>
            <a:pPr lvl="1"/>
            <a:r>
              <a:rPr lang="en-US" dirty="0" smtClean="0"/>
              <a:t>Patent enforcement may have a curtailing effect of delaying adoption of technologies by </a:t>
            </a:r>
            <a:r>
              <a:rPr lang="en-US" dirty="0" smtClean="0"/>
              <a:t>others</a:t>
            </a:r>
          </a:p>
          <a:p>
            <a:r>
              <a:rPr lang="en-US" dirty="0" smtClean="0"/>
              <a:t>Without these the GDP will suffer</a:t>
            </a:r>
          </a:p>
          <a:p>
            <a:r>
              <a:rPr lang="en-US" dirty="0" smtClean="0"/>
              <a:t>New inventions are necessary to maintain technical ascendency on the battlefield</a:t>
            </a:r>
          </a:p>
          <a:p>
            <a:r>
              <a:rPr lang="en-US" dirty="0" smtClean="0"/>
              <a:t>Lack of innovation due to litigious barriers will harm the U.S. Warfighters </a:t>
            </a:r>
            <a:endParaRPr lang="en-US" dirty="0" smtClean="0"/>
          </a:p>
          <a:p>
            <a:endParaRPr lang="en-US"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12</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of Nation’s Industrial Power</a:t>
            </a:r>
            <a:endParaRPr lang="en-US" dirty="0"/>
          </a:p>
        </p:txBody>
      </p:sp>
      <p:sp>
        <p:nvSpPr>
          <p:cNvPr id="3" name="Content Placeholder 2"/>
          <p:cNvSpPr>
            <a:spLocks noGrp="1"/>
          </p:cNvSpPr>
          <p:nvPr>
            <p:ph sz="quarter" idx="1"/>
          </p:nvPr>
        </p:nvSpPr>
        <p:spPr>
          <a:xfrm>
            <a:off x="381000" y="4343400"/>
            <a:ext cx="8305800" cy="1813560"/>
          </a:xfrm>
        </p:spPr>
        <p:txBody>
          <a:bodyPr/>
          <a:lstStyle/>
          <a:p>
            <a:r>
              <a:rPr lang="en-US" dirty="0" smtClean="0"/>
              <a:t>National strength measured as much by GDP as troop, tank,  ship and aircraft numbers.</a:t>
            </a:r>
          </a:p>
          <a:p>
            <a:r>
              <a:rPr lang="en-US" dirty="0" smtClean="0"/>
              <a:t>Some argue defense strength depends on a system that fosters  economic and technical growth</a:t>
            </a:r>
            <a:endParaRPr lang="en-US"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13</a:t>
            </a:fld>
            <a:endParaRPr lang="en-US" dirty="0"/>
          </a:p>
        </p:txBody>
      </p:sp>
      <p:pic>
        <p:nvPicPr>
          <p:cNvPr id="5" name="Picture 4" descr="US-Axis-GDP.jpg"/>
          <p:cNvPicPr/>
          <p:nvPr/>
        </p:nvPicPr>
        <p:blipFill>
          <a:blip r:embed="rId2" cstate="print"/>
          <a:stretch>
            <a:fillRect/>
          </a:stretch>
        </p:blipFill>
        <p:spPr>
          <a:xfrm>
            <a:off x="990600" y="1219200"/>
            <a:ext cx="6629400" cy="3048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endParaRPr lang="en-US"/>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14</a:t>
            </a:fld>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endParaRPr lang="en-US"/>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15</a:t>
            </a:fld>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endParaRPr lang="en-US"/>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16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endParaRPr lang="en-US"/>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17</a:t>
            </a:fld>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endParaRPr lang="en-US"/>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18</a:t>
            </a:fld>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endParaRPr lang="en-US"/>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19</a:t>
            </a:fld>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Thesis</a:t>
            </a:r>
            <a:endParaRPr lang="en-US"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2</a:t>
            </a:fld>
            <a:endParaRPr lang="en-US" dirty="0"/>
          </a:p>
        </p:txBody>
      </p:sp>
      <p:sp>
        <p:nvSpPr>
          <p:cNvPr id="5" name="TextBox 4"/>
          <p:cNvSpPr txBox="1"/>
          <p:nvPr/>
        </p:nvSpPr>
        <p:spPr>
          <a:xfrm>
            <a:off x="1600200" y="1981200"/>
            <a:ext cx="5791200" cy="3477875"/>
          </a:xfrm>
          <a:prstGeom prst="rect">
            <a:avLst/>
          </a:prstGeom>
          <a:noFill/>
        </p:spPr>
        <p:txBody>
          <a:bodyPr wrap="square" rtlCol="0">
            <a:spAutoFit/>
          </a:bodyPr>
          <a:lstStyle/>
          <a:p>
            <a:pPr algn="just"/>
            <a:r>
              <a:rPr lang="en-US" sz="2000" dirty="0" smtClean="0"/>
              <a:t>In this century, technology ascendancy has become an even more vital part of defense posture of this nation, so encouraging, protecting and strategically disseminating emerging capabilities is as much a central function of national security as force structure.  For centuries governments have sought to optimize innovation by protecting the rights of the creators of new products and methods, but these efforts may not have produced a system which is optimal for this era. A re-evaluation of the current patent system by </a:t>
            </a:r>
            <a:r>
              <a:rPr lang="en-US" sz="2000" dirty="0" smtClean="0"/>
              <a:t>the defense </a:t>
            </a:r>
            <a:r>
              <a:rPr lang="en-US" sz="2000" dirty="0" smtClean="0"/>
              <a:t>establishment is warranted</a:t>
            </a:r>
            <a:endParaRPr lang="en-US"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endParaRPr lang="en-US"/>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20</a:t>
            </a:fld>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endParaRPr lang="en-US"/>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21</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Historical Underpinnings</a:t>
            </a:r>
            <a:endParaRPr lang="en-US" dirty="0"/>
          </a:p>
        </p:txBody>
      </p:sp>
      <p:sp>
        <p:nvSpPr>
          <p:cNvPr id="9" name="Content Placeholder 8"/>
          <p:cNvSpPr>
            <a:spLocks noGrp="1"/>
          </p:cNvSpPr>
          <p:nvPr>
            <p:ph sz="quarter" idx="1"/>
          </p:nvPr>
        </p:nvSpPr>
        <p:spPr>
          <a:xfrm>
            <a:off x="457200" y="3124200"/>
            <a:ext cx="8229600" cy="3032760"/>
          </a:xfrm>
        </p:spPr>
        <p:txBody>
          <a:bodyPr/>
          <a:lstStyle/>
          <a:p>
            <a:r>
              <a:rPr lang="en-US" dirty="0" smtClean="0"/>
              <a:t>As early as the 1400’s, governments protected inventors</a:t>
            </a:r>
          </a:p>
          <a:p>
            <a:r>
              <a:rPr lang="en-US" dirty="0" smtClean="0"/>
              <a:t>Traded short term (~ decade) protection for later use</a:t>
            </a:r>
          </a:p>
          <a:p>
            <a:r>
              <a:rPr lang="en-US" dirty="0" smtClean="0"/>
              <a:t>Intended to encourage trade and foster commerce</a:t>
            </a:r>
          </a:p>
          <a:p>
            <a:r>
              <a:rPr lang="en-US" dirty="0" smtClean="0"/>
              <a:t>Founding Fathers adopted British tradition</a:t>
            </a:r>
          </a:p>
          <a:p>
            <a:r>
              <a:rPr lang="en-US" dirty="0" smtClean="0"/>
              <a:t>Important enough to justify inclusion in the Constitution</a:t>
            </a:r>
          </a:p>
          <a:p>
            <a:r>
              <a:rPr lang="en-US" dirty="0" smtClean="0"/>
              <a:t>Left to the legislative branch to fully define and enable</a:t>
            </a:r>
            <a:endParaRPr lang="en-US"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3</a:t>
            </a:fld>
            <a:endParaRPr lang="en-US" dirty="0"/>
          </a:p>
        </p:txBody>
      </p:sp>
      <p:sp>
        <p:nvSpPr>
          <p:cNvPr id="3174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31745" name="Picture 0" descr="ArtI-Sec8-Clause8-6.jpg"/>
          <p:cNvPicPr>
            <a:picLocks noChangeAspect="1" noChangeArrowheads="1"/>
          </p:cNvPicPr>
          <p:nvPr/>
        </p:nvPicPr>
        <p:blipFill>
          <a:blip r:embed="rId2" cstate="print">
            <a:lum contrast="12000"/>
          </a:blip>
          <a:srcRect/>
          <a:stretch>
            <a:fillRect/>
          </a:stretch>
        </p:blipFill>
        <p:spPr bwMode="auto">
          <a:xfrm>
            <a:off x="685800" y="1371600"/>
            <a:ext cx="7772400" cy="647700"/>
          </a:xfrm>
          <a:prstGeom prst="rect">
            <a:avLst/>
          </a:prstGeom>
          <a:noFill/>
        </p:spPr>
      </p:pic>
      <p:sp>
        <p:nvSpPr>
          <p:cNvPr id="31747" name="Rectangle 3"/>
          <p:cNvSpPr>
            <a:spLocks noChangeArrowheads="1"/>
          </p:cNvSpPr>
          <p:nvPr/>
        </p:nvSpPr>
        <p:spPr bwMode="auto">
          <a:xfrm>
            <a:off x="0" y="2020049"/>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en-US"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U.S. Constitution, Article I, Section 8, Clause 9: </a:t>
            </a:r>
            <a:br>
              <a:rPr kumimoji="0" lang="en-US"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br>
            <a:r>
              <a:rPr kumimoji="0" lang="en-US"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“To promote the Progress of Science and useful Arts, by securing for limited Times</a:t>
            </a:r>
            <a:br>
              <a:rPr kumimoji="0" lang="en-US"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br>
            <a:r>
              <a:rPr kumimoji="0" lang="en-US"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to Authors and Inventors the exclusive Right to their respective Writings and Discoveries;”</a:t>
            </a:r>
            <a:endParaRPr kumimoji="0" lang="en-US" sz="4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The Early Years</a:t>
            </a:r>
            <a:endParaRPr lang="en-US" dirty="0"/>
          </a:p>
        </p:txBody>
      </p:sp>
      <p:sp>
        <p:nvSpPr>
          <p:cNvPr id="7" name="Content Placeholder 6"/>
          <p:cNvSpPr>
            <a:spLocks noGrp="1"/>
          </p:cNvSpPr>
          <p:nvPr>
            <p:ph sz="quarter" idx="2"/>
          </p:nvPr>
        </p:nvSpPr>
        <p:spPr>
          <a:xfrm>
            <a:off x="4191000" y="1219200"/>
            <a:ext cx="4876800" cy="4934712"/>
          </a:xfrm>
        </p:spPr>
        <p:txBody>
          <a:bodyPr/>
          <a:lstStyle/>
          <a:p>
            <a:r>
              <a:rPr lang="en-US" dirty="0" smtClean="0"/>
              <a:t>First Attempt: Patent Act 1790</a:t>
            </a:r>
          </a:p>
          <a:p>
            <a:r>
              <a:rPr lang="en-US" dirty="0" smtClean="0"/>
              <a:t>Secretary of  War part of review</a:t>
            </a:r>
          </a:p>
          <a:p>
            <a:r>
              <a:rPr lang="en-US" dirty="0" smtClean="0"/>
              <a:t>Led to Patent Act of 1793</a:t>
            </a:r>
          </a:p>
          <a:p>
            <a:r>
              <a:rPr lang="en-US" dirty="0" smtClean="0"/>
              <a:t>Very few applications filed</a:t>
            </a:r>
          </a:p>
          <a:p>
            <a:r>
              <a:rPr lang="en-US" dirty="0" smtClean="0"/>
              <a:t>Mainly oriented to agriculture</a:t>
            </a:r>
          </a:p>
          <a:p>
            <a:r>
              <a:rPr lang="en-US" dirty="0" smtClean="0"/>
              <a:t>Secretary of State and AG issued</a:t>
            </a:r>
          </a:p>
          <a:p>
            <a:r>
              <a:rPr lang="en-US" dirty="0" smtClean="0"/>
              <a:t>This act was in force 43 years</a:t>
            </a:r>
          </a:p>
          <a:p>
            <a:r>
              <a:rPr lang="en-US" dirty="0" smtClean="0"/>
              <a:t>Eli Whitney's Cotton Gin was granted a patent under this act </a:t>
            </a:r>
          </a:p>
          <a:p>
            <a:r>
              <a:rPr lang="en-US" dirty="0" smtClean="0"/>
              <a:t>Industrial revolution began </a:t>
            </a:r>
          </a:p>
          <a:p>
            <a:endParaRPr lang="en-US"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4</a:t>
            </a:fld>
            <a:endParaRPr lang="en-US" dirty="0"/>
          </a:p>
        </p:txBody>
      </p:sp>
      <p:grpSp>
        <p:nvGrpSpPr>
          <p:cNvPr id="15" name="Group 14"/>
          <p:cNvGrpSpPr/>
          <p:nvPr/>
        </p:nvGrpSpPr>
        <p:grpSpPr>
          <a:xfrm>
            <a:off x="76200" y="1371600"/>
            <a:ext cx="4008857" cy="4038601"/>
            <a:chOff x="76200" y="1371600"/>
            <a:chExt cx="4366791" cy="3967748"/>
          </a:xfrm>
        </p:grpSpPr>
        <p:pic>
          <p:nvPicPr>
            <p:cNvPr id="12" name="Picture 11" descr="Colt-Paterson-Patent-1839-.jpg"/>
            <p:cNvPicPr/>
            <p:nvPr/>
          </p:nvPicPr>
          <p:blipFill>
            <a:blip r:embed="rId2" cstate="print"/>
            <a:stretch>
              <a:fillRect/>
            </a:stretch>
          </p:blipFill>
          <p:spPr>
            <a:xfrm>
              <a:off x="152400" y="1371600"/>
              <a:ext cx="4290591" cy="3200400"/>
            </a:xfrm>
            <a:prstGeom prst="rect">
              <a:avLst/>
            </a:prstGeom>
          </p:spPr>
        </p:pic>
        <p:sp>
          <p:nvSpPr>
            <p:cNvPr id="13" name="Rectangle 12"/>
            <p:cNvSpPr/>
            <p:nvPr/>
          </p:nvSpPr>
          <p:spPr>
            <a:xfrm>
              <a:off x="76200" y="1828800"/>
              <a:ext cx="4343400" cy="35105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52400" y="4543289"/>
              <a:ext cx="4239986" cy="646331"/>
            </a:xfrm>
            <a:prstGeom prst="rect">
              <a:avLst/>
            </a:prstGeom>
          </p:spPr>
          <p:txBody>
            <a:bodyPr wrap="square">
              <a:spAutoFit/>
            </a:bodyPr>
            <a:lstStyle/>
            <a:p>
              <a:pPr lvl="0" algn="ctr" fontAlgn="base">
                <a:spcBef>
                  <a:spcPct val="0"/>
                </a:spcBef>
                <a:spcAft>
                  <a:spcPts val="1000"/>
                </a:spcAft>
              </a:pPr>
              <a:r>
                <a:rPr lang="en-US" b="1" dirty="0" smtClean="0">
                  <a:latin typeface="Times New Roman" pitchFamily="18" charset="0"/>
                  <a:cs typeface="Arial" pitchFamily="34" charset="0"/>
                </a:rPr>
                <a:t>Patent drawing for the Colt Paterson </a:t>
              </a:r>
              <a:br>
                <a:rPr lang="en-US" b="1" dirty="0" smtClean="0">
                  <a:latin typeface="Times New Roman" pitchFamily="18" charset="0"/>
                  <a:cs typeface="Arial" pitchFamily="34" charset="0"/>
                </a:rPr>
              </a:br>
              <a:r>
                <a:rPr lang="en-US" b="1" dirty="0" smtClean="0">
                  <a:latin typeface="Times New Roman" pitchFamily="18" charset="0"/>
                  <a:cs typeface="Arial" pitchFamily="34" charset="0"/>
                </a:rPr>
                <a:t>1839 USPTO </a:t>
              </a:r>
              <a:r>
                <a:rPr lang="en-US" b="1" dirty="0" smtClean="0">
                  <a:latin typeface="Times New Roman" pitchFamily="18" charset="0"/>
                  <a:cs typeface="Arial" pitchFamily="34" charset="0"/>
                </a:rPr>
                <a:t>drawing.</a:t>
              </a:r>
              <a:endParaRPr lang="en-US" sz="4400" dirty="0" smtClean="0">
                <a:latin typeface="Arial" pitchFamily="34" charset="0"/>
                <a:cs typeface="Arial" pitchFamily="34" charset="0"/>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Industrial Revolution </a:t>
            </a:r>
            <a:endParaRPr lang="en-US" dirty="0"/>
          </a:p>
        </p:txBody>
      </p:sp>
      <p:pic>
        <p:nvPicPr>
          <p:cNvPr id="5" name="Content Placeholder 4" descr="richard-gatlings-patent.jpg"/>
          <p:cNvPicPr>
            <a:picLocks noGrp="1" noChangeAspect="1"/>
          </p:cNvPicPr>
          <p:nvPr>
            <p:ph sz="quarter" idx="1"/>
          </p:nvPr>
        </p:nvPicPr>
        <p:blipFill>
          <a:blip r:embed="rId2" cstate="print"/>
          <a:stretch>
            <a:fillRect/>
          </a:stretch>
        </p:blipFill>
        <p:spPr>
          <a:xfrm>
            <a:off x="228600" y="1295400"/>
            <a:ext cx="2971800" cy="3872618"/>
          </a:xfrm>
        </p:spPr>
      </p:pic>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5</a:t>
            </a:fld>
            <a:endParaRPr lang="en-US" dirty="0"/>
          </a:p>
        </p:txBody>
      </p:sp>
      <p:sp>
        <p:nvSpPr>
          <p:cNvPr id="6" name="TextBox 5"/>
          <p:cNvSpPr txBox="1"/>
          <p:nvPr/>
        </p:nvSpPr>
        <p:spPr>
          <a:xfrm>
            <a:off x="228600" y="5020270"/>
            <a:ext cx="3200400" cy="923330"/>
          </a:xfrm>
          <a:prstGeom prst="rect">
            <a:avLst/>
          </a:prstGeom>
          <a:noFill/>
        </p:spPr>
        <p:txBody>
          <a:bodyPr wrap="square" rtlCol="0">
            <a:spAutoFit/>
          </a:bodyPr>
          <a:lstStyle/>
          <a:p>
            <a:pPr algn="ctr"/>
            <a:r>
              <a:rPr lang="en-US" b="1" dirty="0" smtClean="0">
                <a:latin typeface="Times New Roman" pitchFamily="18" charset="0"/>
                <a:cs typeface="Times New Roman" pitchFamily="18" charset="0"/>
              </a:rPr>
              <a:t>Dr. </a:t>
            </a:r>
            <a:r>
              <a:rPr lang="en-US" b="1" dirty="0" smtClean="0">
                <a:latin typeface="Times New Roman" pitchFamily="18" charset="0"/>
                <a:cs typeface="Times New Roman" pitchFamily="18" charset="0"/>
              </a:rPr>
              <a:t>Richard Gatling’s gun</a:t>
            </a:r>
            <a:r>
              <a:rPr lang="en-US" b="1" dirty="0" smtClean="0">
                <a:latin typeface="Times New Roman" pitchFamily="18" charset="0"/>
                <a:cs typeface="Times New Roman" pitchFamily="18" charset="0"/>
              </a:rPr>
              <a:t>, patented </a:t>
            </a:r>
            <a:r>
              <a:rPr lang="en-US" b="1" dirty="0" smtClean="0">
                <a:latin typeface="Times New Roman" pitchFamily="18" charset="0"/>
                <a:cs typeface="Times New Roman" pitchFamily="18" charset="0"/>
              </a:rPr>
              <a:t>during the </a:t>
            </a:r>
            <a:r>
              <a:rPr lang="en-US" b="1" dirty="0" smtClean="0">
                <a:latin typeface="Times New Roman" pitchFamily="18" charset="0"/>
                <a:cs typeface="Times New Roman" pitchFamily="18" charset="0"/>
              </a:rPr>
              <a:t>Civil </a:t>
            </a:r>
            <a:r>
              <a:rPr lang="en-US" b="1" dirty="0" smtClean="0">
                <a:latin typeface="Times New Roman" pitchFamily="18" charset="0"/>
                <a:cs typeface="Times New Roman" pitchFamily="18" charset="0"/>
              </a:rPr>
              <a:t>War</a:t>
            </a:r>
            <a:br>
              <a:rPr lang="en-US" b="1" dirty="0" smtClean="0">
                <a:latin typeface="Times New Roman" pitchFamily="18" charset="0"/>
                <a:cs typeface="Times New Roman" pitchFamily="18" charset="0"/>
              </a:rPr>
            </a:br>
            <a:r>
              <a:rPr lang="en-US" b="1" dirty="0" smtClean="0">
                <a:latin typeface="Times New Roman" pitchFamily="18" charset="0"/>
                <a:cs typeface="Times New Roman" pitchFamily="18" charset="0"/>
              </a:rPr>
              <a:t>1865 USPTO </a:t>
            </a:r>
            <a:r>
              <a:rPr lang="en-US" b="1" dirty="0" smtClean="0">
                <a:latin typeface="Times New Roman" pitchFamily="18" charset="0"/>
                <a:cs typeface="Times New Roman" pitchFamily="18" charset="0"/>
              </a:rPr>
              <a:t>Drawing.</a:t>
            </a:r>
            <a:endParaRPr lang="en-US" b="1" dirty="0">
              <a:latin typeface="Times New Roman" pitchFamily="18" charset="0"/>
              <a:cs typeface="Times New Roman" pitchFamily="18" charset="0"/>
            </a:endParaRPr>
          </a:p>
        </p:txBody>
      </p:sp>
      <p:sp>
        <p:nvSpPr>
          <p:cNvPr id="7" name="Rectangle 6"/>
          <p:cNvSpPr/>
          <p:nvPr/>
        </p:nvSpPr>
        <p:spPr>
          <a:xfrm>
            <a:off x="152400" y="1295400"/>
            <a:ext cx="3352800" cy="472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6"/>
          <p:cNvSpPr txBox="1">
            <a:spLocks/>
          </p:cNvSpPr>
          <p:nvPr/>
        </p:nvSpPr>
        <p:spPr>
          <a:xfrm>
            <a:off x="3810000" y="1219200"/>
            <a:ext cx="5257800" cy="4934712"/>
          </a:xfrm>
          <a:prstGeom prst="rect">
            <a:avLst/>
          </a:prstGeom>
        </p:spPr>
        <p:txBody>
          <a:bodyPr/>
          <a:lstStyle/>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Patent</a:t>
            </a:r>
            <a:r>
              <a:rPr kumimoji="0" lang="en-US" sz="2600" b="0" i="0" u="none" strike="noStrike" kern="1200" cap="none" spc="0" normalizeH="0" noProof="0" dirty="0" smtClean="0">
                <a:ln>
                  <a:noFill/>
                </a:ln>
                <a:solidFill>
                  <a:schemeClr val="tx1"/>
                </a:solidFill>
                <a:effectLst/>
                <a:uLnTx/>
                <a:uFillTx/>
                <a:latin typeface="+mn-lt"/>
                <a:ea typeface="+mn-ea"/>
                <a:cs typeface="+mn-cs"/>
              </a:rPr>
              <a:t> Act of 1836 </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Established Patent</a:t>
            </a:r>
            <a:r>
              <a:rPr kumimoji="0" lang="en-US" sz="2600" b="0" i="0" u="none" strike="noStrike" kern="1200" cap="none" spc="0" normalizeH="0" noProof="0" dirty="0" smtClean="0">
                <a:ln>
                  <a:noFill/>
                </a:ln>
                <a:solidFill>
                  <a:schemeClr val="tx1"/>
                </a:solidFill>
                <a:effectLst/>
                <a:uLnTx/>
                <a:uFillTx/>
                <a:latin typeface="+mn-lt"/>
                <a:ea typeface="+mn-ea"/>
                <a:cs typeface="+mn-cs"/>
              </a:rPr>
              <a:t> Office</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In the Department</a:t>
            </a:r>
            <a:r>
              <a:rPr kumimoji="0" lang="en-US" sz="2600" b="0" i="0" u="none" strike="noStrike" kern="1200" cap="none" spc="0" normalizeH="0" noProof="0" dirty="0" smtClean="0">
                <a:ln>
                  <a:noFill/>
                </a:ln>
                <a:solidFill>
                  <a:schemeClr val="tx1"/>
                </a:solidFill>
                <a:effectLst/>
                <a:uLnTx/>
                <a:uFillTx/>
                <a:latin typeface="+mn-lt"/>
                <a:ea typeface="+mn-ea"/>
                <a:cs typeface="+mn-cs"/>
              </a:rPr>
              <a:t> of State</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Growth of</a:t>
            </a:r>
            <a:r>
              <a:rPr kumimoji="0" lang="en-US" sz="2600" b="0" i="0" u="none" strike="noStrike" kern="1200" cap="none" spc="0" normalizeH="0" noProof="0" dirty="0" smtClean="0">
                <a:ln>
                  <a:noFill/>
                </a:ln>
                <a:solidFill>
                  <a:schemeClr val="tx1"/>
                </a:solidFill>
                <a:effectLst/>
                <a:uLnTx/>
                <a:uFillTx/>
                <a:latin typeface="+mn-lt"/>
                <a:ea typeface="+mn-ea"/>
                <a:cs typeface="+mn-cs"/>
              </a:rPr>
              <a:t> Patent applications was making it onerous</a:t>
            </a:r>
            <a:r>
              <a:rPr lang="en-US" sz="2600" dirty="0" smtClean="0"/>
              <a:t> on Sect of State.</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This act was in force 43 years</a:t>
            </a:r>
          </a:p>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Many famous weapons patented under</a:t>
            </a:r>
            <a:r>
              <a:rPr kumimoji="0" lang="en-US" sz="2600" b="0" i="0" u="none" strike="noStrike" kern="1200" cap="none" spc="0" normalizeH="0" noProof="0" dirty="0" smtClean="0">
                <a:ln>
                  <a:noFill/>
                </a:ln>
                <a:solidFill>
                  <a:schemeClr val="tx1"/>
                </a:solidFill>
                <a:effectLst/>
                <a:uLnTx/>
                <a:uFillTx/>
                <a:latin typeface="+mn-lt"/>
                <a:ea typeface="+mn-ea"/>
                <a:cs typeface="+mn-cs"/>
              </a:rPr>
              <a:t> this act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Industrial revolution was transforming nation </a:t>
            </a:r>
          </a:p>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Growth of Patents 1790 - Present </a:t>
            </a:r>
            <a:endParaRPr lang="en-US"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6</a:t>
            </a:fld>
            <a:endParaRPr lang="en-US" dirty="0"/>
          </a:p>
        </p:txBody>
      </p:sp>
      <p:pic>
        <p:nvPicPr>
          <p:cNvPr id="5" name="Picture 4" descr="PatentDataWithPopltn.jpg"/>
          <p:cNvPicPr/>
          <p:nvPr/>
        </p:nvPicPr>
        <p:blipFill>
          <a:blip r:embed="rId2" cstate="print"/>
          <a:stretch>
            <a:fillRect/>
          </a:stretch>
        </p:blipFill>
        <p:spPr>
          <a:xfrm>
            <a:off x="685800" y="1295400"/>
            <a:ext cx="8001000" cy="4953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20</a:t>
            </a:r>
            <a:r>
              <a:rPr lang="en-US" baseline="30000" dirty="0" smtClean="0"/>
              <a:t>th</a:t>
            </a:r>
            <a:r>
              <a:rPr lang="en-US" dirty="0" smtClean="0"/>
              <a:t> Century Patent Issues</a:t>
            </a:r>
            <a:endParaRPr lang="en-US" dirty="0"/>
          </a:p>
        </p:txBody>
      </p:sp>
      <p:sp>
        <p:nvSpPr>
          <p:cNvPr id="7" name="Content Placeholder 6"/>
          <p:cNvSpPr>
            <a:spLocks noGrp="1"/>
          </p:cNvSpPr>
          <p:nvPr>
            <p:ph sz="quarter" idx="2"/>
          </p:nvPr>
        </p:nvSpPr>
        <p:spPr>
          <a:xfrm>
            <a:off x="3886200" y="1216152"/>
            <a:ext cx="5257800" cy="4937760"/>
          </a:xfrm>
        </p:spPr>
        <p:txBody>
          <a:bodyPr/>
          <a:lstStyle/>
          <a:p>
            <a:r>
              <a:rPr lang="en-US" dirty="0" smtClean="0"/>
              <a:t>1925: Patent Office moved to Department of Commerce</a:t>
            </a:r>
          </a:p>
          <a:p>
            <a:r>
              <a:rPr lang="en-US" dirty="0" smtClean="0"/>
              <a:t>1952: U.S. Patent and Trademark Office (USPTO) established</a:t>
            </a:r>
          </a:p>
          <a:p>
            <a:r>
              <a:rPr lang="en-US" dirty="0" smtClean="0"/>
              <a:t>Growth remains about same as growth in population until 1980</a:t>
            </a:r>
          </a:p>
          <a:p>
            <a:r>
              <a:rPr lang="en-US" dirty="0" smtClean="0"/>
              <a:t>Major reason for filing still to protect inventor from other’s use</a:t>
            </a:r>
          </a:p>
          <a:p>
            <a:r>
              <a:rPr lang="en-US" dirty="0" smtClean="0"/>
              <a:t>One famous case: Ford and Seldon on rights to </a:t>
            </a:r>
            <a:r>
              <a:rPr lang="en-US" dirty="0" smtClean="0"/>
              <a:t>automobile in 1911</a:t>
            </a:r>
          </a:p>
          <a:p>
            <a:r>
              <a:rPr lang="en-US" dirty="0" smtClean="0"/>
              <a:t>Seldon precursor to patent trolls</a:t>
            </a:r>
            <a:endParaRPr lang="en-US" dirty="0" smtClean="0"/>
          </a:p>
          <a:p>
            <a:endParaRPr lang="en-US"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7</a:t>
            </a:fld>
            <a:endParaRPr lang="en-US" dirty="0"/>
          </a:p>
        </p:txBody>
      </p:sp>
      <p:grpSp>
        <p:nvGrpSpPr>
          <p:cNvPr id="12" name="Group 11"/>
          <p:cNvGrpSpPr/>
          <p:nvPr/>
        </p:nvGrpSpPr>
        <p:grpSpPr>
          <a:xfrm>
            <a:off x="228600" y="990600"/>
            <a:ext cx="3429000" cy="5181600"/>
            <a:chOff x="76200" y="1143000"/>
            <a:chExt cx="3429000" cy="5181600"/>
          </a:xfrm>
        </p:grpSpPr>
        <p:pic>
          <p:nvPicPr>
            <p:cNvPr id="9" name="Picture 8" descr="VulcanCannonBarrelDrawing.jpg"/>
            <p:cNvPicPr>
              <a:picLocks noChangeAspect="1"/>
            </p:cNvPicPr>
            <p:nvPr/>
          </p:nvPicPr>
          <p:blipFill>
            <a:blip r:embed="rId2" cstate="print"/>
            <a:srcRect b="7019"/>
            <a:stretch>
              <a:fillRect/>
            </a:stretch>
          </p:blipFill>
          <p:spPr>
            <a:xfrm>
              <a:off x="152400" y="1143000"/>
              <a:ext cx="3133026" cy="4279195"/>
            </a:xfrm>
            <a:prstGeom prst="rect">
              <a:avLst/>
            </a:prstGeom>
          </p:spPr>
        </p:pic>
        <p:sp>
          <p:nvSpPr>
            <p:cNvPr id="10" name="Rectangle 9"/>
            <p:cNvSpPr/>
            <p:nvPr/>
          </p:nvSpPr>
          <p:spPr>
            <a:xfrm>
              <a:off x="152400" y="5334000"/>
              <a:ext cx="3200400" cy="923330"/>
            </a:xfrm>
            <a:prstGeom prst="rect">
              <a:avLst/>
            </a:prstGeom>
          </p:spPr>
          <p:txBody>
            <a:bodyPr wrap="square">
              <a:spAutoFit/>
            </a:bodyPr>
            <a:lstStyle/>
            <a:p>
              <a:pPr algn="ctr"/>
              <a:r>
                <a:rPr lang="en-US" b="1" dirty="0" smtClean="0">
                  <a:latin typeface="Times New Roman" pitchFamily="18" charset="0"/>
                  <a:cs typeface="Times New Roman" pitchFamily="18" charset="0"/>
                </a:rPr>
                <a:t>B</a:t>
              </a:r>
              <a:r>
                <a:rPr lang="en-US" b="1" dirty="0" smtClean="0">
                  <a:latin typeface="Times New Roman" pitchFamily="18" charset="0"/>
                  <a:cs typeface="Times New Roman" pitchFamily="18" charset="0"/>
                </a:rPr>
                <a:t>arrel </a:t>
              </a:r>
              <a:r>
                <a:rPr lang="en-US" b="1" dirty="0" smtClean="0">
                  <a:latin typeface="Times New Roman" pitchFamily="18" charset="0"/>
                  <a:cs typeface="Times New Roman" pitchFamily="18" charset="0"/>
                </a:rPr>
                <a:t>and chamber </a:t>
              </a:r>
              <a:r>
                <a:rPr lang="en-US" b="1" dirty="0" smtClean="0">
                  <a:latin typeface="Times New Roman" pitchFamily="18" charset="0"/>
                  <a:cs typeface="Times New Roman" pitchFamily="18" charset="0"/>
                </a:rPr>
                <a:t>design:</a:t>
              </a:r>
              <a:br>
                <a:rPr lang="en-US" b="1" dirty="0" smtClean="0">
                  <a:latin typeface="Times New Roman" pitchFamily="18" charset="0"/>
                  <a:cs typeface="Times New Roman" pitchFamily="18" charset="0"/>
                </a:rPr>
              </a:br>
              <a:r>
                <a:rPr lang="en-US" b="1" dirty="0" smtClean="0">
                  <a:latin typeface="Times New Roman" pitchFamily="18" charset="0"/>
                  <a:cs typeface="Times New Roman" pitchFamily="18" charset="0"/>
                </a:rPr>
                <a:t>Vulcan </a:t>
              </a:r>
              <a:r>
                <a:rPr lang="en-US" b="1" dirty="0" smtClean="0">
                  <a:latin typeface="Times New Roman" pitchFamily="18" charset="0"/>
                  <a:cs typeface="Times New Roman" pitchFamily="18" charset="0"/>
                </a:rPr>
                <a:t>weapons </a:t>
              </a:r>
              <a:r>
                <a:rPr lang="en-US" b="1" dirty="0" smtClean="0">
                  <a:latin typeface="Times New Roman" pitchFamily="18" charset="0"/>
                  <a:cs typeface="Times New Roman" pitchFamily="18" charset="0"/>
                </a:rPr>
                <a:t>systems</a:t>
              </a:r>
            </a:p>
            <a:p>
              <a:pPr algn="ctr"/>
              <a:r>
                <a:rPr lang="en-US" b="1" dirty="0" smtClean="0">
                  <a:latin typeface="Times New Roman" pitchFamily="18" charset="0"/>
                  <a:cs typeface="Times New Roman" pitchFamily="18" charset="0"/>
                </a:rPr>
                <a:t>1979 USPTO </a:t>
              </a:r>
              <a:r>
                <a:rPr lang="en-US" b="1" dirty="0" smtClean="0">
                  <a:latin typeface="Times New Roman" pitchFamily="18" charset="0"/>
                  <a:cs typeface="Times New Roman" pitchFamily="18" charset="0"/>
                </a:rPr>
                <a:t>Drawing</a:t>
              </a:r>
              <a:endParaRPr lang="en-US" b="1" dirty="0">
                <a:latin typeface="Times New Roman" pitchFamily="18" charset="0"/>
                <a:cs typeface="Times New Roman" pitchFamily="18" charset="0"/>
              </a:endParaRPr>
            </a:p>
          </p:txBody>
        </p:sp>
        <p:sp>
          <p:nvSpPr>
            <p:cNvPr id="11" name="Rectangle 10"/>
            <p:cNvSpPr/>
            <p:nvPr/>
          </p:nvSpPr>
          <p:spPr>
            <a:xfrm>
              <a:off x="76200" y="1371600"/>
              <a:ext cx="3429000" cy="4953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Age of Litigation </a:t>
            </a:r>
            <a:endParaRPr lang="en-US" dirty="0"/>
          </a:p>
        </p:txBody>
      </p:sp>
      <p:sp>
        <p:nvSpPr>
          <p:cNvPr id="3" name="Content Placeholder 2"/>
          <p:cNvSpPr>
            <a:spLocks noGrp="1"/>
          </p:cNvSpPr>
          <p:nvPr>
            <p:ph sz="quarter" idx="1"/>
          </p:nvPr>
        </p:nvSpPr>
        <p:spPr>
          <a:xfrm>
            <a:off x="457200" y="1219200"/>
            <a:ext cx="8534400" cy="4937760"/>
          </a:xfrm>
        </p:spPr>
        <p:txBody>
          <a:bodyPr>
            <a:normAutofit/>
          </a:bodyPr>
          <a:lstStyle/>
          <a:p>
            <a:r>
              <a:rPr lang="en-US" dirty="0" smtClean="0"/>
              <a:t>The complexity of modern technology began to burden the various court systems</a:t>
            </a:r>
          </a:p>
          <a:p>
            <a:r>
              <a:rPr lang="en-US" dirty="0" smtClean="0"/>
              <a:t>Few lawyers are trained in the technical fields and even those are often constrained by their ed</a:t>
            </a:r>
            <a:r>
              <a:rPr lang="en-US" dirty="0" smtClean="0"/>
              <a:t>u</a:t>
            </a:r>
            <a:r>
              <a:rPr lang="en-US" dirty="0" smtClean="0"/>
              <a:t>cational  “silo” </a:t>
            </a:r>
          </a:p>
          <a:p>
            <a:r>
              <a:rPr lang="en-US" dirty="0" smtClean="0"/>
              <a:t>1982: Court of Appeals for the Federal Circuit created to hear special cases from all circuits, including patents</a:t>
            </a:r>
          </a:p>
          <a:p>
            <a:r>
              <a:rPr lang="en-US" dirty="0" smtClean="0"/>
              <a:t>Jurisdiction includes several special issues ranging from Veterans’ to Postal Service Claims, as well as Patents</a:t>
            </a:r>
          </a:p>
          <a:p>
            <a:r>
              <a:rPr lang="en-US" dirty="0" smtClean="0"/>
              <a:t>Judges and clerks are all technically trained and experienced in intellectual property law</a:t>
            </a:r>
          </a:p>
          <a:p>
            <a:r>
              <a:rPr lang="en-US" dirty="0" smtClean="0"/>
              <a:t>The Executive and Judicial Branches are active in patent law</a:t>
            </a:r>
          </a:p>
          <a:p>
            <a:endParaRPr lang="en-US"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8</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Patent Cases taking over CAFC</a:t>
            </a:r>
            <a:endParaRPr lang="en-US"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9</a:t>
            </a:fld>
            <a:endParaRPr lang="en-US" dirty="0"/>
          </a:p>
        </p:txBody>
      </p:sp>
      <p:pic>
        <p:nvPicPr>
          <p:cNvPr id="5" name="Picture 4" descr="FY16_Caseload_by_Major_Origin.jpg"/>
          <p:cNvPicPr/>
          <p:nvPr/>
        </p:nvPicPr>
        <p:blipFill>
          <a:blip r:embed="rId2" cstate="print"/>
          <a:srcRect l="3636" t="2353" r="3636"/>
          <a:stretch>
            <a:fillRect/>
          </a:stretch>
        </p:blipFill>
        <p:spPr>
          <a:xfrm>
            <a:off x="685800" y="1143000"/>
            <a:ext cx="6324600" cy="5125748"/>
          </a:xfrm>
          <a:prstGeom prst="rect">
            <a:avLst/>
          </a:prstGeom>
        </p:spPr>
      </p:pic>
      <p:sp>
        <p:nvSpPr>
          <p:cNvPr id="7" name="TextBox 6"/>
          <p:cNvSpPr txBox="1"/>
          <p:nvPr/>
        </p:nvSpPr>
        <p:spPr>
          <a:xfrm>
            <a:off x="7239000" y="2819400"/>
            <a:ext cx="1752600" cy="923330"/>
          </a:xfrm>
          <a:prstGeom prst="rect">
            <a:avLst/>
          </a:prstGeom>
          <a:noFill/>
          <a:ln w="19050">
            <a:solidFill>
              <a:schemeClr val="tx1"/>
            </a:solidFill>
            <a:prstDash val="solid"/>
            <a:miter lim="800000"/>
          </a:ln>
        </p:spPr>
        <p:txBody>
          <a:bodyPr wrap="square" rtlCol="0">
            <a:spAutoFit/>
          </a:bodyPr>
          <a:lstStyle/>
          <a:p>
            <a:r>
              <a:rPr lang="en-US" dirty="0" smtClean="0"/>
              <a:t>Both are nearly all Patent Law Cases </a:t>
            </a:r>
            <a:endParaRPr lang="en-US" dirty="0"/>
          </a:p>
        </p:txBody>
      </p:sp>
      <p:cxnSp>
        <p:nvCxnSpPr>
          <p:cNvPr id="9" name="Straight Arrow Connector 8"/>
          <p:cNvCxnSpPr/>
          <p:nvPr/>
        </p:nvCxnSpPr>
        <p:spPr>
          <a:xfrm>
            <a:off x="-762000" y="2133600"/>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6705600" y="2590800"/>
            <a:ext cx="533400" cy="2286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6629400" y="2286000"/>
            <a:ext cx="609600" cy="5334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USC-Viterbi">
  <a:themeElements>
    <a:clrScheme name="Custom 28">
      <a:dk1>
        <a:srgbClr val="990000"/>
      </a:dk1>
      <a:lt1>
        <a:srgbClr val="FFCC00"/>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Custom 23">
      <a:dk1>
        <a:srgbClr val="99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USC-Viterbi</Template>
  <TotalTime>267</TotalTime>
  <Words>826</Words>
  <Application>Microsoft Office PowerPoint</Application>
  <PresentationFormat>On-screen Show (4:3)</PresentationFormat>
  <Paragraphs>103</Paragraphs>
  <Slides>21</Slides>
  <Notes>0</Notes>
  <HiddenSlides>0</HiddenSlides>
  <MMClips>0</MMClips>
  <ScaleCrop>false</ScaleCrop>
  <HeadingPairs>
    <vt:vector size="4" baseType="variant">
      <vt:variant>
        <vt:lpstr>Theme</vt:lpstr>
      </vt:variant>
      <vt:variant>
        <vt:i4>4</vt:i4>
      </vt:variant>
      <vt:variant>
        <vt:lpstr>Slide Titles</vt:lpstr>
      </vt:variant>
      <vt:variant>
        <vt:i4>21</vt:i4>
      </vt:variant>
    </vt:vector>
  </HeadingPairs>
  <TitlesOfParts>
    <vt:vector size="25" baseType="lpstr">
      <vt:lpstr>USC-Viterbi</vt:lpstr>
      <vt:lpstr>Office Theme</vt:lpstr>
      <vt:lpstr>Origin</vt:lpstr>
      <vt:lpstr>Custom Design</vt:lpstr>
      <vt:lpstr>Patent Law and Defense Technology:  Original Intent and Current Practice </vt:lpstr>
      <vt:lpstr>Major Thesis</vt:lpstr>
      <vt:lpstr>Historical Underpinnings</vt:lpstr>
      <vt:lpstr>The Early Years</vt:lpstr>
      <vt:lpstr>The Industrial Revolution </vt:lpstr>
      <vt:lpstr>The Growth of Patents 1790 - Present </vt:lpstr>
      <vt:lpstr>20th Century Patent Issues</vt:lpstr>
      <vt:lpstr>The Age of Litigation </vt:lpstr>
      <vt:lpstr>Patent Cases taking over CAFC</vt:lpstr>
      <vt:lpstr>Current Practice</vt:lpstr>
      <vt:lpstr>Change in Use by Public</vt:lpstr>
      <vt:lpstr>Impact on the Defense of the Nation</vt:lpstr>
      <vt:lpstr>Impact of Nation’s Industrial Power</vt:lpstr>
      <vt:lpstr>Slide 14</vt:lpstr>
      <vt:lpstr>Slide 15</vt:lpstr>
      <vt:lpstr>Slide 16</vt:lpstr>
      <vt:lpstr>Slide 17</vt:lpstr>
      <vt:lpstr>Slide 18</vt:lpstr>
      <vt:lpstr>Slide 19</vt:lpstr>
      <vt:lpstr>Slide 20</vt:lpstr>
      <vt:lpstr>Slide 21</vt:lpstr>
    </vt:vector>
  </TitlesOfParts>
  <Company>USC/ISI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DMD</dc:creator>
  <cp:lastModifiedBy>DMD</cp:lastModifiedBy>
  <cp:revision>6</cp:revision>
  <dcterms:created xsi:type="dcterms:W3CDTF">2017-08-24T15:21:37Z</dcterms:created>
  <dcterms:modified xsi:type="dcterms:W3CDTF">2017-08-28T16:43:59Z</dcterms:modified>
</cp:coreProperties>
</file>