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0" r:id="rId2"/>
    <p:sldId id="269" r:id="rId3"/>
    <p:sldId id="271" r:id="rId4"/>
    <p:sldId id="272" r:id="rId5"/>
    <p:sldId id="275" r:id="rId6"/>
    <p:sldId id="276" r:id="rId7"/>
    <p:sldId id="277" r:id="rId8"/>
    <p:sldId id="273" r:id="rId9"/>
    <p:sldId id="278" r:id="rId10"/>
    <p:sldId id="279" r:id="rId11"/>
    <p:sldId id="280" r:id="rId12"/>
    <p:sldId id="281" r:id="rId13"/>
    <p:sldId id="282" r:id="rId14"/>
    <p:sldId id="274" r:id="rId15"/>
    <p:sldId id="283" r:id="rId16"/>
    <p:sldId id="284" r:id="rId17"/>
    <p:sldId id="285" r:id="rId18"/>
    <p:sldId id="264" r:id="rId19"/>
    <p:sldId id="267" r:id="rId20"/>
    <p:sldId id="26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ABA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96" y="-3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37651-A26A-4E2E-A93A-C2E3597AD2E3}" type="datetimeFigureOut">
              <a:rPr lang="en-US" smtClean="0"/>
              <a:pPr/>
              <a:t>3/22/2018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75102-4C4C-440D-957C-79FB2500C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40628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Author Information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0" y="6356350"/>
            <a:ext cx="3361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1092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7939-895F-4F7B-B269-09619FE504D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0200" y="6185625"/>
            <a:ext cx="3352800" cy="596175"/>
          </a:xfrm>
          <a:prstGeom prst="rect">
            <a:avLst/>
          </a:prstGeom>
        </p:spPr>
      </p:pic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1896122" y="6416675"/>
            <a:ext cx="3818878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Norfolk, Virginia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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April 24-26, 2018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9067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:p14="http://schemas.microsoft.com/office/powerpoint/2010/main" xmlns="" val="2174876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:p14="http://schemas.microsoft.com/office/powerpoint/2010/main" xmlns="" val="1223510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:p14="http://schemas.microsoft.com/office/powerpoint/2010/main" xmlns="" val="1846888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:p14="http://schemas.microsoft.com/office/powerpoint/2010/main" xmlns="" val="1095101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0" y="6356350"/>
            <a:ext cx="3361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865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09600"/>
            <a:ext cx="8991600" cy="245745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Systems Engineering: </a:t>
            </a:r>
            <a:r>
              <a:rPr lang="en-US" sz="3600" dirty="0" smtClean="0"/>
              <a:t>Optimizing </a:t>
            </a:r>
            <a:r>
              <a:rPr lang="en-US" sz="3600" dirty="0" smtClean="0"/>
              <a:t>Creation of Virtual Conversational Human Agents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3124200"/>
          <a:ext cx="861060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1812"/>
                <a:gridCol w="43487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Daniel P. Buns</a:t>
                      </a:r>
                      <a:endParaRPr lang="en-US" sz="2800" b="0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CAPT, USN-Ret </a:t>
                      </a: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</a:b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Home Ports Solutions, LLC</a:t>
                      </a:r>
                      <a:endParaRPr lang="en-US" sz="2800" b="0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Los Angeles,</a:t>
                      </a:r>
                      <a:r>
                        <a:rPr lang="en-US" sz="2800" b="0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California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Dan M. Davis &amp; </a:t>
                      </a:r>
                      <a:b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</a:b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Julianne M. Nordhagen</a:t>
                      </a:r>
                    </a:p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Univ.</a:t>
                      </a:r>
                      <a:r>
                        <a:rPr lang="en-US" sz="2800" b="0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of Southern California</a:t>
                      </a:r>
                    </a:p>
                    <a:p>
                      <a:pPr algn="ctr"/>
                      <a:r>
                        <a:rPr lang="en-US" sz="2800" b="0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Los Angeles, California</a:t>
                      </a:r>
                      <a:endParaRPr lang="en-US" sz="2800" b="0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2796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Word Corpus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058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Word2Vec: 3M </a:t>
            </a:r>
            <a:r>
              <a:rPr lang="en-US" dirty="0" smtClean="0"/>
              <a:t>words out of Google 100B word data</a:t>
            </a:r>
          </a:p>
          <a:p>
            <a:r>
              <a:rPr lang="en-US" dirty="0" smtClean="0"/>
              <a:t>Vector data size: 3.4 GB</a:t>
            </a:r>
          </a:p>
          <a:p>
            <a:r>
              <a:rPr lang="en-US" dirty="0" smtClean="0"/>
              <a:t>Paging became a disruptive </a:t>
            </a:r>
            <a:r>
              <a:rPr lang="en-US" dirty="0" smtClean="0"/>
              <a:t>factor in MentorPal</a:t>
            </a:r>
            <a:endParaRPr lang="en-US" dirty="0" smtClean="0"/>
          </a:p>
          <a:p>
            <a:r>
              <a:rPr lang="en-US" dirty="0" smtClean="0"/>
              <a:t>Loading data required five minutes on boot up</a:t>
            </a:r>
          </a:p>
          <a:p>
            <a:r>
              <a:rPr lang="en-US" dirty="0" smtClean="0"/>
              <a:t>Time delays were observed to quickly and invariably destroy student engagement</a:t>
            </a:r>
          </a:p>
          <a:p>
            <a:r>
              <a:rPr lang="en-US" dirty="0" smtClean="0"/>
              <a:t>Mandated investigation into optimizing system by reducing data </a:t>
            </a:r>
            <a:r>
              <a:rPr lang="en-US" dirty="0" smtClean="0"/>
              <a:t>size and response times</a:t>
            </a:r>
            <a:endParaRPr lang="en-US" dirty="0" smtClean="0"/>
          </a:p>
          <a:p>
            <a:r>
              <a:rPr lang="en-US" dirty="0" smtClean="0"/>
              <a:t>Would </a:t>
            </a:r>
            <a:r>
              <a:rPr lang="en-US" dirty="0" smtClean="0"/>
              <a:t>address both </a:t>
            </a:r>
            <a:r>
              <a:rPr lang="en-US" dirty="0" smtClean="0"/>
              <a:t>time and size constraints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382000" cy="5715000"/>
          </a:xfrm>
        </p:spPr>
        <p:txBody>
          <a:bodyPr>
            <a:normAutofit/>
          </a:bodyPr>
          <a:lstStyle/>
          <a:p>
            <a:r>
              <a:rPr lang="en-US" dirty="0" smtClean="0"/>
              <a:t>Previous work on this topic</a:t>
            </a:r>
          </a:p>
          <a:p>
            <a:pPr lvl="1"/>
            <a:r>
              <a:rPr lang="en-US" dirty="0" smtClean="0"/>
              <a:t>Dimensionally based</a:t>
            </a:r>
          </a:p>
          <a:p>
            <a:pPr lvl="1"/>
            <a:r>
              <a:rPr lang="en-US" dirty="0" smtClean="0"/>
              <a:t>Parameter based</a:t>
            </a:r>
          </a:p>
          <a:p>
            <a:pPr lvl="1"/>
            <a:r>
              <a:rPr lang="en-US" dirty="0" smtClean="0"/>
              <a:t>Resolution based</a:t>
            </a:r>
          </a:p>
          <a:p>
            <a:r>
              <a:rPr lang="en-US" dirty="0" smtClean="0"/>
              <a:t>Analyzed </a:t>
            </a:r>
            <a:r>
              <a:rPr lang="en-US" dirty="0" smtClean="0"/>
              <a:t>trade-offs &amp; avoided </a:t>
            </a:r>
            <a:r>
              <a:rPr lang="en-US" dirty="0" smtClean="0"/>
              <a:t>redundant information</a:t>
            </a:r>
          </a:p>
          <a:p>
            <a:r>
              <a:rPr lang="en-US" dirty="0" smtClean="0"/>
              <a:t>Linear transformation: map vectors to fewer </a:t>
            </a:r>
            <a:r>
              <a:rPr lang="en-US" dirty="0" smtClean="0"/>
              <a:t>features</a:t>
            </a:r>
          </a:p>
          <a:p>
            <a:r>
              <a:rPr lang="en-US" dirty="0" smtClean="0"/>
              <a:t>Pruning</a:t>
            </a:r>
            <a:r>
              <a:rPr lang="en-US" dirty="0" smtClean="0"/>
              <a:t>: eliminating less important features; better</a:t>
            </a:r>
          </a:p>
          <a:p>
            <a:r>
              <a:rPr lang="en-US" dirty="0" smtClean="0"/>
              <a:t>Bit truncation: reducing descriptions till degradation</a:t>
            </a:r>
          </a:p>
          <a:p>
            <a:r>
              <a:rPr lang="en-US" dirty="0" smtClean="0"/>
              <a:t>Results: bit truncation </a:t>
            </a:r>
            <a:r>
              <a:rPr lang="en-US" dirty="0" smtClean="0"/>
              <a:t>was best method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New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84237"/>
            <a:ext cx="8382000" cy="5821363"/>
          </a:xfrm>
        </p:spPr>
        <p:txBody>
          <a:bodyPr/>
          <a:lstStyle/>
          <a:p>
            <a:r>
              <a:rPr lang="en-US" dirty="0" smtClean="0"/>
              <a:t>Goal: minimum memory with minimum impact</a:t>
            </a:r>
          </a:p>
          <a:p>
            <a:r>
              <a:rPr lang="en-US" dirty="0" smtClean="0"/>
              <a:t>Two schemes implemented </a:t>
            </a:r>
            <a:r>
              <a:rPr lang="en-US" dirty="0" smtClean="0"/>
              <a:t>were </a:t>
            </a:r>
            <a:r>
              <a:rPr lang="en-US" dirty="0" smtClean="0"/>
              <a:t>reduction by:</a:t>
            </a:r>
          </a:p>
          <a:p>
            <a:pPr lvl="1"/>
            <a:r>
              <a:rPr lang="en-US" dirty="0" smtClean="0"/>
              <a:t>Word frequency</a:t>
            </a:r>
          </a:p>
          <a:p>
            <a:pPr lvl="1"/>
            <a:r>
              <a:rPr lang="en-US" dirty="0" smtClean="0"/>
              <a:t>Domain relevance</a:t>
            </a:r>
          </a:p>
          <a:p>
            <a:r>
              <a:rPr lang="en-US" dirty="0" smtClean="0"/>
              <a:t>Word frequency and Zipf’s law</a:t>
            </a:r>
          </a:p>
          <a:p>
            <a:r>
              <a:rPr lang="en-US" dirty="0" smtClean="0"/>
              <a:t>Discard words based on frequencies in Google News </a:t>
            </a:r>
          </a:p>
          <a:p>
            <a:r>
              <a:rPr lang="en-US" dirty="0" smtClean="0"/>
              <a:t>Relevance – compare language model with corpus</a:t>
            </a:r>
          </a:p>
          <a:p>
            <a:r>
              <a:rPr lang="en-US" dirty="0" smtClean="0"/>
              <a:t>Cosign similarity measures angle between vectors</a:t>
            </a:r>
          </a:p>
          <a:p>
            <a:r>
              <a:rPr lang="en-US" dirty="0" smtClean="0"/>
              <a:t>Kept high scores, deleted rest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Results from Minifying Effort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10200"/>
          </a:xfrm>
        </p:spPr>
        <p:txBody>
          <a:bodyPr/>
          <a:lstStyle/>
          <a:p>
            <a:r>
              <a:rPr lang="en-US" dirty="0" smtClean="0"/>
              <a:t>Measured by leave-one-out paraphrase test</a:t>
            </a:r>
          </a:p>
          <a:p>
            <a:r>
              <a:rPr lang="en-US" dirty="0" smtClean="0"/>
              <a:t>Best fit or most </a:t>
            </a:r>
            <a:r>
              <a:rPr lang="en-US" dirty="0" smtClean="0"/>
              <a:t>productive; </a:t>
            </a:r>
            <a:r>
              <a:rPr lang="en-US" dirty="0" smtClean="0"/>
              <a:t>may be different</a:t>
            </a:r>
          </a:p>
          <a:p>
            <a:r>
              <a:rPr lang="en-US" dirty="0" smtClean="0"/>
              <a:t>More sophisticated testing was not supported by funding and would be constrained by </a:t>
            </a:r>
            <a:r>
              <a:rPr lang="en-US" dirty="0" smtClean="0"/>
              <a:t>schedule</a:t>
            </a:r>
            <a:endParaRPr lang="en-US" dirty="0" smtClean="0"/>
          </a:p>
          <a:p>
            <a:r>
              <a:rPr lang="en-US" dirty="0" smtClean="0"/>
              <a:t>Data generated was nevertheless useful</a:t>
            </a:r>
          </a:p>
          <a:p>
            <a:r>
              <a:rPr lang="en-US" dirty="0" smtClean="0"/>
              <a:t>Future training is anticipated to generate better response rates without impacting data sizes</a:t>
            </a:r>
          </a:p>
          <a:p>
            <a:r>
              <a:rPr lang="en-US" dirty="0" smtClean="0"/>
              <a:t>Data on next slide represents various cosign values</a:t>
            </a:r>
          </a:p>
          <a:p>
            <a:r>
              <a:rPr lang="en-US" dirty="0" smtClean="0"/>
              <a:t>Represents 382 </a:t>
            </a:r>
            <a:r>
              <a:rPr lang="en-US" dirty="0" smtClean="0"/>
              <a:t>leave-one-outs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erformanceChart4.jpg"/>
          <p:cNvPicPr>
            <a:picLocks noChangeAspect="1"/>
          </p:cNvPicPr>
          <p:nvPr/>
        </p:nvPicPr>
        <p:blipFill>
          <a:blip r:embed="rId2" cstate="print"/>
          <a:srcRect t="13675"/>
          <a:stretch>
            <a:fillRect/>
          </a:stretch>
        </p:blipFill>
        <p:spPr>
          <a:xfrm>
            <a:off x="1371600" y="1219200"/>
            <a:ext cx="6553200" cy="49859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Performance by Cosign Similarity and Frequency Reduction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57800"/>
          </a:xfrm>
        </p:spPr>
        <p:txBody>
          <a:bodyPr/>
          <a:lstStyle/>
          <a:p>
            <a:r>
              <a:rPr lang="en-US" dirty="0" smtClean="0"/>
              <a:t>0.45 to 0.475 reduction results in a model size reduction from 372.3 MB and 265 MB respectively</a:t>
            </a:r>
          </a:p>
          <a:p>
            <a:r>
              <a:rPr lang="en-US" dirty="0" smtClean="0"/>
              <a:t>Smallest </a:t>
            </a:r>
            <a:r>
              <a:rPr lang="en-US" dirty="0" smtClean="0"/>
              <a:t>model generated, retained words: </a:t>
            </a:r>
            <a:r>
              <a:rPr lang="en-US" dirty="0" smtClean="0"/>
              <a:t>threshold was a </a:t>
            </a:r>
            <a:r>
              <a:rPr lang="en-US" dirty="0" smtClean="0"/>
              <a:t>cosine similarity </a:t>
            </a:r>
            <a:r>
              <a:rPr lang="en-US" u="sng" dirty="0" smtClean="0"/>
              <a:t>&gt;</a:t>
            </a:r>
            <a:r>
              <a:rPr lang="en-US" dirty="0" smtClean="0"/>
              <a:t>0.55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Yielded </a:t>
            </a:r>
            <a:r>
              <a:rPr lang="en-US" dirty="0" smtClean="0"/>
              <a:t>a 89.5 MB model and ~7 percent decrease in perfect matching accuracy</a:t>
            </a:r>
          </a:p>
          <a:p>
            <a:r>
              <a:rPr lang="en-US" dirty="0" smtClean="0"/>
              <a:t>Need more research in varying models</a:t>
            </a:r>
          </a:p>
          <a:p>
            <a:r>
              <a:rPr lang="en-US" dirty="0" smtClean="0"/>
              <a:t>Hampered by training time for each new model</a:t>
            </a:r>
          </a:p>
          <a:p>
            <a:r>
              <a:rPr lang="en-US" dirty="0" smtClean="0"/>
              <a:t>Will seek point where accuracy drops exponentially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Program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5" descr="IMG_04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1371600"/>
            <a:ext cx="632460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Impacts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4678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Should directly impact success of MentorPal</a:t>
            </a:r>
          </a:p>
          <a:p>
            <a:r>
              <a:rPr lang="en-US" dirty="0" smtClean="0"/>
              <a:t>Extensible to other uses of virtual conversationalist</a:t>
            </a:r>
          </a:p>
          <a:p>
            <a:r>
              <a:rPr lang="en-US" dirty="0" smtClean="0"/>
              <a:t>Kubrick and Clarke had fully conversational computers projected for </a:t>
            </a:r>
            <a:r>
              <a:rPr lang="en-US" dirty="0" smtClean="0"/>
              <a:t>“2001</a:t>
            </a:r>
            <a:r>
              <a:rPr lang="en-US" dirty="0" smtClean="0"/>
              <a:t>’s</a:t>
            </a:r>
            <a:r>
              <a:rPr lang="en-US" dirty="0" smtClean="0"/>
              <a:t>” </a:t>
            </a:r>
            <a:r>
              <a:rPr lang="en-US" dirty="0" smtClean="0"/>
              <a:t>HAL and </a:t>
            </a:r>
            <a:r>
              <a:rPr lang="en-US" dirty="0" smtClean="0"/>
              <a:t>“Star Trek’s” </a:t>
            </a:r>
            <a:r>
              <a:rPr lang="en-US" dirty="0" smtClean="0"/>
              <a:t>Computer!; students want similar interfaces</a:t>
            </a:r>
            <a:endParaRPr lang="en-US" dirty="0" smtClean="0"/>
          </a:p>
          <a:p>
            <a:r>
              <a:rPr lang="en-US" dirty="0" smtClean="0"/>
              <a:t>Current Chatbots are proliferating</a:t>
            </a:r>
          </a:p>
          <a:p>
            <a:r>
              <a:rPr lang="en-US" dirty="0" smtClean="0"/>
              <a:t>ICT projects have found uses from Holocaust survivor archiving </a:t>
            </a:r>
            <a:r>
              <a:rPr lang="en-US" dirty="0" smtClean="0"/>
              <a:t>to </a:t>
            </a:r>
            <a:r>
              <a:rPr lang="en-US" dirty="0" smtClean="0"/>
              <a:t>PTSD treatment therapies</a:t>
            </a:r>
          </a:p>
          <a:p>
            <a:r>
              <a:rPr lang="en-US" dirty="0" smtClean="0"/>
              <a:t>All will need minified data sets.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Future Research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28600" y="1036637"/>
            <a:ext cx="8686800" cy="4525963"/>
          </a:xfrm>
        </p:spPr>
        <p:txBody>
          <a:bodyPr>
            <a:noAutofit/>
          </a:bodyPr>
          <a:lstStyle/>
          <a:p>
            <a:r>
              <a:rPr lang="en-US" sz="3200" dirty="0" smtClean="0"/>
              <a:t>Assessing utility of FaceBook’s FastText</a:t>
            </a:r>
          </a:p>
          <a:p>
            <a:pPr lvl="1"/>
            <a:r>
              <a:rPr lang="en-US" dirty="0" smtClean="0"/>
              <a:t>Trains is seconds, rather than in days</a:t>
            </a:r>
          </a:p>
          <a:p>
            <a:pPr lvl="1"/>
            <a:r>
              <a:rPr lang="en-US" dirty="0" smtClean="0"/>
              <a:t>FastText uses approaches similar to the ones above</a:t>
            </a:r>
          </a:p>
          <a:p>
            <a:r>
              <a:rPr lang="en-US" sz="3200" dirty="0" smtClean="0"/>
              <a:t>Multi-lingual databases are looming and problematic</a:t>
            </a:r>
          </a:p>
          <a:p>
            <a:pPr lvl="1"/>
            <a:r>
              <a:rPr lang="en-US" dirty="0" smtClean="0"/>
              <a:t>A bi-lingual MentorPal will surely be </a:t>
            </a:r>
            <a:r>
              <a:rPr lang="en-US" dirty="0" smtClean="0"/>
              <a:t>critical</a:t>
            </a:r>
          </a:p>
          <a:p>
            <a:pPr lvl="1"/>
            <a:r>
              <a:rPr lang="en-US" dirty="0" smtClean="0"/>
              <a:t>Commercial firms working this issue</a:t>
            </a:r>
            <a:endParaRPr lang="en-US" dirty="0" smtClean="0"/>
          </a:p>
          <a:p>
            <a:r>
              <a:rPr lang="en-US" sz="3200" dirty="0" smtClean="0"/>
              <a:t>Applying this approach to other </a:t>
            </a:r>
            <a:r>
              <a:rPr lang="en-US" sz="3200" dirty="0" smtClean="0"/>
              <a:t>programs which are </a:t>
            </a:r>
            <a:r>
              <a:rPr lang="en-US" sz="3200" dirty="0" smtClean="0"/>
              <a:t>plagued by size and time constrains may bear fruit </a:t>
            </a:r>
          </a:p>
          <a:p>
            <a:r>
              <a:rPr lang="en-US" sz="3200" dirty="0" smtClean="0"/>
              <a:t>This is a new field of optimization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40974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14400"/>
            <a:ext cx="8229600" cy="5257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noProof="0" dirty="0" smtClean="0">
                <a:latin typeface="Arial Narrow" panose="020B0606020202030204" pitchFamily="34" charset="0"/>
              </a:rPr>
              <a:t>Virtual conversations are burgeoning and vital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Minification of databases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are necessary for success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noProof="0" dirty="0" smtClean="0">
                <a:latin typeface="Arial Narrow" panose="020B0606020202030204" pitchFamily="34" charset="0"/>
              </a:rPr>
              <a:t>Minification has been shown to be possible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Degradation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has been tolerable or trivial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Large data sizes are disruptive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and cause paging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Needs will only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increase and demands for smaller device sizes will only become</a:t>
            </a:r>
            <a:r>
              <a:rPr lang="en-US" sz="3200" dirty="0" smtClean="0">
                <a:latin typeface="Arial Narrow" panose="020B0606020202030204" pitchFamily="34" charset="0"/>
              </a:rPr>
              <a:t> more urgent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This work should be extensible to other areas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Conclusions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891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</a:t>
            </a:r>
            <a:r>
              <a:rPr lang="en-US" dirty="0" smtClean="0"/>
              <a:t>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991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Personnel &amp; funding constraints are limiting mentoring</a:t>
            </a:r>
            <a:endParaRPr lang="en-US" dirty="0" smtClean="0"/>
          </a:p>
          <a:p>
            <a:r>
              <a:rPr lang="en-US" dirty="0" smtClean="0"/>
              <a:t>Computer-generated conversational agents address this </a:t>
            </a:r>
            <a:endParaRPr lang="en-US" dirty="0" smtClean="0"/>
          </a:p>
          <a:p>
            <a:r>
              <a:rPr lang="en-US" dirty="0" smtClean="0"/>
              <a:t>Complex implementation issues are problematic</a:t>
            </a:r>
            <a:endParaRPr lang="en-US" dirty="0" smtClean="0"/>
          </a:p>
          <a:p>
            <a:r>
              <a:rPr lang="en-US" dirty="0" smtClean="0"/>
              <a:t>System Engineering (SE) tools are available and useful</a:t>
            </a:r>
            <a:endParaRPr lang="en-US" dirty="0" smtClean="0"/>
          </a:p>
          <a:p>
            <a:r>
              <a:rPr lang="en-US" dirty="0" smtClean="0"/>
              <a:t>These can often be applied by researchers and users</a:t>
            </a:r>
            <a:endParaRPr lang="en-US" dirty="0" smtClean="0"/>
          </a:p>
          <a:p>
            <a:r>
              <a:rPr lang="en-US" dirty="0" smtClean="0"/>
              <a:t>Optimizing Virtual Humans with SE has shown success</a:t>
            </a:r>
          </a:p>
          <a:p>
            <a:r>
              <a:rPr lang="en-US" dirty="0" smtClean="0"/>
              <a:t>A quick introduction to those tools will be helpful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Acknowledgements &amp; Caveats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447800"/>
            <a:ext cx="8305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 Narrow" pitchFamily="34" charset="0"/>
              </a:rPr>
              <a:t>Much of the work described above was conducted in response to </a:t>
            </a:r>
            <a:r>
              <a:rPr lang="en-US" sz="2800" dirty="0" smtClean="0">
                <a:latin typeface="Arial Narrow" pitchFamily="34" charset="0"/>
              </a:rPr>
              <a:t>a Office </a:t>
            </a:r>
            <a:r>
              <a:rPr lang="en-US" sz="2800" dirty="0" smtClean="0">
                <a:latin typeface="Arial Narrow" pitchFamily="34" charset="0"/>
              </a:rPr>
              <a:t>of Naval Research </a:t>
            </a:r>
            <a:r>
              <a:rPr lang="en-US" sz="2800" dirty="0" smtClean="0">
                <a:latin typeface="Arial Narrow" pitchFamily="34" charset="0"/>
              </a:rPr>
              <a:t>contract named </a:t>
            </a:r>
            <a:r>
              <a:rPr lang="en-US" sz="2800" dirty="0" smtClean="0">
                <a:latin typeface="Arial Narrow" pitchFamily="34" charset="0"/>
              </a:rPr>
              <a:t>MentorPal: Growing STEM Pipelines with Personalized Dialogs with Virtual STEM Professionals, </a:t>
            </a:r>
            <a:r>
              <a:rPr lang="en-US" sz="2800" dirty="0" smtClean="0">
                <a:latin typeface="Arial Narrow" pitchFamily="34" charset="0"/>
              </a:rPr>
              <a:t>N00014-16-R-FO03. </a:t>
            </a:r>
            <a:r>
              <a:rPr lang="en-US" sz="2800" dirty="0" smtClean="0">
                <a:latin typeface="Arial Narrow" pitchFamily="34" charset="0"/>
              </a:rPr>
              <a:t>The opinions expressed herein are the authors’ own and do not necessarily reflect those of the Department of the Navy, the Department of the Army or the U.S. Government. </a:t>
            </a:r>
            <a:endParaRPr lang="en-US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312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4582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Declining budgets and demanding Ops Schedules</a:t>
            </a:r>
            <a:endParaRPr lang="en-US" dirty="0" smtClean="0"/>
          </a:p>
          <a:p>
            <a:r>
              <a:rPr lang="en-US" dirty="0" smtClean="0"/>
              <a:t>Burgeoning need for more mentoring and technicians</a:t>
            </a:r>
            <a:endParaRPr lang="en-US" dirty="0" smtClean="0"/>
          </a:p>
          <a:p>
            <a:r>
              <a:rPr lang="en-US" dirty="0" smtClean="0"/>
              <a:t>Virtual Conversational Humans can fill the need</a:t>
            </a:r>
            <a:endParaRPr lang="en-US" dirty="0" smtClean="0"/>
          </a:p>
          <a:p>
            <a:r>
              <a:rPr lang="en-US" dirty="0" smtClean="0"/>
              <a:t>Good mentors available 24/7 anywhere net reaches </a:t>
            </a:r>
            <a:endParaRPr lang="en-US" dirty="0" smtClean="0"/>
          </a:p>
          <a:p>
            <a:r>
              <a:rPr lang="en-US" dirty="0" smtClean="0"/>
              <a:t>Research and implementation expensive &amp; complex</a:t>
            </a:r>
          </a:p>
          <a:p>
            <a:r>
              <a:rPr lang="en-US" dirty="0" smtClean="0"/>
              <a:t>SE tools not in widespread use in academia and DoD</a:t>
            </a:r>
          </a:p>
          <a:p>
            <a:r>
              <a:rPr lang="en-US" dirty="0" smtClean="0"/>
              <a:t>Situation not likely to improve in foreseeable future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Research in Virtual Humans (VH)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581400" y="1066800"/>
            <a:ext cx="54102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Three </a:t>
            </a:r>
            <a:r>
              <a:rPr lang="en-US" dirty="0" smtClean="0"/>
              <a:t>USC </a:t>
            </a:r>
            <a:r>
              <a:rPr lang="en-US" dirty="0" smtClean="0"/>
              <a:t>VH programs</a:t>
            </a:r>
            <a:endParaRPr lang="en-US" dirty="0" smtClean="0"/>
          </a:p>
          <a:p>
            <a:r>
              <a:rPr lang="en-US" dirty="0" smtClean="0"/>
              <a:t>New Dimensions in Testimony – Holocaust memories preserved</a:t>
            </a:r>
            <a:endParaRPr lang="en-US" dirty="0" smtClean="0"/>
          </a:p>
          <a:p>
            <a:r>
              <a:rPr lang="en-US" dirty="0" smtClean="0"/>
              <a:t>MentorPal – Advising STEM students on career paths</a:t>
            </a:r>
          </a:p>
          <a:p>
            <a:r>
              <a:rPr lang="en-US" dirty="0" smtClean="0"/>
              <a:t>SimCoach – Counseling PTSD Veterans via internet</a:t>
            </a:r>
          </a:p>
          <a:p>
            <a:r>
              <a:rPr lang="en-US" dirty="0" smtClean="0"/>
              <a:t>All complex and difficult to implement efficiently</a:t>
            </a:r>
            <a:endParaRPr lang="en-US" dirty="0" smtClean="0"/>
          </a:p>
        </p:txBody>
      </p:sp>
      <p:pic>
        <p:nvPicPr>
          <p:cNvPr id="8" name="Picture 1" descr="PinchasGut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659" y="762000"/>
            <a:ext cx="2318501" cy="1874837"/>
          </a:xfrm>
          <a:prstGeom prst="rect">
            <a:avLst/>
          </a:prstGeom>
          <a:noFill/>
        </p:spPr>
      </p:pic>
      <p:pic>
        <p:nvPicPr>
          <p:cNvPr id="10" name="Picture 0" descr="SimCoach.jpg"/>
          <p:cNvPicPr>
            <a:picLocks noChangeAspect="1" noChangeArrowheads="1"/>
          </p:cNvPicPr>
          <p:nvPr/>
        </p:nvPicPr>
        <p:blipFill>
          <a:blip r:embed="rId3" cstate="print"/>
          <a:srcRect t="6097"/>
          <a:stretch>
            <a:fillRect/>
          </a:stretch>
        </p:blipFill>
        <p:spPr bwMode="auto">
          <a:xfrm>
            <a:off x="618659" y="4648200"/>
            <a:ext cx="2353141" cy="1828800"/>
          </a:xfrm>
          <a:prstGeom prst="rect">
            <a:avLst/>
          </a:prstGeom>
          <a:noFill/>
        </p:spPr>
      </p:pic>
      <p:pic>
        <p:nvPicPr>
          <p:cNvPr id="11" name="Picture 10" descr="https://lh4.googleusercontent.com/ETz1SfpxllUh95u5u_teUr3ZKIdRcEBJhQEhK69daOqdtchz9uut1nuK-0BYuBGuhzlqYrrMBugnVQ1yzywgFe3mRd7SijNHp_KqjIQYZe4bVrP51t5-33Q1ZCSdShMIQgBrU-ra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2119" r="2119"/>
          <a:stretch>
            <a:fillRect/>
          </a:stretch>
        </p:blipFill>
        <p:spPr bwMode="auto">
          <a:xfrm>
            <a:off x="76200" y="2667000"/>
            <a:ext cx="3352800" cy="1949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 Optimization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495799"/>
          </a:xfrm>
        </p:spPr>
        <p:txBody>
          <a:bodyPr>
            <a:normAutofit/>
          </a:bodyPr>
          <a:lstStyle/>
          <a:p>
            <a:r>
              <a:rPr lang="en-US" dirty="0" smtClean="0"/>
              <a:t>Staffing</a:t>
            </a:r>
            <a:r>
              <a:rPr lang="en-US" dirty="0" smtClean="0"/>
              <a:t>, processing, and producing a deliverable item </a:t>
            </a:r>
            <a:endParaRPr lang="en-US" dirty="0" smtClean="0"/>
          </a:p>
          <a:p>
            <a:r>
              <a:rPr lang="en-US" dirty="0" smtClean="0"/>
              <a:t>Especially useful to help organize several systems</a:t>
            </a:r>
          </a:p>
          <a:p>
            <a:r>
              <a:rPr lang="en-US" dirty="0" smtClean="0"/>
              <a:t>SE Goals</a:t>
            </a:r>
          </a:p>
          <a:p>
            <a:pPr lvl="1"/>
            <a:r>
              <a:rPr lang="en-US" dirty="0" smtClean="0"/>
              <a:t>Design, develop, implement and operate systems</a:t>
            </a:r>
          </a:p>
          <a:p>
            <a:pPr lvl="1"/>
            <a:r>
              <a:rPr lang="en-US" dirty="0" smtClean="0"/>
              <a:t>Forecast behaviors in various environments</a:t>
            </a:r>
          </a:p>
          <a:p>
            <a:pPr lvl="1"/>
            <a:r>
              <a:rPr lang="en-US" dirty="0" smtClean="0"/>
              <a:t>Deliver intended functions in sustainable fashion</a:t>
            </a:r>
          </a:p>
          <a:p>
            <a:r>
              <a:rPr lang="en-US" dirty="0" smtClean="0"/>
              <a:t>Can be utilized by journeyman researcher/user</a:t>
            </a:r>
          </a:p>
          <a:p>
            <a:r>
              <a:rPr lang="en-US" dirty="0" smtClean="0"/>
              <a:t>Helpful even at elementary level of implementation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Commonly Used SE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4191000" cy="5257800"/>
          </a:xfrm>
        </p:spPr>
        <p:txBody>
          <a:bodyPr>
            <a:noAutofit/>
          </a:bodyPr>
          <a:lstStyle/>
          <a:p>
            <a:r>
              <a:rPr lang="en-US" dirty="0" smtClean="0"/>
              <a:t>V-Model – reminds user that for every stage of development, there is a corresponding evaluation</a:t>
            </a:r>
            <a:endParaRPr lang="en-US" dirty="0" smtClean="0"/>
          </a:p>
          <a:p>
            <a:r>
              <a:rPr lang="en-US" dirty="0" smtClean="0"/>
              <a:t>Stakeholder Diagram – a formalization of recognizing all of the entities who have and interest in the initiative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4343400" y="990600"/>
            <a:ext cx="4267200" cy="2590800"/>
          </a:xfrm>
          <a:prstGeom prst="rect">
            <a:avLst/>
          </a:prstGeom>
        </p:spPr>
      </p:pic>
      <p:pic>
        <p:nvPicPr>
          <p:cNvPr id="9" name="Picture 8" descr="StkhldrDiagModel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19600" y="3657600"/>
            <a:ext cx="41910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SE Tools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0" y="1066800"/>
            <a:ext cx="4876800" cy="3505200"/>
          </a:xfrm>
        </p:spPr>
        <p:txBody>
          <a:bodyPr>
            <a:noAutofit/>
          </a:bodyPr>
          <a:lstStyle/>
          <a:p>
            <a:r>
              <a:rPr lang="en-US" dirty="0" smtClean="0"/>
              <a:t>Context Diagram - </a:t>
            </a:r>
            <a:endParaRPr lang="en-US" dirty="0" smtClean="0"/>
          </a:p>
          <a:p>
            <a:r>
              <a:rPr lang="en-US" dirty="0" smtClean="0"/>
              <a:t>Submitted </a:t>
            </a:r>
            <a:r>
              <a:rPr lang="en-US" dirty="0" smtClean="0"/>
              <a:t>to ICT’s </a:t>
            </a:r>
            <a:r>
              <a:rPr lang="en-US" dirty="0" smtClean="0"/>
              <a:t>NPC Editor and to Word2Vec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 descr="ContextDiagram_step4.png"/>
          <p:cNvPicPr/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52400" y="1143000"/>
            <a:ext cx="3505200" cy="2438400"/>
          </a:xfrm>
          <a:prstGeom prst="rect">
            <a:avLst/>
          </a:prstGeom>
        </p:spPr>
      </p:pic>
      <p:pic>
        <p:nvPicPr>
          <p:cNvPr id="7" name="Picture 6" descr="PughMatri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4648200"/>
            <a:ext cx="4777483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Notional Flow Chart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 descr="DanzStrwManMentorPAL-DiagRev7.jpg"/>
          <p:cNvPicPr/>
          <p:nvPr/>
        </p:nvPicPr>
        <p:blipFill>
          <a:blip r:embed="rId2" cstate="print"/>
          <a:srcRect t="6667" b="8000"/>
          <a:stretch>
            <a:fillRect/>
          </a:stretch>
        </p:blipFill>
        <p:spPr>
          <a:xfrm>
            <a:off x="1066800" y="1371600"/>
            <a:ext cx="7162800" cy="4800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Limitations and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3820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Basic limitation categories</a:t>
            </a:r>
          </a:p>
          <a:p>
            <a:pPr lvl="1"/>
            <a:r>
              <a:rPr lang="en-US" dirty="0" smtClean="0"/>
              <a:t>Size (especially critical for small devices)</a:t>
            </a:r>
          </a:p>
          <a:p>
            <a:pPr lvl="1"/>
            <a:r>
              <a:rPr lang="en-US" dirty="0" smtClean="0"/>
              <a:t>Time (input, access, and retrieval)</a:t>
            </a:r>
          </a:p>
          <a:p>
            <a:r>
              <a:rPr lang="en-US" dirty="0" smtClean="0"/>
              <a:t>Limitations are synergistic, impacting each other</a:t>
            </a:r>
          </a:p>
          <a:p>
            <a:r>
              <a:rPr lang="en-US" dirty="0" smtClean="0"/>
              <a:t>Further constrained by physical size and cost issues</a:t>
            </a:r>
          </a:p>
          <a:p>
            <a:r>
              <a:rPr lang="en-US" dirty="0" smtClean="0"/>
              <a:t>Classifications systems used in MentorPal</a:t>
            </a:r>
          </a:p>
          <a:p>
            <a:pPr lvl="1"/>
            <a:r>
              <a:rPr lang="en-US" dirty="0" smtClean="0"/>
              <a:t>combined logistic regression</a:t>
            </a:r>
          </a:p>
          <a:p>
            <a:pPr lvl="1"/>
            <a:r>
              <a:rPr lang="en-US" dirty="0" smtClean="0"/>
              <a:t>long short-term memory </a:t>
            </a:r>
          </a:p>
          <a:p>
            <a:pPr lvl="1"/>
            <a:r>
              <a:rPr lang="en-US" dirty="0" smtClean="0"/>
              <a:t>skip gram</a:t>
            </a:r>
          </a:p>
          <a:p>
            <a:pPr lvl="1"/>
            <a:r>
              <a:rPr lang="en-US" dirty="0" smtClean="0"/>
              <a:t>Word2Vec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1067</Words>
  <Application>Microsoft Office PowerPoint</Application>
  <PresentationFormat>On-screen Show (4:3)</PresentationFormat>
  <Paragraphs>169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Systems Engineering: Optimizing Creation of Virtual Conversational Human Agents</vt:lpstr>
      <vt:lpstr>Major Theses</vt:lpstr>
      <vt:lpstr>Existing Problem</vt:lpstr>
      <vt:lpstr>Research in Virtual Humans (VH)</vt:lpstr>
      <vt:lpstr>SE Optimization </vt:lpstr>
      <vt:lpstr>Commonly Used SE Tools</vt:lpstr>
      <vt:lpstr>SE Tools Continued</vt:lpstr>
      <vt:lpstr>Notional Flow Chart</vt:lpstr>
      <vt:lpstr>Limitations and Challenges</vt:lpstr>
      <vt:lpstr>Word Corpus</vt:lpstr>
      <vt:lpstr>Approaches</vt:lpstr>
      <vt:lpstr>New Approach</vt:lpstr>
      <vt:lpstr>Results from Minifying Effort</vt:lpstr>
      <vt:lpstr>Performance by Cosign Similarity and Frequency Reduction</vt:lpstr>
      <vt:lpstr>Analysis</vt:lpstr>
      <vt:lpstr>Demonstration of Program</vt:lpstr>
      <vt:lpstr>Further Impacts</vt:lpstr>
      <vt:lpstr>Future Research</vt:lpstr>
      <vt:lpstr>Slide 19</vt:lpstr>
      <vt:lpstr>Acknowledgements &amp; Caveats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eweisel</dc:creator>
  <cp:lastModifiedBy>DMD</cp:lastModifiedBy>
  <cp:revision>47</cp:revision>
  <dcterms:created xsi:type="dcterms:W3CDTF">2014-02-05T15:33:57Z</dcterms:created>
  <dcterms:modified xsi:type="dcterms:W3CDTF">2018-03-22T21:48:53Z</dcterms:modified>
</cp:coreProperties>
</file>