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70" r:id="rId2"/>
    <p:sldId id="269" r:id="rId3"/>
    <p:sldId id="271" r:id="rId4"/>
    <p:sldId id="272" r:id="rId5"/>
    <p:sldId id="275" r:id="rId6"/>
    <p:sldId id="276" r:id="rId7"/>
    <p:sldId id="277" r:id="rId8"/>
    <p:sldId id="273" r:id="rId9"/>
    <p:sldId id="278" r:id="rId10"/>
    <p:sldId id="279" r:id="rId11"/>
    <p:sldId id="280" r:id="rId12"/>
    <p:sldId id="281" r:id="rId13"/>
    <p:sldId id="282" r:id="rId14"/>
    <p:sldId id="274" r:id="rId15"/>
    <p:sldId id="283" r:id="rId16"/>
    <p:sldId id="284" r:id="rId17"/>
    <p:sldId id="285" r:id="rId18"/>
    <p:sldId id="264" r:id="rId19"/>
    <p:sldId id="267" r:id="rId20"/>
    <p:sldId id="266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BABAC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96" y="-3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D37651-A26A-4E2E-A93A-C2E3597AD2E3}" type="datetimeFigureOut">
              <a:rPr lang="en-US" smtClean="0"/>
              <a:pPr/>
              <a:t>3/22/2018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075102-4C4C-440D-957C-79FB2500C85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40628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Author Information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0" y="6356350"/>
            <a:ext cx="33616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10920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17939-895F-4F7B-B269-09619FE504D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10200" y="6185625"/>
            <a:ext cx="3352800" cy="596175"/>
          </a:xfrm>
          <a:prstGeom prst="rect">
            <a:avLst/>
          </a:prstGeom>
        </p:spPr>
      </p:pic>
      <p:sp>
        <p:nvSpPr>
          <p:cNvPr id="8" name="Footer Placeholder 3"/>
          <p:cNvSpPr txBox="1">
            <a:spLocks/>
          </p:cNvSpPr>
          <p:nvPr userDrawn="1"/>
        </p:nvSpPr>
        <p:spPr>
          <a:xfrm>
            <a:off x="1896122" y="6416675"/>
            <a:ext cx="3818878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Norfolk, Virginia 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Symbol"/>
              </a:rPr>
              <a:t> 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April 24-26, 2018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90678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000" y="5804625"/>
            <a:ext cx="3352800" cy="596175"/>
          </a:xfrm>
          <a:prstGeom prst="rect">
            <a:avLst/>
          </a:prstGeom>
        </p:spPr>
      </p:pic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</p:spTree>
    <p:extLst>
      <p:ext uri="{BB962C8B-B14F-4D97-AF65-F5344CB8AC3E}">
        <p14:creationId xmlns:p14="http://schemas.microsoft.com/office/powerpoint/2010/main" xmlns="" val="21748763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000" y="5804625"/>
            <a:ext cx="3352800" cy="596175"/>
          </a:xfrm>
          <a:prstGeom prst="rect">
            <a:avLst/>
          </a:prstGeom>
        </p:spPr>
      </p:pic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</p:spTree>
    <p:extLst>
      <p:ext uri="{BB962C8B-B14F-4D97-AF65-F5344CB8AC3E}">
        <p14:creationId xmlns:p14="http://schemas.microsoft.com/office/powerpoint/2010/main" xmlns="" val="12235106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000" y="5804625"/>
            <a:ext cx="3352800" cy="596175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</p:spTree>
    <p:extLst>
      <p:ext uri="{BB962C8B-B14F-4D97-AF65-F5344CB8AC3E}">
        <p14:creationId xmlns:p14="http://schemas.microsoft.com/office/powerpoint/2010/main" xmlns="" val="18468884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000" y="5804625"/>
            <a:ext cx="3352800" cy="596175"/>
          </a:xfrm>
          <a:prstGeom prst="rect">
            <a:avLst/>
          </a:prstGeom>
        </p:spPr>
      </p:pic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</p:spTree>
    <p:extLst>
      <p:ext uri="{BB962C8B-B14F-4D97-AF65-F5344CB8AC3E}">
        <p14:creationId xmlns:p14="http://schemas.microsoft.com/office/powerpoint/2010/main" xmlns="" val="1095101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0" y="6356350"/>
            <a:ext cx="33616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6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E6FD9B-DC66-4F2B-B92A-19C65C99AF3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000" y="5804625"/>
            <a:ext cx="3352800" cy="59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18659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609600"/>
            <a:ext cx="8991600" cy="2457451"/>
          </a:xfrm>
        </p:spPr>
        <p:txBody>
          <a:bodyPr>
            <a:normAutofit/>
          </a:bodyPr>
          <a:lstStyle/>
          <a:p>
            <a:r>
              <a:rPr lang="en-US" sz="3600" dirty="0" smtClean="0"/>
              <a:t>Systems Engineering: </a:t>
            </a:r>
            <a:r>
              <a:rPr lang="en-US" sz="3600" dirty="0" smtClean="0"/>
              <a:t>Optimizing </a:t>
            </a:r>
            <a:r>
              <a:rPr lang="en-US" sz="3600" dirty="0" smtClean="0"/>
              <a:t>Creation of Virtual Conversational Human Agents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28600" y="3124200"/>
          <a:ext cx="8610600" cy="1798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61812"/>
                <a:gridCol w="434878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0" kern="1200" baseline="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Daniel P. Buns</a:t>
                      </a:r>
                      <a:endParaRPr lang="en-US" sz="2800" b="0" kern="1200" dirty="0" smtClean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2800" b="0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CAPT, USN-Ret </a:t>
                      </a:r>
                      <a:r>
                        <a:rPr lang="en-US" sz="2800" b="0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/>
                      </a:r>
                      <a:br>
                        <a:rPr lang="en-US" sz="2800" b="0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</a:br>
                      <a:r>
                        <a:rPr lang="en-US" sz="2800" b="0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Home Ports Solutions, LLC</a:t>
                      </a:r>
                      <a:endParaRPr lang="en-US" sz="2800" b="0" kern="1200" dirty="0" smtClean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2800" b="0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Los Angeles,</a:t>
                      </a:r>
                      <a:r>
                        <a:rPr lang="en-US" sz="2800" b="0" kern="1200" baseline="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California</a:t>
                      </a:r>
                      <a:endParaRPr lang="en-US" sz="2800" b="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Dan M. Davis &amp; </a:t>
                      </a:r>
                      <a:br>
                        <a:rPr lang="en-US" sz="2800" b="0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</a:br>
                      <a:r>
                        <a:rPr lang="en-US" sz="2800" b="0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Julianne M. Nordhagen</a:t>
                      </a:r>
                    </a:p>
                    <a:p>
                      <a:pPr algn="ctr"/>
                      <a:r>
                        <a:rPr lang="en-US" sz="2800" b="0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Univ.</a:t>
                      </a:r>
                      <a:r>
                        <a:rPr lang="en-US" sz="2800" b="0" kern="1200" baseline="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of Southern California</a:t>
                      </a:r>
                    </a:p>
                    <a:p>
                      <a:pPr algn="ctr"/>
                      <a:r>
                        <a:rPr lang="en-US" sz="2800" b="0" kern="1200" baseline="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Los Angeles, California</a:t>
                      </a:r>
                      <a:endParaRPr lang="en-US" sz="2800" b="0" kern="1200" dirty="0" smtClean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42796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 dirty="0" smtClean="0"/>
              <a:t>Last SE Tools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67000"/>
            <a:ext cx="8382000" cy="3505200"/>
          </a:xfrm>
        </p:spPr>
        <p:txBody>
          <a:bodyPr>
            <a:normAutofit/>
          </a:bodyPr>
          <a:lstStyle/>
          <a:p>
            <a:r>
              <a:rPr lang="en-US" dirty="0" smtClean="0"/>
              <a:t>Failure Mode &amp; Effects Analysis - </a:t>
            </a:r>
            <a:endParaRPr lang="en-US" dirty="0" smtClean="0"/>
          </a:p>
          <a:p>
            <a:r>
              <a:rPr lang="en-US" dirty="0" smtClean="0"/>
              <a:t>Paging became a disruptive </a:t>
            </a:r>
            <a:r>
              <a:rPr lang="en-US" dirty="0" smtClean="0"/>
              <a:t>factor in MentorPal</a:t>
            </a:r>
            <a:endParaRPr lang="en-US" dirty="0" smtClean="0"/>
          </a:p>
          <a:p>
            <a:r>
              <a:rPr lang="en-US" dirty="0" smtClean="0"/>
              <a:t>Loading data required five minutes on boot up</a:t>
            </a:r>
          </a:p>
          <a:p>
            <a:r>
              <a:rPr lang="en-US" dirty="0" smtClean="0"/>
              <a:t>Time delays were observed to quickly and invariably destroy student </a:t>
            </a:r>
            <a:r>
              <a:rPr lang="en-US" dirty="0" smtClean="0"/>
              <a:t>engagement</a:t>
            </a: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6" name="Picture 5" descr="fmea2.jpeg"/>
          <p:cNvPicPr/>
          <p:nvPr/>
        </p:nvPicPr>
        <p:blipFill>
          <a:blip r:embed="rId2" cstate="print"/>
          <a:srcRect b="35310"/>
          <a:stretch>
            <a:fillRect/>
          </a:stretch>
        </p:blipFill>
        <p:spPr>
          <a:xfrm>
            <a:off x="1143000" y="762000"/>
            <a:ext cx="67818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r>
              <a:rPr lang="en-US" dirty="0" smtClean="0"/>
              <a:t>Approaches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8200"/>
            <a:ext cx="8382000" cy="5715000"/>
          </a:xfrm>
        </p:spPr>
        <p:txBody>
          <a:bodyPr>
            <a:normAutofit/>
          </a:bodyPr>
          <a:lstStyle/>
          <a:p>
            <a:r>
              <a:rPr lang="en-US" dirty="0" smtClean="0"/>
              <a:t>Previous work on this topic</a:t>
            </a:r>
          </a:p>
          <a:p>
            <a:pPr lvl="1"/>
            <a:r>
              <a:rPr lang="en-US" dirty="0" smtClean="0"/>
              <a:t>Dimensionally based</a:t>
            </a:r>
          </a:p>
          <a:p>
            <a:pPr lvl="1"/>
            <a:r>
              <a:rPr lang="en-US" dirty="0" smtClean="0"/>
              <a:t>Parameter based</a:t>
            </a:r>
          </a:p>
          <a:p>
            <a:pPr lvl="1"/>
            <a:r>
              <a:rPr lang="en-US" dirty="0" smtClean="0"/>
              <a:t>Resolution based</a:t>
            </a:r>
          </a:p>
          <a:p>
            <a:r>
              <a:rPr lang="en-US" dirty="0" smtClean="0"/>
              <a:t>Analyzed </a:t>
            </a:r>
            <a:r>
              <a:rPr lang="en-US" dirty="0" smtClean="0"/>
              <a:t>trade-offs &amp; avoided </a:t>
            </a:r>
            <a:r>
              <a:rPr lang="en-US" dirty="0" smtClean="0"/>
              <a:t>redundant information</a:t>
            </a:r>
          </a:p>
          <a:p>
            <a:r>
              <a:rPr lang="en-US" dirty="0" smtClean="0"/>
              <a:t>Linear transformation: map vectors to fewer </a:t>
            </a:r>
            <a:r>
              <a:rPr lang="en-US" dirty="0" smtClean="0"/>
              <a:t>features</a:t>
            </a:r>
          </a:p>
          <a:p>
            <a:r>
              <a:rPr lang="en-US" dirty="0" smtClean="0"/>
              <a:t>Pruning</a:t>
            </a:r>
            <a:r>
              <a:rPr lang="en-US" dirty="0" smtClean="0"/>
              <a:t>: eliminating less important features; better</a:t>
            </a:r>
          </a:p>
          <a:p>
            <a:r>
              <a:rPr lang="en-US" dirty="0" smtClean="0"/>
              <a:t>Bit truncation: reducing descriptions till degradation</a:t>
            </a:r>
          </a:p>
          <a:p>
            <a:r>
              <a:rPr lang="en-US" dirty="0" smtClean="0"/>
              <a:t>Results: bit truncation </a:t>
            </a:r>
            <a:r>
              <a:rPr lang="en-US" dirty="0" smtClean="0"/>
              <a:t>was best method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New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884237"/>
            <a:ext cx="8382000" cy="5821363"/>
          </a:xfrm>
        </p:spPr>
        <p:txBody>
          <a:bodyPr/>
          <a:lstStyle/>
          <a:p>
            <a:r>
              <a:rPr lang="en-US" dirty="0" smtClean="0"/>
              <a:t>Goal: minimum memory with minimum impact</a:t>
            </a:r>
          </a:p>
          <a:p>
            <a:r>
              <a:rPr lang="en-US" dirty="0" smtClean="0"/>
              <a:t>Two schemes implemented </a:t>
            </a:r>
            <a:r>
              <a:rPr lang="en-US" dirty="0" smtClean="0"/>
              <a:t>were </a:t>
            </a:r>
            <a:r>
              <a:rPr lang="en-US" dirty="0" smtClean="0"/>
              <a:t>reduction by:</a:t>
            </a:r>
          </a:p>
          <a:p>
            <a:pPr lvl="1"/>
            <a:r>
              <a:rPr lang="en-US" dirty="0" smtClean="0"/>
              <a:t>Word frequency</a:t>
            </a:r>
          </a:p>
          <a:p>
            <a:pPr lvl="1"/>
            <a:r>
              <a:rPr lang="en-US" dirty="0" smtClean="0"/>
              <a:t>Domain relevance</a:t>
            </a:r>
          </a:p>
          <a:p>
            <a:r>
              <a:rPr lang="en-US" dirty="0" smtClean="0"/>
              <a:t>Word frequency and Zipf’s law</a:t>
            </a:r>
          </a:p>
          <a:p>
            <a:r>
              <a:rPr lang="en-US" dirty="0" smtClean="0"/>
              <a:t>Discard words based on frequencies in Google News </a:t>
            </a:r>
          </a:p>
          <a:p>
            <a:r>
              <a:rPr lang="en-US" dirty="0" smtClean="0"/>
              <a:t>Relevance – compare language model with corpus</a:t>
            </a:r>
          </a:p>
          <a:p>
            <a:r>
              <a:rPr lang="en-US" dirty="0" smtClean="0"/>
              <a:t>Cosign similarity measures angle between vectors</a:t>
            </a:r>
          </a:p>
          <a:p>
            <a:r>
              <a:rPr lang="en-US" dirty="0" smtClean="0"/>
              <a:t>Kept high scores, deleted rest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Results from Minifying Effort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410200"/>
          </a:xfrm>
        </p:spPr>
        <p:txBody>
          <a:bodyPr/>
          <a:lstStyle/>
          <a:p>
            <a:r>
              <a:rPr lang="en-US" dirty="0" smtClean="0"/>
              <a:t>Measured by leave-one-out paraphrase test</a:t>
            </a:r>
          </a:p>
          <a:p>
            <a:r>
              <a:rPr lang="en-US" dirty="0" smtClean="0"/>
              <a:t>Best fit or most </a:t>
            </a:r>
            <a:r>
              <a:rPr lang="en-US" dirty="0" smtClean="0"/>
              <a:t>productive; </a:t>
            </a:r>
            <a:r>
              <a:rPr lang="en-US" dirty="0" smtClean="0"/>
              <a:t>may be different</a:t>
            </a:r>
          </a:p>
          <a:p>
            <a:r>
              <a:rPr lang="en-US" dirty="0" smtClean="0"/>
              <a:t>More sophisticated testing was not supported by funding and would be constrained by </a:t>
            </a:r>
            <a:r>
              <a:rPr lang="en-US" dirty="0" smtClean="0"/>
              <a:t>schedule</a:t>
            </a:r>
            <a:endParaRPr lang="en-US" dirty="0" smtClean="0"/>
          </a:p>
          <a:p>
            <a:r>
              <a:rPr lang="en-US" dirty="0" smtClean="0"/>
              <a:t>Data generated was nevertheless useful</a:t>
            </a:r>
          </a:p>
          <a:p>
            <a:r>
              <a:rPr lang="en-US" dirty="0" smtClean="0"/>
              <a:t>Future training is anticipated to generate better response rates without impacting data sizes</a:t>
            </a:r>
          </a:p>
          <a:p>
            <a:r>
              <a:rPr lang="en-US" dirty="0" smtClean="0"/>
              <a:t>Data on next slide represents various cosign values</a:t>
            </a:r>
          </a:p>
          <a:p>
            <a:r>
              <a:rPr lang="en-US" dirty="0" smtClean="0"/>
              <a:t>Represents 382 </a:t>
            </a:r>
            <a:r>
              <a:rPr lang="en-US" dirty="0" smtClean="0"/>
              <a:t>leave-one-outs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PerformanceChart4.jpg"/>
          <p:cNvPicPr>
            <a:picLocks noChangeAspect="1"/>
          </p:cNvPicPr>
          <p:nvPr/>
        </p:nvPicPr>
        <p:blipFill>
          <a:blip r:embed="rId2" cstate="print"/>
          <a:srcRect t="13675"/>
          <a:stretch>
            <a:fillRect/>
          </a:stretch>
        </p:blipFill>
        <p:spPr>
          <a:xfrm>
            <a:off x="1371600" y="1219200"/>
            <a:ext cx="6553200" cy="49859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Performance by Cosign Similarity and Frequency Reduction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57800"/>
          </a:xfrm>
        </p:spPr>
        <p:txBody>
          <a:bodyPr/>
          <a:lstStyle/>
          <a:p>
            <a:r>
              <a:rPr lang="en-US" dirty="0" smtClean="0"/>
              <a:t>0.45 to 0.475 reduction results in a model size reduction from 372.3 MB and 265 MB respectively</a:t>
            </a:r>
          </a:p>
          <a:p>
            <a:r>
              <a:rPr lang="en-US" dirty="0" smtClean="0"/>
              <a:t>Smallest </a:t>
            </a:r>
            <a:r>
              <a:rPr lang="en-US" dirty="0" smtClean="0"/>
              <a:t>model generated, retained words: </a:t>
            </a:r>
            <a:r>
              <a:rPr lang="en-US" dirty="0" smtClean="0"/>
              <a:t>threshold was a </a:t>
            </a:r>
            <a:r>
              <a:rPr lang="en-US" dirty="0" smtClean="0"/>
              <a:t>cosine similarity </a:t>
            </a:r>
            <a:r>
              <a:rPr lang="en-US" u="sng" dirty="0" smtClean="0"/>
              <a:t>&gt;</a:t>
            </a:r>
            <a:r>
              <a:rPr lang="en-US" dirty="0" smtClean="0"/>
              <a:t>0.55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 smtClean="0"/>
              <a:t>Yielded </a:t>
            </a:r>
            <a:r>
              <a:rPr lang="en-US" dirty="0" smtClean="0"/>
              <a:t>a 89.5 MB model and ~7 percent decrease in perfect matching accuracy</a:t>
            </a:r>
          </a:p>
          <a:p>
            <a:r>
              <a:rPr lang="en-US" dirty="0" smtClean="0"/>
              <a:t>Need more research in varying models</a:t>
            </a:r>
          </a:p>
          <a:p>
            <a:r>
              <a:rPr lang="en-US" dirty="0" smtClean="0"/>
              <a:t>Hampered by training time for each new model</a:t>
            </a:r>
          </a:p>
          <a:p>
            <a:r>
              <a:rPr lang="en-US" dirty="0" smtClean="0"/>
              <a:t>Will seek point where accuracy drops exponentially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Demonstration of Program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6" name="Picture 5" descr="IMG_049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47800" y="1371600"/>
            <a:ext cx="6324600" cy="474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Further Impacts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382000" cy="46783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Should directly impact success of MentorPal</a:t>
            </a:r>
          </a:p>
          <a:p>
            <a:r>
              <a:rPr lang="en-US" dirty="0" smtClean="0"/>
              <a:t>Extensible to other uses of virtual conversationalist</a:t>
            </a:r>
          </a:p>
          <a:p>
            <a:r>
              <a:rPr lang="en-US" dirty="0" smtClean="0"/>
              <a:t>Kubrick and Clarke had fully conversational computers projected for </a:t>
            </a:r>
            <a:r>
              <a:rPr lang="en-US" dirty="0" smtClean="0"/>
              <a:t>“2001</a:t>
            </a:r>
            <a:r>
              <a:rPr lang="en-US" dirty="0" smtClean="0"/>
              <a:t>’s</a:t>
            </a:r>
            <a:r>
              <a:rPr lang="en-US" dirty="0" smtClean="0"/>
              <a:t>” </a:t>
            </a:r>
            <a:r>
              <a:rPr lang="en-US" dirty="0" smtClean="0"/>
              <a:t>HAL and </a:t>
            </a:r>
            <a:r>
              <a:rPr lang="en-US" dirty="0" smtClean="0"/>
              <a:t>“Star Trek’s” </a:t>
            </a:r>
            <a:r>
              <a:rPr lang="en-US" dirty="0" smtClean="0"/>
              <a:t>Computer!; students want similar interfaces</a:t>
            </a:r>
            <a:endParaRPr lang="en-US" dirty="0" smtClean="0"/>
          </a:p>
          <a:p>
            <a:r>
              <a:rPr lang="en-US" dirty="0" smtClean="0"/>
              <a:t>Current Chatbots are proliferating</a:t>
            </a:r>
          </a:p>
          <a:p>
            <a:r>
              <a:rPr lang="en-US" dirty="0" smtClean="0"/>
              <a:t>ICT projects have found uses from Holocaust survivor archiving </a:t>
            </a:r>
            <a:r>
              <a:rPr lang="en-US" dirty="0" smtClean="0"/>
              <a:t>to </a:t>
            </a:r>
            <a:r>
              <a:rPr lang="en-US" dirty="0" smtClean="0"/>
              <a:t>PTSD treatment therapies</a:t>
            </a:r>
          </a:p>
          <a:p>
            <a:r>
              <a:rPr lang="en-US" dirty="0" smtClean="0"/>
              <a:t>All will need minified data sets.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Future Research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228600" y="1036637"/>
            <a:ext cx="8686800" cy="4525963"/>
          </a:xfrm>
        </p:spPr>
        <p:txBody>
          <a:bodyPr>
            <a:noAutofit/>
          </a:bodyPr>
          <a:lstStyle/>
          <a:p>
            <a:r>
              <a:rPr lang="en-US" sz="3200" dirty="0" smtClean="0"/>
              <a:t>Assessing utility of FaceBook’s FastText</a:t>
            </a:r>
          </a:p>
          <a:p>
            <a:pPr lvl="1"/>
            <a:r>
              <a:rPr lang="en-US" dirty="0" smtClean="0"/>
              <a:t>Trains is seconds, rather than in days</a:t>
            </a:r>
          </a:p>
          <a:p>
            <a:pPr lvl="1"/>
            <a:r>
              <a:rPr lang="en-US" dirty="0" smtClean="0"/>
              <a:t>FastText uses approaches similar to the ones above</a:t>
            </a:r>
          </a:p>
          <a:p>
            <a:r>
              <a:rPr lang="en-US" sz="3200" dirty="0" smtClean="0"/>
              <a:t>Multi-lingual databases are looming and problematic</a:t>
            </a:r>
          </a:p>
          <a:p>
            <a:pPr lvl="1"/>
            <a:r>
              <a:rPr lang="en-US" dirty="0" smtClean="0"/>
              <a:t>A bi-lingual MentorPal will surely be </a:t>
            </a:r>
            <a:r>
              <a:rPr lang="en-US" dirty="0" smtClean="0"/>
              <a:t>critical</a:t>
            </a:r>
          </a:p>
          <a:p>
            <a:pPr lvl="1"/>
            <a:r>
              <a:rPr lang="en-US" dirty="0" smtClean="0"/>
              <a:t>Commercial firms working this issue</a:t>
            </a:r>
            <a:endParaRPr lang="en-US" dirty="0" smtClean="0"/>
          </a:p>
          <a:p>
            <a:r>
              <a:rPr lang="en-US" sz="3200" dirty="0" smtClean="0"/>
              <a:t>Applying this approach to other </a:t>
            </a:r>
            <a:r>
              <a:rPr lang="en-US" sz="3200" dirty="0" smtClean="0"/>
              <a:t>programs which are </a:t>
            </a:r>
            <a:r>
              <a:rPr lang="en-US" sz="3200" dirty="0" smtClean="0"/>
              <a:t>plagued by size and time constrains may bear fruit </a:t>
            </a:r>
          </a:p>
          <a:p>
            <a:r>
              <a:rPr lang="en-US" sz="3200" dirty="0" smtClean="0"/>
              <a:t>This is a new field of optimization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3409746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914400"/>
            <a:ext cx="8229600" cy="52578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200" noProof="0" dirty="0" smtClean="0">
                <a:latin typeface="Arial Narrow" panose="020B0606020202030204" pitchFamily="34" charset="0"/>
              </a:rPr>
              <a:t>Virtual conversations are burgeoning and vital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Minification of databases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are necessary for success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200" noProof="0" dirty="0" smtClean="0">
                <a:latin typeface="Arial Narrow" panose="020B0606020202030204" pitchFamily="34" charset="0"/>
              </a:rPr>
              <a:t>Minification has been shown to be possible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Degradation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has been tolerable or trivial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Large data sizes are disruptive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and cause paging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Needs will only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increase and demands for smaller device sizes will only become</a:t>
            </a:r>
            <a:r>
              <a:rPr lang="en-US" sz="3200" dirty="0" smtClean="0">
                <a:latin typeface="Arial Narrow" panose="020B0606020202030204" pitchFamily="34" charset="0"/>
              </a:rPr>
              <a:t> more urgent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This work should be extensible to other areas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Conclusions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8913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Major </a:t>
            </a:r>
            <a:r>
              <a:rPr lang="en-US" dirty="0" smtClean="0"/>
              <a:t>Theses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991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Personnel &amp; funding constraints are limiting mentoring</a:t>
            </a:r>
            <a:endParaRPr lang="en-US" dirty="0" smtClean="0"/>
          </a:p>
          <a:p>
            <a:r>
              <a:rPr lang="en-US" dirty="0" smtClean="0"/>
              <a:t>Computer-generated conversational agents address this </a:t>
            </a:r>
            <a:endParaRPr lang="en-US" dirty="0" smtClean="0"/>
          </a:p>
          <a:p>
            <a:r>
              <a:rPr lang="en-US" dirty="0" smtClean="0"/>
              <a:t>Complex implementation issues are problematic</a:t>
            </a:r>
            <a:endParaRPr lang="en-US" dirty="0" smtClean="0"/>
          </a:p>
          <a:p>
            <a:r>
              <a:rPr lang="en-US" dirty="0" smtClean="0"/>
              <a:t>System Engineering (SE) tools are available and useful</a:t>
            </a:r>
            <a:endParaRPr lang="en-US" dirty="0" smtClean="0"/>
          </a:p>
          <a:p>
            <a:r>
              <a:rPr lang="en-US" dirty="0" smtClean="0"/>
              <a:t>These can often be applied by researchers and users</a:t>
            </a:r>
            <a:endParaRPr lang="en-US" dirty="0" smtClean="0"/>
          </a:p>
          <a:p>
            <a:r>
              <a:rPr lang="en-US" dirty="0" smtClean="0"/>
              <a:t>Optimizing Virtual Humans with SE has shown success</a:t>
            </a:r>
          </a:p>
          <a:p>
            <a:r>
              <a:rPr lang="en-US" dirty="0" smtClean="0"/>
              <a:t>A quick introduction to those tools will be helpful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Acknowledgements &amp; Caveats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447800"/>
            <a:ext cx="83058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 Narrow" pitchFamily="34" charset="0"/>
              </a:rPr>
              <a:t>Much of the work described above was conducted in response to </a:t>
            </a:r>
            <a:r>
              <a:rPr lang="en-US" sz="2800" dirty="0" smtClean="0">
                <a:latin typeface="Arial Narrow" pitchFamily="34" charset="0"/>
              </a:rPr>
              <a:t>a Office </a:t>
            </a:r>
            <a:r>
              <a:rPr lang="en-US" sz="2800" dirty="0" smtClean="0">
                <a:latin typeface="Arial Narrow" pitchFamily="34" charset="0"/>
              </a:rPr>
              <a:t>of Naval Research </a:t>
            </a:r>
            <a:r>
              <a:rPr lang="en-US" sz="2800" dirty="0" smtClean="0">
                <a:latin typeface="Arial Narrow" pitchFamily="34" charset="0"/>
              </a:rPr>
              <a:t>contract named </a:t>
            </a:r>
            <a:r>
              <a:rPr lang="en-US" sz="2800" dirty="0" smtClean="0">
                <a:latin typeface="Arial Narrow" pitchFamily="34" charset="0"/>
              </a:rPr>
              <a:t>MentorPal: Growing STEM Pipelines with Personalized Dialogs with Virtual STEM Professionals, </a:t>
            </a:r>
            <a:r>
              <a:rPr lang="en-US" sz="2800" dirty="0" smtClean="0">
                <a:latin typeface="Arial Narrow" pitchFamily="34" charset="0"/>
              </a:rPr>
              <a:t>N00014-16-R-FO03. </a:t>
            </a:r>
            <a:r>
              <a:rPr lang="en-US" sz="2800" dirty="0" smtClean="0">
                <a:latin typeface="Arial Narrow" pitchFamily="34" charset="0"/>
              </a:rPr>
              <a:t>The opinions expressed herein are the authors’ own and do not necessarily reflect those of the Department of the Navy, the Department of the Army or the U.S. Government. </a:t>
            </a:r>
            <a:endParaRPr lang="en-US" sz="2800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3125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Existing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4582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Declining budgets and demanding Ops Schedules</a:t>
            </a:r>
            <a:endParaRPr lang="en-US" dirty="0" smtClean="0"/>
          </a:p>
          <a:p>
            <a:r>
              <a:rPr lang="en-US" dirty="0" smtClean="0"/>
              <a:t>Burgeoning need for more mentoring and technicians</a:t>
            </a:r>
            <a:endParaRPr lang="en-US" dirty="0" smtClean="0"/>
          </a:p>
          <a:p>
            <a:r>
              <a:rPr lang="en-US" dirty="0" smtClean="0"/>
              <a:t>Virtual Conversational Humans can fill the need</a:t>
            </a:r>
            <a:endParaRPr lang="en-US" dirty="0" smtClean="0"/>
          </a:p>
          <a:p>
            <a:r>
              <a:rPr lang="en-US" dirty="0" smtClean="0"/>
              <a:t>Good mentors available 24/7 anywhere net reaches </a:t>
            </a:r>
            <a:endParaRPr lang="en-US" dirty="0" smtClean="0"/>
          </a:p>
          <a:p>
            <a:r>
              <a:rPr lang="en-US" dirty="0" smtClean="0"/>
              <a:t>Research and implementation expensive &amp; complex</a:t>
            </a:r>
          </a:p>
          <a:p>
            <a:r>
              <a:rPr lang="en-US" dirty="0" smtClean="0"/>
              <a:t>SE tools not in widespread use in academia and DoD</a:t>
            </a:r>
          </a:p>
          <a:p>
            <a:r>
              <a:rPr lang="en-US" dirty="0" smtClean="0"/>
              <a:t>Situation not likely to improve in foreseeable future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Research in Virtual Humans (VH)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581400" y="1066800"/>
            <a:ext cx="5410200" cy="5105400"/>
          </a:xfrm>
        </p:spPr>
        <p:txBody>
          <a:bodyPr>
            <a:normAutofit/>
          </a:bodyPr>
          <a:lstStyle/>
          <a:p>
            <a:r>
              <a:rPr lang="en-US" dirty="0" smtClean="0"/>
              <a:t>Three </a:t>
            </a:r>
            <a:r>
              <a:rPr lang="en-US" dirty="0" smtClean="0"/>
              <a:t>USC </a:t>
            </a:r>
            <a:r>
              <a:rPr lang="en-US" dirty="0" smtClean="0"/>
              <a:t>VH programs</a:t>
            </a:r>
            <a:endParaRPr lang="en-US" dirty="0" smtClean="0"/>
          </a:p>
          <a:p>
            <a:r>
              <a:rPr lang="en-US" dirty="0" smtClean="0"/>
              <a:t>New Dimensions in Testimony – Holocaust memories preserved</a:t>
            </a:r>
            <a:endParaRPr lang="en-US" dirty="0" smtClean="0"/>
          </a:p>
          <a:p>
            <a:r>
              <a:rPr lang="en-US" dirty="0" smtClean="0"/>
              <a:t>MentorPal – Advising STEM students on career paths</a:t>
            </a:r>
          </a:p>
          <a:p>
            <a:r>
              <a:rPr lang="en-US" dirty="0" smtClean="0"/>
              <a:t>SimCoach – Counseling PTSD Veterans via internet</a:t>
            </a:r>
          </a:p>
          <a:p>
            <a:r>
              <a:rPr lang="en-US" dirty="0" smtClean="0"/>
              <a:t>All complex and difficult to implement efficiently</a:t>
            </a:r>
            <a:endParaRPr lang="en-US" dirty="0" smtClean="0"/>
          </a:p>
        </p:txBody>
      </p:sp>
      <p:pic>
        <p:nvPicPr>
          <p:cNvPr id="8" name="Picture 1" descr="PinchasGutt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8659" y="762000"/>
            <a:ext cx="2318501" cy="1874837"/>
          </a:xfrm>
          <a:prstGeom prst="rect">
            <a:avLst/>
          </a:prstGeom>
          <a:noFill/>
        </p:spPr>
      </p:pic>
      <p:pic>
        <p:nvPicPr>
          <p:cNvPr id="10" name="Picture 0" descr="SimCoach.jpg"/>
          <p:cNvPicPr>
            <a:picLocks noChangeAspect="1" noChangeArrowheads="1"/>
          </p:cNvPicPr>
          <p:nvPr/>
        </p:nvPicPr>
        <p:blipFill>
          <a:blip r:embed="rId3" cstate="print"/>
          <a:srcRect t="6097"/>
          <a:stretch>
            <a:fillRect/>
          </a:stretch>
        </p:blipFill>
        <p:spPr bwMode="auto">
          <a:xfrm>
            <a:off x="618659" y="4648200"/>
            <a:ext cx="2353141" cy="1828800"/>
          </a:xfrm>
          <a:prstGeom prst="rect">
            <a:avLst/>
          </a:prstGeom>
          <a:noFill/>
        </p:spPr>
      </p:pic>
      <p:pic>
        <p:nvPicPr>
          <p:cNvPr id="11" name="Picture 10" descr="https://lh4.googleusercontent.com/ETz1SfpxllUh95u5u_teUr3ZKIdRcEBJhQEhK69daOqdtchz9uut1nuK-0BYuBGuhzlqYrrMBugnVQ1yzywgFe3mRd7SijNHp_KqjIQYZe4bVrP51t5-33Q1ZCSdShMIQgBrU-ra"/>
          <p:cNvPicPr/>
          <p:nvPr/>
        </p:nvPicPr>
        <p:blipFill>
          <a:blip r:embed="rId4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l="2119" r="2119"/>
          <a:stretch>
            <a:fillRect/>
          </a:stretch>
        </p:blipFill>
        <p:spPr bwMode="auto">
          <a:xfrm>
            <a:off x="76200" y="2667000"/>
            <a:ext cx="3352800" cy="19494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 Optimization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8686800" cy="4495799"/>
          </a:xfrm>
        </p:spPr>
        <p:txBody>
          <a:bodyPr>
            <a:normAutofit/>
          </a:bodyPr>
          <a:lstStyle/>
          <a:p>
            <a:r>
              <a:rPr lang="en-US" dirty="0" smtClean="0"/>
              <a:t>Staffing</a:t>
            </a:r>
            <a:r>
              <a:rPr lang="en-US" dirty="0" smtClean="0"/>
              <a:t>, processing, and producing a deliverable item </a:t>
            </a:r>
            <a:endParaRPr lang="en-US" dirty="0" smtClean="0"/>
          </a:p>
          <a:p>
            <a:r>
              <a:rPr lang="en-US" dirty="0" smtClean="0"/>
              <a:t>Especially useful to help organize several systems</a:t>
            </a:r>
          </a:p>
          <a:p>
            <a:r>
              <a:rPr lang="en-US" dirty="0" smtClean="0"/>
              <a:t>SE Goals</a:t>
            </a:r>
          </a:p>
          <a:p>
            <a:pPr lvl="1"/>
            <a:r>
              <a:rPr lang="en-US" dirty="0" smtClean="0"/>
              <a:t>Design, develop, implement and operate systems</a:t>
            </a:r>
          </a:p>
          <a:p>
            <a:pPr lvl="1"/>
            <a:r>
              <a:rPr lang="en-US" dirty="0" smtClean="0"/>
              <a:t>Forecast behaviors in various environments</a:t>
            </a:r>
          </a:p>
          <a:p>
            <a:pPr lvl="1"/>
            <a:r>
              <a:rPr lang="en-US" dirty="0" smtClean="0"/>
              <a:t>Deliver intended functions in sustainable fashion</a:t>
            </a:r>
          </a:p>
          <a:p>
            <a:r>
              <a:rPr lang="en-US" dirty="0" smtClean="0"/>
              <a:t>Can be utilized by journeyman researcher/user</a:t>
            </a:r>
          </a:p>
          <a:p>
            <a:r>
              <a:rPr lang="en-US" dirty="0" smtClean="0"/>
              <a:t>Helpful even at elementary level of implementation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/>
              <a:t>Commonly Used SE Tools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4191000" cy="5257800"/>
          </a:xfrm>
        </p:spPr>
        <p:txBody>
          <a:bodyPr>
            <a:noAutofit/>
          </a:bodyPr>
          <a:lstStyle/>
          <a:p>
            <a:r>
              <a:rPr lang="en-US" dirty="0" smtClean="0"/>
              <a:t>V-Model – reminds user that for every stage of development, there is a corresponding evaluation</a:t>
            </a:r>
            <a:endParaRPr lang="en-US" dirty="0" smtClean="0"/>
          </a:p>
          <a:p>
            <a:r>
              <a:rPr lang="en-US" dirty="0" smtClean="0"/>
              <a:t>Stakeholder Diagram – a formalization of recognizing all of the entities who have and interest in the initiative</a:t>
            </a: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8" name="Picture 7"/>
          <p:cNvPicPr/>
          <p:nvPr/>
        </p:nvPicPr>
        <p:blipFill>
          <a:blip r:embed="rId2" cstate="print">
            <a:lum contrast="10000"/>
          </a:blip>
          <a:stretch>
            <a:fillRect/>
          </a:stretch>
        </p:blipFill>
        <p:spPr>
          <a:xfrm>
            <a:off x="4343400" y="990600"/>
            <a:ext cx="4267200" cy="2590800"/>
          </a:xfrm>
          <a:prstGeom prst="rect">
            <a:avLst/>
          </a:prstGeom>
        </p:spPr>
      </p:pic>
      <p:pic>
        <p:nvPicPr>
          <p:cNvPr id="9" name="Picture 8" descr="StkhldrDiagModel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19600" y="3657600"/>
            <a:ext cx="41910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/>
              <a:t>SE Tools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0" y="1066800"/>
            <a:ext cx="4876800" cy="2590800"/>
          </a:xfrm>
        </p:spPr>
        <p:txBody>
          <a:bodyPr>
            <a:noAutofit/>
          </a:bodyPr>
          <a:lstStyle/>
          <a:p>
            <a:r>
              <a:rPr lang="en-US" dirty="0" smtClean="0"/>
              <a:t>Context Diagram – examines and documents environment in which the system will operate </a:t>
            </a:r>
          </a:p>
          <a:p>
            <a:r>
              <a:rPr lang="en-US" dirty="0" smtClean="0"/>
              <a:t>Interfaces, boundaries, …</a:t>
            </a:r>
            <a:r>
              <a:rPr lang="en-US" dirty="0" smtClean="0"/>
              <a:t> 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6" name="Picture 5" descr="ContextDiagram_step4.png"/>
          <p:cNvPicPr/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52400" y="1143000"/>
            <a:ext cx="3505200" cy="2438400"/>
          </a:xfrm>
          <a:prstGeom prst="rect">
            <a:avLst/>
          </a:prstGeom>
        </p:spPr>
      </p:pic>
      <p:pic>
        <p:nvPicPr>
          <p:cNvPr id="7" name="Picture 6" descr="PughMatrix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38601" y="3923189"/>
            <a:ext cx="5029200" cy="202041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2400" y="3810000"/>
            <a:ext cx="3962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4950" indent="-234950">
              <a:buFont typeface="Arial" pitchFamily="34" charset="0"/>
              <a:buChar char="•"/>
            </a:pPr>
            <a:r>
              <a:rPr lang="en-US" sz="3200" dirty="0" smtClean="0">
                <a:latin typeface="Arial Narrow" pitchFamily="34" charset="0"/>
              </a:rPr>
              <a:t>Pugh Matrix – plots design satisfaction vs. implementation options</a:t>
            </a:r>
          </a:p>
          <a:p>
            <a:pPr marL="234950" indent="-234950">
              <a:buFont typeface="Arial" pitchFamily="34" charset="0"/>
              <a:buChar char="•"/>
            </a:pPr>
            <a:r>
              <a:rPr lang="en-US" sz="3200" dirty="0" smtClean="0">
                <a:latin typeface="Arial Narrow" pitchFamily="34" charset="0"/>
              </a:rPr>
              <a:t>Numerical analysis of various paths to goal </a:t>
            </a:r>
            <a:endParaRPr lang="en-US" sz="3200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SE Tools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7" name="Picture 6" descr="AHPHierarchy1.1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" y="1295400"/>
            <a:ext cx="3200400" cy="2667000"/>
          </a:xfrm>
          <a:prstGeom prst="rect">
            <a:avLst/>
          </a:prstGeom>
        </p:spPr>
      </p:pic>
      <p:pic>
        <p:nvPicPr>
          <p:cNvPr id="8" name="Picture 7" descr="DSM-DSM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8600" y="4038600"/>
            <a:ext cx="3581400" cy="23622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429000" y="1295400"/>
            <a:ext cx="5562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4950" indent="-234950">
              <a:buFont typeface="Arial" pitchFamily="34" charset="0"/>
              <a:buChar char="•"/>
            </a:pPr>
            <a:r>
              <a:rPr lang="en-US" sz="3200" dirty="0" smtClean="0">
                <a:latin typeface="Arial Narrow" pitchFamily="34" charset="0"/>
              </a:rPr>
              <a:t>Analytic Hierarch Process – Quantifies the decision making process</a:t>
            </a:r>
          </a:p>
          <a:p>
            <a:pPr marL="234950" indent="-234950">
              <a:buFont typeface="Arial" pitchFamily="34" charset="0"/>
              <a:buChar char="•"/>
            </a:pPr>
            <a:r>
              <a:rPr lang="en-US" sz="3200" dirty="0" smtClean="0">
                <a:latin typeface="Arial Narrow" pitchFamily="34" charset="0"/>
              </a:rPr>
              <a:t>Quantitative analysis by assigning numerical values to components</a:t>
            </a:r>
          </a:p>
        </p:txBody>
      </p:sp>
      <p:sp>
        <p:nvSpPr>
          <p:cNvPr id="10" name="Rectangle 9"/>
          <p:cNvSpPr/>
          <p:nvPr/>
        </p:nvSpPr>
        <p:spPr>
          <a:xfrm>
            <a:off x="4038600" y="4267200"/>
            <a:ext cx="4953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4950" indent="-234950">
              <a:buFont typeface="Arial" pitchFamily="34" charset="0"/>
              <a:buChar char="•"/>
            </a:pPr>
            <a:r>
              <a:rPr lang="en-US" sz="3200" dirty="0" smtClean="0">
                <a:latin typeface="Arial Narrow" pitchFamily="34" charset="0"/>
              </a:rPr>
              <a:t>Design Structure Matrix – ID’s subsystems and interfaces</a:t>
            </a:r>
          </a:p>
          <a:p>
            <a:pPr marL="234950" indent="-234950">
              <a:buFont typeface="Arial" pitchFamily="34" charset="0"/>
              <a:buChar char="•"/>
            </a:pPr>
            <a:r>
              <a:rPr lang="en-US" sz="3200" dirty="0" smtClean="0">
                <a:latin typeface="Arial Narrow" pitchFamily="34" charset="0"/>
              </a:rPr>
              <a:t>X indicates connectivity and origin </a:t>
            </a:r>
            <a:endParaRPr lang="en-US" sz="3200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r>
              <a:rPr lang="en-US" dirty="0" smtClean="0"/>
              <a:t>Two SE Tools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8200"/>
            <a:ext cx="5562600" cy="5486400"/>
          </a:xfrm>
        </p:spPr>
        <p:txBody>
          <a:bodyPr>
            <a:normAutofit/>
          </a:bodyPr>
          <a:lstStyle/>
          <a:p>
            <a:r>
              <a:rPr lang="en-US" dirty="0" smtClean="0"/>
              <a:t>Functional Modeling – identifies and documents functionality and critical interconnection </a:t>
            </a:r>
          </a:p>
          <a:p>
            <a:r>
              <a:rPr lang="en-US" dirty="0" smtClean="0"/>
              <a:t>Breaks model down into small sub-systems for better comprehension and analysis</a:t>
            </a:r>
          </a:p>
          <a:p>
            <a:endParaRPr lang="en-US" sz="600" dirty="0" smtClean="0"/>
          </a:p>
          <a:p>
            <a:r>
              <a:rPr lang="en-US" dirty="0" smtClean="0"/>
              <a:t>Implementation Means Analysis -  a second way to look at alternative paths to goal</a:t>
            </a:r>
          </a:p>
          <a:p>
            <a:r>
              <a:rPr lang="en-US" dirty="0" smtClean="0"/>
              <a:t>Not quantified, but shows choices</a:t>
            </a: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6" name="Picture 5" descr="FunctMod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62600" y="1066800"/>
            <a:ext cx="3372844" cy="2743200"/>
          </a:xfrm>
          <a:prstGeom prst="rect">
            <a:avLst/>
          </a:prstGeom>
        </p:spPr>
      </p:pic>
      <p:pic>
        <p:nvPicPr>
          <p:cNvPr id="7" name="Picture 6" descr="GoalsMeans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86400" y="4343400"/>
            <a:ext cx="3657600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813</TotalTime>
  <Words>1085</Words>
  <Application>Microsoft Office PowerPoint</Application>
  <PresentationFormat>On-screen Show (4:3)</PresentationFormat>
  <Paragraphs>168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Systems Engineering: Optimizing Creation of Virtual Conversational Human Agents</vt:lpstr>
      <vt:lpstr>Major Theses</vt:lpstr>
      <vt:lpstr>Existing Problem</vt:lpstr>
      <vt:lpstr>Research in Virtual Humans (VH)</vt:lpstr>
      <vt:lpstr>SE Optimization </vt:lpstr>
      <vt:lpstr>Commonly Used SE Tools</vt:lpstr>
      <vt:lpstr>SE Tools Continued</vt:lpstr>
      <vt:lpstr>More SE Tools</vt:lpstr>
      <vt:lpstr>Two SE Tools</vt:lpstr>
      <vt:lpstr>Last SE Tools </vt:lpstr>
      <vt:lpstr>Approaches</vt:lpstr>
      <vt:lpstr>New Approach</vt:lpstr>
      <vt:lpstr>Results from Minifying Effort</vt:lpstr>
      <vt:lpstr>Performance by Cosign Similarity and Frequency Reduction</vt:lpstr>
      <vt:lpstr>Analysis</vt:lpstr>
      <vt:lpstr>Demonstration of Program</vt:lpstr>
      <vt:lpstr>Further Impacts</vt:lpstr>
      <vt:lpstr>Future Research</vt:lpstr>
      <vt:lpstr>Slide 19</vt:lpstr>
      <vt:lpstr>Acknowledgements &amp; Caveats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eweisel</dc:creator>
  <cp:lastModifiedBy>DMD</cp:lastModifiedBy>
  <cp:revision>48</cp:revision>
  <dcterms:created xsi:type="dcterms:W3CDTF">2014-02-05T15:33:57Z</dcterms:created>
  <dcterms:modified xsi:type="dcterms:W3CDTF">2018-03-23T01:51:51Z</dcterms:modified>
</cp:coreProperties>
</file>