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0" r:id="rId2"/>
    <p:sldId id="269" r:id="rId3"/>
    <p:sldId id="271" r:id="rId4"/>
    <p:sldId id="275" r:id="rId5"/>
    <p:sldId id="277" r:id="rId6"/>
    <p:sldId id="273" r:id="rId7"/>
    <p:sldId id="278" r:id="rId8"/>
    <p:sldId id="279" r:id="rId9"/>
    <p:sldId id="280" r:id="rId10"/>
    <p:sldId id="282" r:id="rId11"/>
    <p:sldId id="274" r:id="rId12"/>
    <p:sldId id="283" r:id="rId13"/>
    <p:sldId id="285" r:id="rId14"/>
    <p:sldId id="264" r:id="rId15"/>
    <p:sldId id="272" r:id="rId16"/>
    <p:sldId id="286" r:id="rId17"/>
    <p:sldId id="281" r:id="rId18"/>
    <p:sldId id="287" r:id="rId19"/>
    <p:sldId id="288" r:id="rId20"/>
    <p:sldId id="276" r:id="rId21"/>
    <p:sldId id="284" r:id="rId22"/>
    <p:sldId id="267" r:id="rId23"/>
    <p:sldId id="26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BABA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4730" autoAdjust="0"/>
  </p:normalViewPr>
  <p:slideViewPr>
    <p:cSldViewPr>
      <p:cViewPr varScale="1">
        <p:scale>
          <a:sx n="89" d="100"/>
          <a:sy n="89" d="100"/>
        </p:scale>
        <p:origin x="-4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37651-A26A-4E2E-A93A-C2E3597AD2E3}" type="datetimeFigureOut">
              <a:rPr lang="en-US" smtClean="0"/>
              <a:pPr/>
              <a:t>3/23/2018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75102-4C4C-440D-957C-79FB2500C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40628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Author Information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0" y="6356350"/>
            <a:ext cx="3361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1092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7939-895F-4F7B-B269-09619FE504D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6185625"/>
            <a:ext cx="3352800" cy="596175"/>
          </a:xfrm>
          <a:prstGeom prst="rect">
            <a:avLst/>
          </a:prstGeom>
        </p:spPr>
      </p:pic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1896122" y="6416675"/>
            <a:ext cx="3818878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Norfolk, Virginia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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April 24-26, 2018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9067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="" xmlns:p14="http://schemas.microsoft.com/office/powerpoint/2010/main" val="2174876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="" xmlns:p14="http://schemas.microsoft.com/office/powerpoint/2010/main" val="1223510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="" xmlns:p14="http://schemas.microsoft.com/office/powerpoint/2010/main" val="1846888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="" xmlns:p14="http://schemas.microsoft.com/office/powerpoint/2010/main" val="1095101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0" y="6356350"/>
            <a:ext cx="3361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1865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09600"/>
            <a:ext cx="8991600" cy="245745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Critical Thinking Training: </a:t>
            </a:r>
            <a:r>
              <a:rPr lang="en-US" sz="3600" dirty="0" smtClean="0"/>
              <a:t>Proven </a:t>
            </a:r>
            <a:r>
              <a:rPr lang="en-US" sz="3600" dirty="0" smtClean="0"/>
              <a:t>New Technologies for Engaging DoD Personnel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3124200"/>
          <a:ext cx="78486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Dan M. Davis &amp; Nicholas J. Kaimakis</a:t>
                      </a:r>
                    </a:p>
                    <a:p>
                      <a:pPr algn="ctr"/>
                      <a:r>
                        <a:rPr lang="en-US" sz="2800" b="0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Univ. of Southern California</a:t>
                      </a:r>
                    </a:p>
                    <a:p>
                      <a:pPr algn="ctr"/>
                      <a:r>
                        <a:rPr lang="en-US" sz="2800" b="0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Los Angeles, California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Howard Spaulding</a:t>
                      </a: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Training Consultant</a:t>
                      </a: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Arlington, Texas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279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Constructivist Theories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458200" cy="54102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With a genesis in Piaget, it is the friendlier version of the Socratic Method</a:t>
            </a:r>
            <a:endParaRPr lang="en-US" dirty="0" smtClean="0"/>
          </a:p>
          <a:p>
            <a:r>
              <a:rPr lang="en-US" dirty="0" smtClean="0"/>
              <a:t>Exemplified by John Taylor </a:t>
            </a:r>
            <a:r>
              <a:rPr lang="en-US" dirty="0" err="1" smtClean="0"/>
              <a:t>Gatto</a:t>
            </a:r>
            <a:r>
              <a:rPr lang="en-US" dirty="0" smtClean="0"/>
              <a:t>, it functions by identifying a goal, then providing opportunity and support</a:t>
            </a:r>
            <a:endParaRPr lang="en-US" dirty="0" smtClean="0"/>
          </a:p>
          <a:p>
            <a:r>
              <a:rPr lang="en-US" dirty="0" smtClean="0"/>
              <a:t>This gives the student the room to optimize their talents</a:t>
            </a:r>
            <a:endParaRPr lang="en-US" dirty="0" smtClean="0"/>
          </a:p>
          <a:p>
            <a:r>
              <a:rPr lang="en-US" dirty="0" smtClean="0"/>
              <a:t>Motivates attaining mastery, not just rote memory</a:t>
            </a:r>
            <a:endParaRPr lang="en-US" dirty="0" smtClean="0"/>
          </a:p>
          <a:p>
            <a:r>
              <a:rPr lang="en-US" dirty="0" smtClean="0"/>
              <a:t>Not as dependent on personality of the instructor</a:t>
            </a:r>
            <a:endParaRPr lang="en-US" dirty="0" smtClean="0"/>
          </a:p>
          <a:p>
            <a:r>
              <a:rPr lang="en-US" dirty="0" smtClean="0"/>
              <a:t>More interruptible than the Socratic Method, an important feature for a DoD program</a:t>
            </a:r>
            <a:endParaRPr lang="en-US" dirty="0" smtClean="0"/>
          </a:p>
          <a:p>
            <a:r>
              <a:rPr lang="en-US" dirty="0" smtClean="0"/>
              <a:t>Medium amenability to distributed computing approach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Impact of SE on Previous Work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1600200"/>
            <a:ext cx="8305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Significant investments in SE help control costs.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NASA Study showed as much as 12x return for every dollar spent </a:t>
            </a:r>
            <a:r>
              <a:rPr lang="en-US" sz="2000" dirty="0" smtClean="0">
                <a:latin typeface="Arial Narrow" pitchFamily="34" charset="0"/>
              </a:rPr>
              <a:t>(</a:t>
            </a:r>
            <a:r>
              <a:rPr lang="en-US" sz="2000" dirty="0" err="1" smtClean="0"/>
              <a:t>Stutzke</a:t>
            </a:r>
            <a:r>
              <a:rPr lang="en-US" sz="2000" dirty="0" smtClean="0"/>
              <a:t>, R. D. (2005). </a:t>
            </a:r>
            <a:r>
              <a:rPr lang="en-US" sz="2000" i="1" dirty="0" smtClean="0"/>
              <a:t>Estimating software-intensive systems: projects, products, and processes</a:t>
            </a:r>
            <a:r>
              <a:rPr lang="en-US" sz="2000" dirty="0" smtClean="0"/>
              <a:t>. Pearson Education.</a:t>
            </a:r>
            <a:r>
              <a:rPr lang="en-US" sz="2000" dirty="0" smtClean="0">
                <a:latin typeface="Arial Narrow" pitchFamily="34" charset="0"/>
              </a:rPr>
              <a:t>)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Savings in time and in honoring delivery dates is also significant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No funding is available to asses impact on MentorPal with precision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At an estimated $40K per mentor, a little SE could be justified</a:t>
            </a:r>
            <a:endParaRPr lang="en-US" sz="36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SE Tools Applicable to MentorPal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19200"/>
            <a:ext cx="7543800" cy="4648200"/>
          </a:xfrm>
        </p:spPr>
        <p:txBody>
          <a:bodyPr/>
          <a:lstStyle/>
          <a:p>
            <a:r>
              <a:rPr lang="en-US" dirty="0" smtClean="0"/>
              <a:t>V-Model</a:t>
            </a:r>
          </a:p>
          <a:p>
            <a:r>
              <a:rPr lang="en-US" dirty="0" smtClean="0"/>
              <a:t>Context Diagram</a:t>
            </a:r>
          </a:p>
          <a:p>
            <a:r>
              <a:rPr lang="en-US" dirty="0" smtClean="0"/>
              <a:t>Stakeholder Diagram</a:t>
            </a:r>
          </a:p>
          <a:p>
            <a:r>
              <a:rPr lang="en-US" dirty="0" smtClean="0"/>
              <a:t>Articulating Requirements</a:t>
            </a:r>
          </a:p>
          <a:p>
            <a:r>
              <a:rPr lang="en-US" dirty="0" smtClean="0"/>
              <a:t>System Requirement Model </a:t>
            </a:r>
          </a:p>
          <a:p>
            <a:r>
              <a:rPr lang="en-US" dirty="0" smtClean="0"/>
              <a:t>Implementation Mean Analyses</a:t>
            </a:r>
          </a:p>
          <a:p>
            <a:r>
              <a:rPr lang="en-US" dirty="0" smtClean="0"/>
              <a:t>Failure Mode and Effects Analysis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Methodologies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1371600"/>
            <a:ext cx="7543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Didactic Lectures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Small Group Exercises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Text Book Exposition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Model Analyses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Socratic Dialogues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Most require physical presence of instructor or mentor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Many are dependent upon the skill and personal attractiveness of that leader</a:t>
            </a:r>
            <a:endParaRPr lang="en-US" sz="32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Using Computer-Aided Instruction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28600" y="1036637"/>
            <a:ext cx="8534400" cy="5059363"/>
          </a:xfrm>
        </p:spPr>
        <p:txBody>
          <a:bodyPr>
            <a:noAutofit/>
          </a:bodyPr>
          <a:lstStyle/>
          <a:p>
            <a:r>
              <a:rPr lang="en-US" sz="3200" dirty="0" smtClean="0"/>
              <a:t>Significant advances in computer virtual human interfaces</a:t>
            </a:r>
          </a:p>
          <a:p>
            <a:r>
              <a:rPr lang="en-US" sz="3200" dirty="0" smtClean="0"/>
              <a:t>Based on new advances in artificial intelligence and natural language processing</a:t>
            </a:r>
          </a:p>
          <a:p>
            <a:r>
              <a:rPr lang="en-US" sz="3200" dirty="0" smtClean="0"/>
              <a:t>Can be implemented and distributed internationally via the internet</a:t>
            </a:r>
          </a:p>
          <a:p>
            <a:r>
              <a:rPr lang="en-US" sz="3200" dirty="0" smtClean="0"/>
              <a:t>Today’s students are comfortable in this environment</a:t>
            </a:r>
          </a:p>
          <a:p>
            <a:r>
              <a:rPr lang="en-US" sz="3200" dirty="0" smtClean="0"/>
              <a:t>Recent fielding of chatbots has made them used to interacting with avatars</a:t>
            </a: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4097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Programs Showing VH Uses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5562600" cy="5486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Interactive Virtual Humans are effec</a:t>
            </a:r>
            <a:r>
              <a:rPr lang="en-US" dirty="0" smtClean="0"/>
              <a:t>tive and available 24 x 7</a:t>
            </a:r>
            <a:endParaRPr lang="en-US" dirty="0" smtClean="0"/>
          </a:p>
          <a:p>
            <a:r>
              <a:rPr lang="en-US" dirty="0" smtClean="0"/>
              <a:t>SimCoach – Counseling PTSD Veterans via internet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New </a:t>
            </a:r>
            <a:r>
              <a:rPr lang="en-US" dirty="0" smtClean="0"/>
              <a:t>Dimensions in Testimony – Holocaust memories </a:t>
            </a:r>
            <a:r>
              <a:rPr lang="en-US" dirty="0" smtClean="0"/>
              <a:t>preserved</a:t>
            </a:r>
          </a:p>
          <a:p>
            <a:r>
              <a:rPr lang="en-US" dirty="0" smtClean="0"/>
              <a:t>Can be 3D-hologram display for room or museum use</a:t>
            </a:r>
            <a:endParaRPr lang="en-US" dirty="0" smtClean="0"/>
          </a:p>
          <a:p>
            <a:pPr>
              <a:spcBef>
                <a:spcPts val="1200"/>
              </a:spcBef>
            </a:pPr>
            <a:r>
              <a:rPr lang="en-US" dirty="0" smtClean="0"/>
              <a:t>MentorPal – Advising STEM students on career </a:t>
            </a:r>
            <a:r>
              <a:rPr lang="en-US" dirty="0" smtClean="0"/>
              <a:t>paths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Gives compelling answers to education/career questions via conversational interface</a:t>
            </a:r>
            <a:endParaRPr lang="en-US" dirty="0" smtClean="0"/>
          </a:p>
        </p:txBody>
      </p:sp>
      <p:pic>
        <p:nvPicPr>
          <p:cNvPr id="9" name="Picture 8" descr="NewDimenInTest-Crpd.jpg"/>
          <p:cNvPicPr>
            <a:picLocks noChangeAspect="1"/>
          </p:cNvPicPr>
          <p:nvPr/>
        </p:nvPicPr>
        <p:blipFill>
          <a:blip r:embed="rId2" cstate="print"/>
          <a:srcRect t="4060" b="4060"/>
          <a:stretch>
            <a:fillRect/>
          </a:stretch>
        </p:blipFill>
        <p:spPr>
          <a:xfrm>
            <a:off x="5943600" y="2636954"/>
            <a:ext cx="2743200" cy="1639196"/>
          </a:xfrm>
          <a:prstGeom prst="rect">
            <a:avLst/>
          </a:prstGeom>
        </p:spPr>
      </p:pic>
      <p:pic>
        <p:nvPicPr>
          <p:cNvPr id="17410" name="Picture 2" descr="Image result for sim coach images"/>
          <p:cNvPicPr>
            <a:picLocks noChangeAspect="1" noChangeArrowheads="1"/>
          </p:cNvPicPr>
          <p:nvPr/>
        </p:nvPicPr>
        <p:blipFill>
          <a:blip r:embed="rId3" cstate="print"/>
          <a:srcRect t="10800" b="-2400"/>
          <a:stretch>
            <a:fillRect/>
          </a:stretch>
        </p:blipFill>
        <p:spPr bwMode="auto">
          <a:xfrm>
            <a:off x="5953969" y="762000"/>
            <a:ext cx="2732831" cy="1878709"/>
          </a:xfrm>
          <a:prstGeom prst="rect">
            <a:avLst/>
          </a:prstGeom>
          <a:noFill/>
        </p:spPr>
      </p:pic>
      <p:pic>
        <p:nvPicPr>
          <p:cNvPr id="12" name="Picture 11" descr="DMD-Mentor-HandUp6.jpg"/>
          <p:cNvPicPr>
            <a:picLocks noChangeAspect="1"/>
          </p:cNvPicPr>
          <p:nvPr/>
        </p:nvPicPr>
        <p:blipFill>
          <a:blip r:embed="rId4" cstate="print"/>
          <a:srcRect t="4444" b="6667"/>
          <a:stretch>
            <a:fillRect/>
          </a:stretch>
        </p:blipFill>
        <p:spPr>
          <a:xfrm>
            <a:off x="5943600" y="4317109"/>
            <a:ext cx="2747963" cy="1828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7939-895F-4F7B-B269-09619FE504D0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MentorPal Results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" name="Picture 9" descr="Slide4copyBigN.jpg"/>
          <p:cNvPicPr>
            <a:picLocks noChangeAspect="1"/>
          </p:cNvPicPr>
          <p:nvPr/>
        </p:nvPicPr>
        <p:blipFill>
          <a:blip r:embed="rId2" cstate="print"/>
          <a:srcRect t="2667" b="1333"/>
          <a:stretch>
            <a:fillRect/>
          </a:stretch>
        </p:blipFill>
        <p:spPr>
          <a:xfrm>
            <a:off x="914400" y="832139"/>
            <a:ext cx="7315200" cy="52669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7939-895F-4F7B-B269-09619FE504D0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 given to Critical Thinking and Meta-Cognition</a:t>
            </a:r>
          </a:p>
          <a:p>
            <a:r>
              <a:rPr lang="en-US" dirty="0" smtClean="0"/>
              <a:t>Rubric for steps given and explained</a:t>
            </a:r>
          </a:p>
          <a:p>
            <a:r>
              <a:rPr lang="en-US" dirty="0" smtClean="0"/>
              <a:t>Simulation of battlespace to test skills presented</a:t>
            </a:r>
          </a:p>
          <a:p>
            <a:r>
              <a:rPr lang="en-US" dirty="0" smtClean="0"/>
              <a:t>Problem identified and log kept of student inputs</a:t>
            </a:r>
          </a:p>
          <a:p>
            <a:r>
              <a:rPr lang="en-US" dirty="0" smtClean="0"/>
              <a:t>Virtual Human would query student to probe depth of analysis</a:t>
            </a:r>
          </a:p>
          <a:p>
            <a:r>
              <a:rPr lang="en-US" dirty="0" smtClean="0"/>
              <a:t>Evaluative report given and remedial training provided as necessary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7939-895F-4F7B-B269-09619FE504D0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Central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4983163"/>
          </a:xfrm>
        </p:spPr>
        <p:txBody>
          <a:bodyPr>
            <a:normAutofit/>
          </a:bodyPr>
          <a:lstStyle/>
          <a:p>
            <a:r>
              <a:rPr lang="en-US" dirty="0" smtClean="0"/>
              <a:t>Critical Thinking is not well taught</a:t>
            </a:r>
            <a:endParaRPr lang="en-US" dirty="0" smtClean="0"/>
          </a:p>
          <a:p>
            <a:r>
              <a:rPr lang="en-US" dirty="0" smtClean="0"/>
              <a:t>Our 19</a:t>
            </a:r>
            <a:r>
              <a:rPr lang="en-US" baseline="30000" dirty="0" smtClean="0"/>
              <a:t>th</a:t>
            </a:r>
            <a:r>
              <a:rPr lang="en-US" dirty="0" smtClean="0"/>
              <a:t> Century Education approach teaches students what to think, not how to think</a:t>
            </a:r>
            <a:endParaRPr lang="en-US" dirty="0" smtClean="0"/>
          </a:p>
          <a:p>
            <a:r>
              <a:rPr lang="en-US" dirty="0" smtClean="0"/>
              <a:t>Critical thinking is vital to DoD success</a:t>
            </a:r>
            <a:endParaRPr lang="en-US" dirty="0" smtClean="0"/>
          </a:p>
          <a:p>
            <a:r>
              <a:rPr lang="en-US" dirty="0" smtClean="0"/>
              <a:t>There are known methods of improving critical thinking</a:t>
            </a:r>
            <a:endParaRPr lang="en-US" dirty="0" smtClean="0"/>
          </a:p>
          <a:p>
            <a:r>
              <a:rPr lang="en-US" dirty="0" smtClean="0"/>
              <a:t>Most assume/require individual mentoring</a:t>
            </a:r>
            <a:endParaRPr lang="en-US" dirty="0" smtClean="0"/>
          </a:p>
          <a:p>
            <a:r>
              <a:rPr lang="en-US" dirty="0" smtClean="0"/>
              <a:t>DoD lacks personnel resources to implement this</a:t>
            </a:r>
            <a:endParaRPr lang="en-US" dirty="0" smtClean="0"/>
          </a:p>
          <a:p>
            <a:r>
              <a:rPr lang="en-US" dirty="0" smtClean="0"/>
              <a:t>Virtual conversational humans can enable this training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Long Haul Communication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1371600"/>
          </a:xfrm>
        </p:spPr>
        <p:txBody>
          <a:bodyPr>
            <a:noAutofit/>
          </a:bodyPr>
          <a:lstStyle/>
          <a:p>
            <a:r>
              <a:rPr lang="en-US" dirty="0" smtClean="0"/>
              <a:t>Major disruptive issue is latencies tha</a:t>
            </a:r>
            <a:r>
              <a:rPr lang="en-US" dirty="0" smtClean="0"/>
              <a:t>t interrupt speech</a:t>
            </a:r>
            <a:endParaRPr lang="en-US" dirty="0" smtClean="0"/>
          </a:p>
          <a:p>
            <a:r>
              <a:rPr lang="en-US" dirty="0" smtClean="0"/>
              <a:t>Humans can tolerate ~500 msec without objection</a:t>
            </a:r>
          </a:p>
          <a:p>
            <a:r>
              <a:rPr lang="en-US" dirty="0" smtClean="0"/>
              <a:t>Network below exhibited latencies of ~ 200 msec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0" name="Picture 9" descr="TrnsContTestBed-HiResTrnsprn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971800"/>
            <a:ext cx="5943600" cy="33528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54162"/>
          </a:xfrm>
        </p:spPr>
        <p:txBody>
          <a:bodyPr>
            <a:normAutofit/>
          </a:bodyPr>
          <a:lstStyle/>
          <a:p>
            <a:r>
              <a:rPr lang="en-US" dirty="0" smtClean="0"/>
              <a:t>Testing Student Acceptance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Picture 5" descr="RA-ObsStdntsAndMentP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371600"/>
            <a:ext cx="5867400" cy="45713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72200" y="1606927"/>
            <a:ext cx="2743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buFont typeface="Arial" pitchFamily="34" charset="0"/>
              <a:buChar char="•"/>
            </a:pPr>
            <a:r>
              <a:rPr lang="en-US" sz="3200" dirty="0" smtClean="0"/>
              <a:t>Students converse with MentorPal system 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3200" dirty="0" smtClean="0"/>
              <a:t>USC RA monitors their actions and reactions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14400"/>
            <a:ext cx="8229600" cy="5257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Conclusions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891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Acknowledgements &amp; Caveats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447800"/>
            <a:ext cx="8305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Narrow" pitchFamily="34" charset="0"/>
              </a:rPr>
              <a:t>Much of the work described above was conducted in response to a Office of Naval Research contract named MentorPal: Growing STEM Pipelines with Personalized Dialogs with Virtual STEM Professionals, N00014-16-R-FO03. The opinions expressed herein are the authors’ own and do not necessarily reflect those of the Department of the Navy, the Department of the Army or the U.S. Government. </a:t>
            </a:r>
            <a:endParaRPr lang="en-US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312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Situation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Current education practices are criticized by iconoclasts like John Taylor </a:t>
            </a:r>
            <a:r>
              <a:rPr lang="en-US" dirty="0" err="1" smtClean="0"/>
              <a:t>Gatto</a:t>
            </a:r>
            <a:endParaRPr lang="en-US" dirty="0" smtClean="0"/>
          </a:p>
          <a:p>
            <a:r>
              <a:rPr lang="en-US" dirty="0" smtClean="0"/>
              <a:t>There are several approaches to remedying this</a:t>
            </a:r>
            <a:endParaRPr lang="en-US" dirty="0" smtClean="0"/>
          </a:p>
          <a:p>
            <a:r>
              <a:rPr lang="en-US" dirty="0" smtClean="0"/>
              <a:t>Old techniques like the Socratic method work well</a:t>
            </a:r>
            <a:endParaRPr lang="en-US" dirty="0" smtClean="0"/>
          </a:p>
          <a:p>
            <a:r>
              <a:rPr lang="en-US" dirty="0" smtClean="0"/>
              <a:t>Newer theories like constructivism also show promise</a:t>
            </a:r>
            <a:endParaRPr lang="en-US" dirty="0" smtClean="0"/>
          </a:p>
          <a:p>
            <a:r>
              <a:rPr lang="en-US" dirty="0" smtClean="0"/>
              <a:t>Most of these approaches are personnel intensive</a:t>
            </a:r>
            <a:endParaRPr lang="en-US" dirty="0" smtClean="0"/>
          </a:p>
          <a:p>
            <a:r>
              <a:rPr lang="en-US" dirty="0" smtClean="0"/>
              <a:t>DoD operations do not provide sufficient </a:t>
            </a:r>
            <a:r>
              <a:rPr lang="en-US" dirty="0" smtClean="0"/>
              <a:t>blocks </a:t>
            </a:r>
            <a:r>
              <a:rPr lang="en-US" dirty="0" smtClean="0"/>
              <a:t>time for training of this nature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Critical Thinking Defined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9154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Critical thinking is:</a:t>
            </a:r>
            <a:endParaRPr lang="en-US" dirty="0" smtClean="0"/>
          </a:p>
          <a:p>
            <a:pPr lvl="1"/>
            <a:r>
              <a:rPr lang="en-US" dirty="0" smtClean="0"/>
              <a:t>Purposeful</a:t>
            </a:r>
          </a:p>
          <a:p>
            <a:pPr lvl="1"/>
            <a:r>
              <a:rPr lang="en-US" dirty="0" smtClean="0"/>
              <a:t>Reasoned</a:t>
            </a:r>
          </a:p>
          <a:p>
            <a:pPr lvl="1"/>
            <a:r>
              <a:rPr lang="en-US" dirty="0" smtClean="0"/>
              <a:t>Goal directed</a:t>
            </a:r>
          </a:p>
          <a:p>
            <a:r>
              <a:rPr lang="en-US" dirty="0" smtClean="0"/>
              <a:t>The human tendency is to eschew all of those</a:t>
            </a:r>
          </a:p>
          <a:p>
            <a:r>
              <a:rPr lang="en-US" dirty="0" smtClean="0"/>
              <a:t>Behavioral economist have led the research showing that personnel at all levels are irrational</a:t>
            </a:r>
            <a:endParaRPr lang="en-US" dirty="0" smtClean="0"/>
          </a:p>
          <a:p>
            <a:r>
              <a:rPr lang="en-US" dirty="0" smtClean="0"/>
              <a:t>Ariely points out the foibles of human irrationality, emotion, prejudice and mysticism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Training and education – focused learning vs. general improvement in knowledge</a:t>
            </a:r>
          </a:p>
          <a:p>
            <a:r>
              <a:rPr lang="en-US" dirty="0" smtClean="0"/>
              <a:t>Important in any discussion on improving critical thinking in the DoD</a:t>
            </a:r>
          </a:p>
          <a:p>
            <a:r>
              <a:rPr lang="en-US" dirty="0" smtClean="0"/>
              <a:t>Meta-cognition – higher order intellectual process examining one’s own thought processes</a:t>
            </a:r>
          </a:p>
          <a:p>
            <a:r>
              <a:rPr lang="en-US" dirty="0" smtClean="0"/>
              <a:t>Major proponent is Professor Tetlock isolated these skills as a </a:t>
            </a:r>
            <a:r>
              <a:rPr lang="en-US" i="1" dirty="0" smtClean="0"/>
              <a:t>sine qua non </a:t>
            </a:r>
            <a:r>
              <a:rPr lang="en-US" dirty="0" smtClean="0"/>
              <a:t>of successful thinkers</a:t>
            </a:r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77962"/>
          </a:xfrm>
        </p:spPr>
        <p:txBody>
          <a:bodyPr>
            <a:normAutofit/>
          </a:bodyPr>
          <a:lstStyle/>
          <a:p>
            <a:r>
              <a:rPr lang="en-US" dirty="0" smtClean="0"/>
              <a:t>History Replete with Examples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" y="1295400"/>
            <a:ext cx="8305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Great moments frequently from critical thinking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Great failures &amp; horrendous losses from lack thereof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Pace of advances is accelerating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Asymmetric warfare generates more needs for facile thinking and inventive approaches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All ranks are now tasked with challenging issues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Histories are written by the victors, but the passing decades often identify the impact of ingenuity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sz="3200" dirty="0" smtClean="0">
                <a:latin typeface="Arial Narrow" pitchFamily="34" charset="0"/>
              </a:rPr>
              <a:t>Enhancing that quality not only produced victories, it also reduced losses.</a:t>
            </a:r>
          </a:p>
          <a:p>
            <a:pPr marL="234950" indent="-234950">
              <a:buFont typeface="Arial" pitchFamily="34" charset="0"/>
              <a:buChar char="•"/>
            </a:pPr>
            <a:endParaRPr lang="en-US" sz="3200" dirty="0" smtClean="0">
              <a:latin typeface="Arial Narrow" pitchFamily="34" charset="0"/>
            </a:endParaRPr>
          </a:p>
          <a:p>
            <a:pPr marL="234950" indent="-234950">
              <a:buFont typeface="Arial" pitchFamily="34" charset="0"/>
              <a:buChar char="•"/>
            </a:pPr>
            <a:endParaRPr lang="en-US" sz="32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Training for Critical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Authors cannot resolve issue of nurture vs. </a:t>
            </a:r>
            <a:r>
              <a:rPr lang="en-US" dirty="0" smtClean="0"/>
              <a:t>nature</a:t>
            </a:r>
            <a:endParaRPr lang="en-US" dirty="0" smtClean="0"/>
          </a:p>
          <a:p>
            <a:r>
              <a:rPr lang="en-US" dirty="0" smtClean="0"/>
              <a:t>If the </a:t>
            </a:r>
            <a:r>
              <a:rPr lang="en-US" dirty="0" smtClean="0"/>
              <a:t>former, training can enhance it</a:t>
            </a:r>
            <a:endParaRPr lang="en-US" dirty="0" smtClean="0"/>
          </a:p>
          <a:p>
            <a:r>
              <a:rPr lang="en-US" dirty="0" smtClean="0"/>
              <a:t>If the latter, the nature can be identified and selected</a:t>
            </a:r>
            <a:endParaRPr lang="en-US" dirty="0" smtClean="0"/>
          </a:p>
          <a:p>
            <a:endParaRPr lang="en-US" sz="600" dirty="0" smtClean="0"/>
          </a:p>
          <a:p>
            <a:r>
              <a:rPr lang="en-US" dirty="0" smtClean="0"/>
              <a:t>In both cases, the approaches described could be implemented in global syste</a:t>
            </a:r>
            <a:r>
              <a:rPr lang="en-US" dirty="0" smtClean="0"/>
              <a:t>m operating on the net</a:t>
            </a:r>
          </a:p>
          <a:p>
            <a:r>
              <a:rPr lang="en-US" dirty="0" smtClean="0"/>
              <a:t>Three main methods:</a:t>
            </a:r>
          </a:p>
          <a:p>
            <a:pPr lvl="1"/>
            <a:r>
              <a:rPr lang="en-US" dirty="0" smtClean="0"/>
              <a:t>Application of mechanistic rubric</a:t>
            </a:r>
          </a:p>
          <a:p>
            <a:pPr lvl="1"/>
            <a:r>
              <a:rPr lang="en-US" dirty="0" smtClean="0"/>
              <a:t>Education via Socratic method</a:t>
            </a:r>
          </a:p>
          <a:p>
            <a:pPr lvl="1"/>
            <a:r>
              <a:rPr lang="en-US" dirty="0" smtClean="0"/>
              <a:t>Constructivists approach of self-discovery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86868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Mechanistic</a:t>
            </a:r>
            <a:r>
              <a:rPr lang="en-US" dirty="0" smtClean="0"/>
              <a:t> Rubric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4724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Tetlock found that successful critical thinkers developed a set of rules or steps for analysis</a:t>
            </a:r>
          </a:p>
          <a:p>
            <a:r>
              <a:rPr lang="en-US" dirty="0" smtClean="0"/>
              <a:t>Studies have show that these can be reduced to instructions</a:t>
            </a:r>
          </a:p>
          <a:p>
            <a:r>
              <a:rPr lang="en-US" dirty="0" smtClean="0"/>
              <a:t>These are intended to counteract the human tendency towar</a:t>
            </a:r>
            <a:r>
              <a:rPr lang="en-US" dirty="0" smtClean="0"/>
              <a:t>d emotional or mystical decisions</a:t>
            </a:r>
          </a:p>
          <a:p>
            <a:r>
              <a:rPr lang="en-US" dirty="0" smtClean="0"/>
              <a:t>Subsequent research showed both the durability of the technique and the benefits of periodic booster training to reinforce behaviors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An Socratic Method Education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534400" cy="5715000"/>
          </a:xfrm>
        </p:spPr>
        <p:txBody>
          <a:bodyPr>
            <a:normAutofit/>
          </a:bodyPr>
          <a:lstStyle/>
          <a:p>
            <a:r>
              <a:rPr lang="en-US" dirty="0" smtClean="0"/>
              <a:t>The Socratic Method is less amenable to training</a:t>
            </a:r>
            <a:endParaRPr lang="en-US" dirty="0" smtClean="0"/>
          </a:p>
          <a:p>
            <a:r>
              <a:rPr lang="en-US" dirty="0" smtClean="0"/>
              <a:t>Its approach is more long term and education oriented</a:t>
            </a:r>
            <a:endParaRPr lang="en-US" dirty="0" smtClean="0"/>
          </a:p>
          <a:p>
            <a:r>
              <a:rPr lang="en-US" dirty="0" smtClean="0"/>
              <a:t>Rather than didactic lectures, a series of questions is posed to the students, challenging them to think</a:t>
            </a:r>
            <a:endParaRPr lang="en-US" dirty="0" smtClean="0"/>
          </a:p>
          <a:p>
            <a:r>
              <a:rPr lang="en-US" dirty="0" smtClean="0"/>
              <a:t>Commonly used today in U.S. law schools, cf</a:t>
            </a:r>
            <a:r>
              <a:rPr lang="en-US" dirty="0" smtClean="0"/>
              <a:t>. </a:t>
            </a:r>
            <a:r>
              <a:rPr lang="en-US" dirty="0" smtClean="0"/>
              <a:t>The Paper Chase.</a:t>
            </a:r>
            <a:endParaRPr lang="en-US" dirty="0" smtClean="0"/>
          </a:p>
          <a:p>
            <a:r>
              <a:rPr lang="en-US" dirty="0" smtClean="0"/>
              <a:t>Requires an almost antagonistic aggression in the instructor and is rarely comfortable for the students</a:t>
            </a:r>
            <a:endParaRPr lang="en-US" dirty="0" smtClean="0"/>
          </a:p>
          <a:p>
            <a:r>
              <a:rPr lang="en-US" dirty="0" smtClean="0"/>
              <a:t>Not particularly amenable to virtual human implementation or to DoD environments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</TotalTime>
  <Words>1189</Words>
  <Application>Microsoft Office PowerPoint</Application>
  <PresentationFormat>On-screen Show (4:3)</PresentationFormat>
  <Paragraphs>167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Critical Thinking Training: Proven New Technologies for Engaging DoD Personnel</vt:lpstr>
      <vt:lpstr>Central Thoughts</vt:lpstr>
      <vt:lpstr>Current Situation</vt:lpstr>
      <vt:lpstr>Critical Thinking Defined</vt:lpstr>
      <vt:lpstr>Terminology</vt:lpstr>
      <vt:lpstr>History Replete with Examples  </vt:lpstr>
      <vt:lpstr>Training for Critical Thinking</vt:lpstr>
      <vt:lpstr>Mechanistic Rubric</vt:lpstr>
      <vt:lpstr>An Socratic Method Education </vt:lpstr>
      <vt:lpstr>Constructivist Theories</vt:lpstr>
      <vt:lpstr>Impact of SE on Previous Work</vt:lpstr>
      <vt:lpstr>SE Tools Applicable to MentorPal</vt:lpstr>
      <vt:lpstr>Training Methodologies</vt:lpstr>
      <vt:lpstr>Using Computer-Aided Instruction</vt:lpstr>
      <vt:lpstr>Programs Showing VH Uses</vt:lpstr>
      <vt:lpstr>Slide 16</vt:lpstr>
      <vt:lpstr>MentorPal Results</vt:lpstr>
      <vt:lpstr>Slide 18</vt:lpstr>
      <vt:lpstr>System Design</vt:lpstr>
      <vt:lpstr>Long Haul Communication Issues</vt:lpstr>
      <vt:lpstr>Testing Student Acceptance</vt:lpstr>
      <vt:lpstr>Slide 22</vt:lpstr>
      <vt:lpstr>Acknowledgements &amp; Caveats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eweisel</dc:creator>
  <cp:lastModifiedBy>DMD</cp:lastModifiedBy>
  <cp:revision>58</cp:revision>
  <dcterms:created xsi:type="dcterms:W3CDTF">2014-02-05T15:33:57Z</dcterms:created>
  <dcterms:modified xsi:type="dcterms:W3CDTF">2018-03-24T04:02:51Z</dcterms:modified>
</cp:coreProperties>
</file>