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0" r:id="rId2"/>
    <p:sldId id="269" r:id="rId3"/>
    <p:sldId id="271" r:id="rId4"/>
    <p:sldId id="272" r:id="rId5"/>
    <p:sldId id="275" r:id="rId6"/>
    <p:sldId id="276" r:id="rId7"/>
    <p:sldId id="277" r:id="rId8"/>
    <p:sldId id="273" r:id="rId9"/>
    <p:sldId id="278" r:id="rId10"/>
    <p:sldId id="279" r:id="rId11"/>
    <p:sldId id="280" r:id="rId12"/>
    <p:sldId id="281" r:id="rId13"/>
    <p:sldId id="282" r:id="rId14"/>
    <p:sldId id="274" r:id="rId15"/>
    <p:sldId id="283" r:id="rId16"/>
    <p:sldId id="284" r:id="rId17"/>
    <p:sldId id="285" r:id="rId18"/>
    <p:sldId id="264" r:id="rId19"/>
    <p:sldId id="267" r:id="rId20"/>
    <p:sldId id="26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ABA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37651-A26A-4E2E-A93A-C2E3597AD2E3}" type="datetimeFigureOut">
              <a:rPr lang="en-US" smtClean="0"/>
              <a:pPr/>
              <a:t>3/22/2018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75102-4C4C-440D-957C-79FB2500C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4062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Author Information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109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7939-895F-4F7B-B269-09619FE504D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00" y="6185625"/>
            <a:ext cx="3352800" cy="596175"/>
          </a:xfrm>
          <a:prstGeom prst="rect">
            <a:avLst/>
          </a:prstGeom>
        </p:spPr>
      </p:pic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1896122" y="6416675"/>
            <a:ext cx="3818878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Norfolk, Virginia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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April 24-26, 2018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9067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2174876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1223510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1846888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:p14="http://schemas.microsoft.com/office/powerpoint/2010/main" xmlns="" val="1095101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865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43000"/>
            <a:ext cx="8991600" cy="245745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Domain-Specific Reduction of </a:t>
            </a:r>
            <a:br>
              <a:rPr lang="en-US" sz="3600" dirty="0" smtClean="0"/>
            </a:br>
            <a:r>
              <a:rPr lang="en-US" sz="3600" dirty="0" smtClean="0"/>
              <a:t>Language Model Databases:</a:t>
            </a:r>
            <a:br>
              <a:rPr lang="en-US" sz="3600" dirty="0" smtClean="0"/>
            </a:br>
            <a:r>
              <a:rPr lang="en-US" sz="3200" dirty="0" smtClean="0"/>
              <a:t>Overcoming Chatbot Implementation Obstacles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3733800"/>
          <a:ext cx="75438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0"/>
                <a:gridCol w="2209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Nicholas J. Kaimakis, </a:t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Samuel Breck, &amp; Benjamin D. Nye</a:t>
                      </a: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Institute for Creative Technologies (ICT)</a:t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Univ. of Southern California (USC)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Dan M. Davis</a:t>
                      </a: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HPC-Education</a:t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and </a:t>
                      </a: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USC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279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Word Corpus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058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Word2Vec: 3M </a:t>
            </a:r>
            <a:r>
              <a:rPr lang="en-US" dirty="0" smtClean="0"/>
              <a:t>words out of Google 100B word data</a:t>
            </a:r>
          </a:p>
          <a:p>
            <a:r>
              <a:rPr lang="en-US" dirty="0" smtClean="0"/>
              <a:t>Vector data size: 3.4 GB</a:t>
            </a:r>
          </a:p>
          <a:p>
            <a:r>
              <a:rPr lang="en-US" dirty="0" smtClean="0"/>
              <a:t>Paging became a disruptive </a:t>
            </a:r>
            <a:r>
              <a:rPr lang="en-US" dirty="0" smtClean="0"/>
              <a:t>factor in MentorPal</a:t>
            </a:r>
            <a:endParaRPr lang="en-US" dirty="0" smtClean="0"/>
          </a:p>
          <a:p>
            <a:r>
              <a:rPr lang="en-US" dirty="0" smtClean="0"/>
              <a:t>Loading data required five minutes on boot up</a:t>
            </a:r>
          </a:p>
          <a:p>
            <a:r>
              <a:rPr lang="en-US" dirty="0" smtClean="0"/>
              <a:t>Time delays were observed to quickly and invariably destroy student engagement</a:t>
            </a:r>
          </a:p>
          <a:p>
            <a:r>
              <a:rPr lang="en-US" dirty="0" smtClean="0"/>
              <a:t>Mandated investigation into optimizing system by reducing data </a:t>
            </a:r>
            <a:r>
              <a:rPr lang="en-US" dirty="0" smtClean="0"/>
              <a:t>size and response times</a:t>
            </a:r>
            <a:endParaRPr lang="en-US" dirty="0" smtClean="0"/>
          </a:p>
          <a:p>
            <a:r>
              <a:rPr lang="en-US" dirty="0" smtClean="0"/>
              <a:t>Would </a:t>
            </a:r>
            <a:r>
              <a:rPr lang="en-US" dirty="0" smtClean="0"/>
              <a:t>address both </a:t>
            </a:r>
            <a:r>
              <a:rPr lang="en-US" dirty="0" smtClean="0"/>
              <a:t>time and size constraints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Previous work on this topic</a:t>
            </a:r>
          </a:p>
          <a:p>
            <a:pPr lvl="1"/>
            <a:r>
              <a:rPr lang="en-US" dirty="0" smtClean="0"/>
              <a:t>Dimensionally based</a:t>
            </a:r>
          </a:p>
          <a:p>
            <a:pPr lvl="1"/>
            <a:r>
              <a:rPr lang="en-US" dirty="0" smtClean="0"/>
              <a:t>Parameter based</a:t>
            </a:r>
          </a:p>
          <a:p>
            <a:pPr lvl="1"/>
            <a:r>
              <a:rPr lang="en-US" dirty="0" smtClean="0"/>
              <a:t>Resolution based</a:t>
            </a:r>
          </a:p>
          <a:p>
            <a:r>
              <a:rPr lang="en-US" dirty="0" smtClean="0"/>
              <a:t>Analyzed </a:t>
            </a:r>
            <a:r>
              <a:rPr lang="en-US" dirty="0" smtClean="0"/>
              <a:t>trade-offs &amp; avoided </a:t>
            </a:r>
            <a:r>
              <a:rPr lang="en-US" dirty="0" smtClean="0"/>
              <a:t>redundant information</a:t>
            </a:r>
          </a:p>
          <a:p>
            <a:r>
              <a:rPr lang="en-US" dirty="0" smtClean="0"/>
              <a:t>Linear transformation: map vectors to fewer </a:t>
            </a:r>
            <a:r>
              <a:rPr lang="en-US" dirty="0" smtClean="0"/>
              <a:t>features</a:t>
            </a:r>
          </a:p>
          <a:p>
            <a:r>
              <a:rPr lang="en-US" dirty="0" smtClean="0"/>
              <a:t>Pruning</a:t>
            </a:r>
            <a:r>
              <a:rPr lang="en-US" dirty="0" smtClean="0"/>
              <a:t>: eliminating less important features; better</a:t>
            </a:r>
          </a:p>
          <a:p>
            <a:r>
              <a:rPr lang="en-US" dirty="0" smtClean="0"/>
              <a:t>Bit truncation: reducing descriptions till degradation</a:t>
            </a:r>
          </a:p>
          <a:p>
            <a:r>
              <a:rPr lang="en-US" dirty="0" smtClean="0"/>
              <a:t>Results: bit truncation </a:t>
            </a:r>
            <a:r>
              <a:rPr lang="en-US" dirty="0" smtClean="0"/>
              <a:t>was best method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New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84237"/>
            <a:ext cx="8382000" cy="5821363"/>
          </a:xfrm>
        </p:spPr>
        <p:txBody>
          <a:bodyPr/>
          <a:lstStyle/>
          <a:p>
            <a:r>
              <a:rPr lang="en-US" dirty="0" smtClean="0"/>
              <a:t>Goal: minimum memory with minimum impact</a:t>
            </a:r>
          </a:p>
          <a:p>
            <a:r>
              <a:rPr lang="en-US" dirty="0" smtClean="0"/>
              <a:t>Two schemes implemented </a:t>
            </a:r>
            <a:r>
              <a:rPr lang="en-US" dirty="0" smtClean="0"/>
              <a:t>were </a:t>
            </a:r>
            <a:r>
              <a:rPr lang="en-US" dirty="0" smtClean="0"/>
              <a:t>reduction by:</a:t>
            </a:r>
          </a:p>
          <a:p>
            <a:pPr lvl="1"/>
            <a:r>
              <a:rPr lang="en-US" dirty="0" smtClean="0"/>
              <a:t>Word frequency</a:t>
            </a:r>
          </a:p>
          <a:p>
            <a:pPr lvl="1"/>
            <a:r>
              <a:rPr lang="en-US" dirty="0" smtClean="0"/>
              <a:t>Domain relevance</a:t>
            </a:r>
          </a:p>
          <a:p>
            <a:r>
              <a:rPr lang="en-US" dirty="0" smtClean="0"/>
              <a:t>Word frequency and Zipf’s law</a:t>
            </a:r>
          </a:p>
          <a:p>
            <a:r>
              <a:rPr lang="en-US" dirty="0" smtClean="0"/>
              <a:t>Discard words based on frequencies in Google News </a:t>
            </a:r>
          </a:p>
          <a:p>
            <a:r>
              <a:rPr lang="en-US" dirty="0" smtClean="0"/>
              <a:t>Relevance – compare language model with corpus</a:t>
            </a:r>
          </a:p>
          <a:p>
            <a:r>
              <a:rPr lang="en-US" dirty="0" smtClean="0"/>
              <a:t>Cosign similarity measures angle between vectors</a:t>
            </a:r>
          </a:p>
          <a:p>
            <a:r>
              <a:rPr lang="en-US" dirty="0" smtClean="0"/>
              <a:t>Kept high scores, deleted rest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Results from Minifying Effort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/>
          <a:lstStyle/>
          <a:p>
            <a:r>
              <a:rPr lang="en-US" dirty="0" smtClean="0"/>
              <a:t>Measured by leave-one-out paraphrase test</a:t>
            </a:r>
          </a:p>
          <a:p>
            <a:r>
              <a:rPr lang="en-US" dirty="0" smtClean="0"/>
              <a:t>Best fit or most </a:t>
            </a:r>
            <a:r>
              <a:rPr lang="en-US" dirty="0" smtClean="0"/>
              <a:t>productive; </a:t>
            </a:r>
            <a:r>
              <a:rPr lang="en-US" dirty="0" smtClean="0"/>
              <a:t>may be different</a:t>
            </a:r>
          </a:p>
          <a:p>
            <a:r>
              <a:rPr lang="en-US" dirty="0" smtClean="0"/>
              <a:t>More sophisticated testing was not supported by funding and would be constrained by </a:t>
            </a:r>
            <a:r>
              <a:rPr lang="en-US" dirty="0" smtClean="0"/>
              <a:t>schedule</a:t>
            </a:r>
            <a:endParaRPr lang="en-US" dirty="0" smtClean="0"/>
          </a:p>
          <a:p>
            <a:r>
              <a:rPr lang="en-US" dirty="0" smtClean="0"/>
              <a:t>Data generated was nevertheless useful</a:t>
            </a:r>
          </a:p>
          <a:p>
            <a:r>
              <a:rPr lang="en-US" dirty="0" smtClean="0"/>
              <a:t>Future training is anticipated to generate better response rates without impacting data sizes</a:t>
            </a:r>
          </a:p>
          <a:p>
            <a:r>
              <a:rPr lang="en-US" dirty="0" smtClean="0"/>
              <a:t>Data on next slide represents various cosign values</a:t>
            </a:r>
          </a:p>
          <a:p>
            <a:r>
              <a:rPr lang="en-US" dirty="0" smtClean="0"/>
              <a:t>Represents 382 </a:t>
            </a:r>
            <a:r>
              <a:rPr lang="en-US" dirty="0" smtClean="0"/>
              <a:t>leave-one-outs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erformanceChart4.jpg"/>
          <p:cNvPicPr>
            <a:picLocks noChangeAspect="1"/>
          </p:cNvPicPr>
          <p:nvPr/>
        </p:nvPicPr>
        <p:blipFill>
          <a:blip r:embed="rId2" cstate="print"/>
          <a:srcRect t="13675"/>
          <a:stretch>
            <a:fillRect/>
          </a:stretch>
        </p:blipFill>
        <p:spPr>
          <a:xfrm>
            <a:off x="1371600" y="1219200"/>
            <a:ext cx="6553200" cy="4985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Performance by Cosign Similarity and Frequency Reduction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57800"/>
          </a:xfrm>
        </p:spPr>
        <p:txBody>
          <a:bodyPr/>
          <a:lstStyle/>
          <a:p>
            <a:r>
              <a:rPr lang="en-US" dirty="0" smtClean="0"/>
              <a:t>0.45 to 0.475 reduction results in a model size reduction from 372.3 MB and 265 MB respectively</a:t>
            </a:r>
          </a:p>
          <a:p>
            <a:r>
              <a:rPr lang="en-US" dirty="0" smtClean="0"/>
              <a:t>Smallest </a:t>
            </a:r>
            <a:r>
              <a:rPr lang="en-US" dirty="0" smtClean="0"/>
              <a:t>model generated, retained words: </a:t>
            </a:r>
            <a:r>
              <a:rPr lang="en-US" dirty="0" smtClean="0"/>
              <a:t>threshold was a </a:t>
            </a:r>
            <a:r>
              <a:rPr lang="en-US" dirty="0" smtClean="0"/>
              <a:t>cosine similarity </a:t>
            </a:r>
            <a:r>
              <a:rPr lang="en-US" u="sng" dirty="0" smtClean="0"/>
              <a:t>&gt;</a:t>
            </a:r>
            <a:r>
              <a:rPr lang="en-US" dirty="0" smtClean="0"/>
              <a:t>0.55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Yielded </a:t>
            </a:r>
            <a:r>
              <a:rPr lang="en-US" dirty="0" smtClean="0"/>
              <a:t>a 89.5 MB model and ~7 percent decrease in perfect matching accuracy</a:t>
            </a:r>
          </a:p>
          <a:p>
            <a:r>
              <a:rPr lang="en-US" dirty="0" smtClean="0"/>
              <a:t>Need more research in varying models</a:t>
            </a:r>
          </a:p>
          <a:p>
            <a:r>
              <a:rPr lang="en-US" dirty="0" smtClean="0"/>
              <a:t>Hampered by training time for each new model</a:t>
            </a:r>
          </a:p>
          <a:p>
            <a:r>
              <a:rPr lang="en-US" dirty="0" smtClean="0"/>
              <a:t>Will seek point where accuracy drops exponentially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Program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 descr="IMG_04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371600"/>
            <a:ext cx="632460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Impacts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4678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Should directly impact success of MentorPal</a:t>
            </a:r>
          </a:p>
          <a:p>
            <a:r>
              <a:rPr lang="en-US" dirty="0" smtClean="0"/>
              <a:t>Extensible to other uses of virtual conversationalist</a:t>
            </a:r>
          </a:p>
          <a:p>
            <a:r>
              <a:rPr lang="en-US" dirty="0" smtClean="0"/>
              <a:t>Kubrick and Clarke had fully conversational computers projected for </a:t>
            </a:r>
            <a:r>
              <a:rPr lang="en-US" dirty="0" smtClean="0"/>
              <a:t>“2001</a:t>
            </a:r>
            <a:r>
              <a:rPr lang="en-US" dirty="0" smtClean="0"/>
              <a:t>’s</a:t>
            </a:r>
            <a:r>
              <a:rPr lang="en-US" dirty="0" smtClean="0"/>
              <a:t>” </a:t>
            </a:r>
            <a:r>
              <a:rPr lang="en-US" dirty="0" smtClean="0"/>
              <a:t>HAL and </a:t>
            </a:r>
            <a:r>
              <a:rPr lang="en-US" dirty="0" smtClean="0"/>
              <a:t>“Star Trek’s” </a:t>
            </a:r>
            <a:r>
              <a:rPr lang="en-US" dirty="0" smtClean="0"/>
              <a:t>Computer!; students want similar interfaces</a:t>
            </a:r>
            <a:endParaRPr lang="en-US" dirty="0" smtClean="0"/>
          </a:p>
          <a:p>
            <a:r>
              <a:rPr lang="en-US" dirty="0" smtClean="0"/>
              <a:t>Current Chatbots are proliferating</a:t>
            </a:r>
          </a:p>
          <a:p>
            <a:r>
              <a:rPr lang="en-US" dirty="0" smtClean="0"/>
              <a:t>ICT projects have found uses from Holocaust survivor archiving </a:t>
            </a:r>
            <a:r>
              <a:rPr lang="en-US" dirty="0" smtClean="0"/>
              <a:t>to </a:t>
            </a:r>
            <a:r>
              <a:rPr lang="en-US" dirty="0" smtClean="0"/>
              <a:t>PTSD treatment therapies</a:t>
            </a:r>
          </a:p>
          <a:p>
            <a:r>
              <a:rPr lang="en-US" dirty="0" smtClean="0"/>
              <a:t>All will need minified data sets.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Future Research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28600" y="1036637"/>
            <a:ext cx="8686800" cy="4525963"/>
          </a:xfrm>
        </p:spPr>
        <p:txBody>
          <a:bodyPr>
            <a:noAutofit/>
          </a:bodyPr>
          <a:lstStyle/>
          <a:p>
            <a:r>
              <a:rPr lang="en-US" sz="3200" dirty="0" smtClean="0"/>
              <a:t>Assessing utility of FaceBook’s FastText</a:t>
            </a:r>
          </a:p>
          <a:p>
            <a:pPr lvl="1"/>
            <a:r>
              <a:rPr lang="en-US" dirty="0" smtClean="0"/>
              <a:t>Trains is seconds, rather than in days</a:t>
            </a:r>
          </a:p>
          <a:p>
            <a:pPr lvl="1"/>
            <a:r>
              <a:rPr lang="en-US" dirty="0" smtClean="0"/>
              <a:t>FastText uses approaches similar to the ones above</a:t>
            </a:r>
          </a:p>
          <a:p>
            <a:r>
              <a:rPr lang="en-US" sz="3200" dirty="0" smtClean="0"/>
              <a:t>Multi-lingual databases are looming and problematic</a:t>
            </a:r>
          </a:p>
          <a:p>
            <a:pPr lvl="1"/>
            <a:r>
              <a:rPr lang="en-US" dirty="0" smtClean="0"/>
              <a:t>A bi-lingual MentorPal will surely be </a:t>
            </a:r>
            <a:r>
              <a:rPr lang="en-US" dirty="0" smtClean="0"/>
              <a:t>critical</a:t>
            </a:r>
          </a:p>
          <a:p>
            <a:pPr lvl="1"/>
            <a:r>
              <a:rPr lang="en-US" dirty="0" smtClean="0"/>
              <a:t>Commercial firms working this issue</a:t>
            </a:r>
            <a:endParaRPr lang="en-US" dirty="0" smtClean="0"/>
          </a:p>
          <a:p>
            <a:r>
              <a:rPr lang="en-US" sz="3200" dirty="0" smtClean="0"/>
              <a:t>Applying this approach to other </a:t>
            </a:r>
            <a:r>
              <a:rPr lang="en-US" sz="3200" dirty="0" smtClean="0"/>
              <a:t>programs which are </a:t>
            </a:r>
            <a:r>
              <a:rPr lang="en-US" sz="3200" dirty="0" smtClean="0"/>
              <a:t>plagued by size and time constrains may bear fruit </a:t>
            </a:r>
          </a:p>
          <a:p>
            <a:r>
              <a:rPr lang="en-US" sz="3200" dirty="0" smtClean="0"/>
              <a:t>This is a new field of optimization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4097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14400"/>
            <a:ext cx="8229600" cy="5257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noProof="0" dirty="0" smtClean="0">
                <a:latin typeface="Arial Narrow" panose="020B0606020202030204" pitchFamily="34" charset="0"/>
              </a:rPr>
              <a:t>Virtual conversations are burgeoning and vital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Minification of databases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are necessary for success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noProof="0" dirty="0" smtClean="0">
                <a:latin typeface="Arial Narrow" panose="020B0606020202030204" pitchFamily="34" charset="0"/>
              </a:rPr>
              <a:t>Minification has been shown to be possible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Degradation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has been tolerable or trivial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Large data sizes are disruptive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and cause paging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Needs will only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increase and demands for smaller device sizes will only become</a:t>
            </a:r>
            <a:r>
              <a:rPr lang="en-US" sz="3200" dirty="0" smtClean="0">
                <a:latin typeface="Arial Narrow" panose="020B0606020202030204" pitchFamily="34" charset="0"/>
              </a:rPr>
              <a:t> more urgent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This work should be extensible to other areas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Conclusions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891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r>
              <a:rPr lang="en-US" dirty="0" smtClean="0"/>
              <a:t>Chatbot technology is proliferating</a:t>
            </a:r>
          </a:p>
          <a:p>
            <a:r>
              <a:rPr lang="en-US" dirty="0" smtClean="0"/>
              <a:t>Computer generated and sustained </a:t>
            </a:r>
            <a:r>
              <a:rPr lang="en-US" dirty="0" smtClean="0"/>
              <a:t>virtual conversation </a:t>
            </a:r>
            <a:r>
              <a:rPr lang="en-US" dirty="0" smtClean="0"/>
              <a:t>is central to these programs</a:t>
            </a:r>
          </a:p>
          <a:p>
            <a:r>
              <a:rPr lang="en-US" dirty="0" smtClean="0"/>
              <a:t>Most of the capabilities depend on language data</a:t>
            </a:r>
          </a:p>
          <a:p>
            <a:r>
              <a:rPr lang="en-US" dirty="0" smtClean="0"/>
              <a:t>Efficiently creating, storing and using this data is critical</a:t>
            </a:r>
          </a:p>
          <a:p>
            <a:r>
              <a:rPr lang="en-US" dirty="0" smtClean="0"/>
              <a:t>Minimizing data merits research and optimization</a:t>
            </a:r>
          </a:p>
          <a:p>
            <a:r>
              <a:rPr lang="en-US" dirty="0" smtClean="0"/>
              <a:t>Improvement in this area would be a valuable contributor to </a:t>
            </a:r>
            <a:r>
              <a:rPr lang="en-US" dirty="0" smtClean="0"/>
              <a:t>this and other technologies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Acknowledgements &amp; Caveats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447800"/>
            <a:ext cx="8305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Narrow" pitchFamily="34" charset="0"/>
              </a:rPr>
              <a:t>Much of the work described above was conducted in response to </a:t>
            </a:r>
            <a:r>
              <a:rPr lang="en-US" sz="2800" dirty="0" smtClean="0">
                <a:latin typeface="Arial Narrow" pitchFamily="34" charset="0"/>
              </a:rPr>
              <a:t>a Office </a:t>
            </a:r>
            <a:r>
              <a:rPr lang="en-US" sz="2800" dirty="0" smtClean="0">
                <a:latin typeface="Arial Narrow" pitchFamily="34" charset="0"/>
              </a:rPr>
              <a:t>of Naval Research </a:t>
            </a:r>
            <a:r>
              <a:rPr lang="en-US" sz="2800" smtClean="0">
                <a:latin typeface="Arial Narrow" pitchFamily="34" charset="0"/>
              </a:rPr>
              <a:t>contract named </a:t>
            </a:r>
            <a:r>
              <a:rPr lang="en-US" sz="2800" dirty="0" smtClean="0">
                <a:latin typeface="Arial Narrow" pitchFamily="34" charset="0"/>
              </a:rPr>
              <a:t>MentorPal: Growing STEM Pipelines with Personalized Dialogs with Virtual STEM Professionals</a:t>
            </a:r>
            <a:r>
              <a:rPr lang="en-US" sz="2800" smtClean="0">
                <a:latin typeface="Arial Narrow" pitchFamily="34" charset="0"/>
              </a:rPr>
              <a:t>, </a:t>
            </a:r>
            <a:r>
              <a:rPr lang="en-US" sz="2800" smtClean="0">
                <a:latin typeface="Arial Narrow" pitchFamily="34" charset="0"/>
              </a:rPr>
              <a:t>N00014-16-R-FO03, </a:t>
            </a:r>
            <a:r>
              <a:rPr lang="en-US" sz="2800" dirty="0" smtClean="0">
                <a:latin typeface="Arial Narrow" pitchFamily="34" charset="0"/>
              </a:rPr>
              <a:t>as well as NPCEditor and PAL3, under Army contract W911NF-14-D-0005. The opinions expressed herein are the authors’ own and do not necessarily reflect those of the Department of the Navy, the Department of the Army or the U.S. Government. </a:t>
            </a:r>
            <a:endParaRPr lang="en-US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312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4582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Personnel costs and other communication frictions make </a:t>
            </a:r>
            <a:r>
              <a:rPr lang="en-US" dirty="0" smtClean="0"/>
              <a:t>computer-generated </a:t>
            </a:r>
            <a:r>
              <a:rPr lang="en-US" dirty="0" smtClean="0"/>
              <a:t>conversations </a:t>
            </a:r>
            <a:r>
              <a:rPr lang="en-US" dirty="0" smtClean="0"/>
              <a:t>attractive</a:t>
            </a:r>
            <a:endParaRPr lang="en-US" dirty="0" smtClean="0"/>
          </a:p>
          <a:p>
            <a:r>
              <a:rPr lang="en-US" dirty="0" smtClean="0"/>
              <a:t>These capabilities depend on Artificial Intelligence (AI) and Natural Language Processing </a:t>
            </a:r>
            <a:r>
              <a:rPr lang="en-US" dirty="0" smtClean="0"/>
              <a:t>(NLPP</a:t>
            </a:r>
            <a:endParaRPr lang="en-US" dirty="0" smtClean="0"/>
          </a:p>
          <a:p>
            <a:r>
              <a:rPr lang="en-US" dirty="0" smtClean="0"/>
              <a:t>Exacerbating the issue is the trend to </a:t>
            </a:r>
            <a:r>
              <a:rPr lang="en-US" dirty="0" smtClean="0"/>
              <a:t>smaller </a:t>
            </a:r>
            <a:r>
              <a:rPr lang="en-US" dirty="0" smtClean="0"/>
              <a:t>devices</a:t>
            </a:r>
          </a:p>
          <a:p>
            <a:r>
              <a:rPr lang="en-US" dirty="0" smtClean="0"/>
              <a:t>ICT/USC is working on programs in this area</a:t>
            </a:r>
          </a:p>
          <a:p>
            <a:r>
              <a:rPr lang="en-US" dirty="0" smtClean="0"/>
              <a:t>Any advances made here would likely be extensible into many similar </a:t>
            </a:r>
            <a:r>
              <a:rPr lang="en-US" dirty="0" smtClean="0"/>
              <a:t>areas where they are needed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Research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38600" y="1524000"/>
            <a:ext cx="4953560" cy="4267200"/>
          </a:xfrm>
          <a:prstGeom prst="rect">
            <a:avLst/>
          </a:prstGeom>
          <a:ln/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41148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One USC program is MentorPal</a:t>
            </a:r>
          </a:p>
          <a:p>
            <a:r>
              <a:rPr lang="en-US" dirty="0" smtClean="0"/>
              <a:t>Computer-generated </a:t>
            </a:r>
            <a:r>
              <a:rPr lang="en-US" dirty="0" smtClean="0"/>
              <a:t>conversation is use to counsel students</a:t>
            </a:r>
          </a:p>
          <a:p>
            <a:r>
              <a:rPr lang="en-US" dirty="0" smtClean="0"/>
              <a:t>Responses must be rapid, germane and engaging to retain student interest</a:t>
            </a:r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Creating MentorPal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Hand generation of germane question list (5-1.5K)</a:t>
            </a:r>
          </a:p>
          <a:p>
            <a:r>
              <a:rPr lang="en-US" dirty="0" smtClean="0"/>
              <a:t>Appropriate personnel are recruited to respond</a:t>
            </a:r>
          </a:p>
          <a:p>
            <a:r>
              <a:rPr lang="en-US" dirty="0" smtClean="0"/>
              <a:t>About 20 hours of taping is </a:t>
            </a:r>
            <a:r>
              <a:rPr lang="en-US" dirty="0" smtClean="0"/>
              <a:t>required for basic questions</a:t>
            </a:r>
            <a:endParaRPr lang="en-US" dirty="0" smtClean="0"/>
          </a:p>
          <a:p>
            <a:r>
              <a:rPr lang="en-US" dirty="0" smtClean="0"/>
              <a:t>Responses are then machine transcribed, hand edited and carefully analyzed for utility and </a:t>
            </a:r>
            <a:r>
              <a:rPr lang="en-US" dirty="0" smtClean="0"/>
              <a:t>appropriateness</a:t>
            </a:r>
            <a:endParaRPr lang="en-US" dirty="0" smtClean="0"/>
          </a:p>
          <a:p>
            <a:r>
              <a:rPr lang="en-US" dirty="0" smtClean="0"/>
              <a:t>Many of these steps require </a:t>
            </a:r>
            <a:r>
              <a:rPr lang="en-US" dirty="0" smtClean="0"/>
              <a:t>machine evaluation and </a:t>
            </a:r>
            <a:r>
              <a:rPr lang="en-US" dirty="0" smtClean="0"/>
              <a:t>analysis using language data bases</a:t>
            </a:r>
          </a:p>
          <a:p>
            <a:r>
              <a:rPr lang="en-US" dirty="0" smtClean="0"/>
              <a:t>Size, speed, and access are all important parameters</a:t>
            </a:r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Evaluating 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5257800"/>
          </a:xfrm>
        </p:spPr>
        <p:txBody>
          <a:bodyPr>
            <a:noAutofit/>
          </a:bodyPr>
          <a:lstStyle/>
          <a:p>
            <a:r>
              <a:rPr lang="en-US" dirty="0" smtClean="0"/>
              <a:t>Program is then tested on students</a:t>
            </a:r>
          </a:p>
          <a:p>
            <a:r>
              <a:rPr lang="en-US" dirty="0" smtClean="0"/>
              <a:t>Subjects are monitored to assess “issues”</a:t>
            </a:r>
          </a:p>
          <a:p>
            <a:r>
              <a:rPr lang="en-US" dirty="0" smtClean="0"/>
              <a:t>Issues of concern:</a:t>
            </a:r>
          </a:p>
          <a:p>
            <a:pPr lvl="1"/>
            <a:r>
              <a:rPr lang="en-US" sz="3200" dirty="0" smtClean="0"/>
              <a:t>Responsiveness of mentor</a:t>
            </a:r>
          </a:p>
          <a:p>
            <a:pPr lvl="1"/>
            <a:r>
              <a:rPr lang="en-US" sz="3200" dirty="0" smtClean="0"/>
              <a:t>Conversational quality</a:t>
            </a:r>
          </a:p>
          <a:p>
            <a:pPr lvl="1"/>
            <a:r>
              <a:rPr lang="en-US" sz="3200" dirty="0" smtClean="0"/>
              <a:t>Student interest</a:t>
            </a:r>
          </a:p>
          <a:p>
            <a:pPr lvl="1"/>
            <a:r>
              <a:rPr lang="en-US" sz="3200" dirty="0" smtClean="0"/>
              <a:t>New questions</a:t>
            </a:r>
          </a:p>
          <a:p>
            <a:r>
              <a:rPr lang="en-US" dirty="0" smtClean="0"/>
              <a:t>Students have trouble formulating good questions</a:t>
            </a:r>
          </a:p>
          <a:p>
            <a:r>
              <a:rPr lang="en-US" dirty="0" smtClean="0"/>
              <a:t>Major issue still is speed of data retrieval &amp; responses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6" descr="DSC020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2286000"/>
            <a:ext cx="4000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Data Flow Through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Students enter </a:t>
            </a:r>
            <a:r>
              <a:rPr lang="en-US" dirty="0" smtClean="0"/>
              <a:t>question or picks from list</a:t>
            </a:r>
          </a:p>
          <a:p>
            <a:r>
              <a:rPr lang="en-US" dirty="0" smtClean="0"/>
              <a:t>Either ASCII from keyboard or voice recognition from </a:t>
            </a:r>
            <a:r>
              <a:rPr lang="en-US" dirty="0" smtClean="0"/>
              <a:t>Microphone is input into system</a:t>
            </a:r>
            <a:endParaRPr lang="en-US" dirty="0" smtClean="0"/>
          </a:p>
          <a:p>
            <a:r>
              <a:rPr lang="en-US" dirty="0" smtClean="0"/>
              <a:t>Submitted </a:t>
            </a:r>
            <a:r>
              <a:rPr lang="en-US" dirty="0" smtClean="0"/>
              <a:t>to ICT’s </a:t>
            </a:r>
            <a:r>
              <a:rPr lang="en-US" dirty="0" smtClean="0"/>
              <a:t>NPC Editor and to Word2Vec </a:t>
            </a:r>
          </a:p>
          <a:p>
            <a:r>
              <a:rPr lang="en-US" dirty="0" smtClean="0"/>
              <a:t>Input analyzed for critical central points</a:t>
            </a:r>
          </a:p>
          <a:p>
            <a:r>
              <a:rPr lang="en-US" dirty="0" smtClean="0"/>
              <a:t>Word corpus is engaged to parse out meaning</a:t>
            </a:r>
          </a:p>
          <a:p>
            <a:r>
              <a:rPr lang="en-US" dirty="0" smtClean="0"/>
              <a:t>Response program compares input to answers</a:t>
            </a:r>
          </a:p>
          <a:p>
            <a:r>
              <a:rPr lang="en-US" dirty="0" smtClean="0"/>
              <a:t>MentorPal data is activated to </a:t>
            </a:r>
            <a:r>
              <a:rPr lang="en-US" dirty="0" smtClean="0"/>
              <a:t>cue up video clip</a:t>
            </a:r>
            <a:endParaRPr lang="en-US" dirty="0" smtClean="0"/>
          </a:p>
          <a:p>
            <a:r>
              <a:rPr lang="en-US" dirty="0" smtClean="0"/>
              <a:t>All steps have </a:t>
            </a:r>
            <a:r>
              <a:rPr lang="en-US" dirty="0" smtClean="0"/>
              <a:t>to be accomplished in &lt; 500 msec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Notional Flow Chart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 descr="DanzStrwManMentorPAL-DiagRev7.jpg"/>
          <p:cNvPicPr/>
          <p:nvPr/>
        </p:nvPicPr>
        <p:blipFill>
          <a:blip r:embed="rId2" cstate="print"/>
          <a:srcRect t="6667" b="8000"/>
          <a:stretch>
            <a:fillRect/>
          </a:stretch>
        </p:blipFill>
        <p:spPr>
          <a:xfrm>
            <a:off x="1066800" y="1371600"/>
            <a:ext cx="7162800" cy="4800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Limitations and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3820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Basic limitation categories</a:t>
            </a:r>
          </a:p>
          <a:p>
            <a:pPr lvl="1"/>
            <a:r>
              <a:rPr lang="en-US" dirty="0" smtClean="0"/>
              <a:t>Size (especially critical for small devices)</a:t>
            </a:r>
          </a:p>
          <a:p>
            <a:pPr lvl="1"/>
            <a:r>
              <a:rPr lang="en-US" dirty="0" smtClean="0"/>
              <a:t>Time (input, access, and retrieval)</a:t>
            </a:r>
          </a:p>
          <a:p>
            <a:r>
              <a:rPr lang="en-US" dirty="0" smtClean="0"/>
              <a:t>Limitations are synergistic, impacting each other</a:t>
            </a:r>
          </a:p>
          <a:p>
            <a:r>
              <a:rPr lang="en-US" dirty="0" smtClean="0"/>
              <a:t>Further constrained by physical size and cost issues</a:t>
            </a:r>
          </a:p>
          <a:p>
            <a:r>
              <a:rPr lang="en-US" dirty="0" smtClean="0"/>
              <a:t>Classifications systems used in MentorPal</a:t>
            </a:r>
          </a:p>
          <a:p>
            <a:pPr lvl="1"/>
            <a:r>
              <a:rPr lang="en-US" dirty="0" smtClean="0"/>
              <a:t>combined logistic regression</a:t>
            </a:r>
          </a:p>
          <a:p>
            <a:pPr lvl="1"/>
            <a:r>
              <a:rPr lang="en-US" dirty="0" smtClean="0"/>
              <a:t>long short-term memory </a:t>
            </a:r>
          </a:p>
          <a:p>
            <a:pPr lvl="1"/>
            <a:r>
              <a:rPr lang="en-US" dirty="0" smtClean="0"/>
              <a:t>skip gram</a:t>
            </a:r>
          </a:p>
          <a:p>
            <a:pPr lvl="1"/>
            <a:r>
              <a:rPr lang="en-US" dirty="0" smtClean="0"/>
              <a:t>Word2Vec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1141</Words>
  <Application>Microsoft Office PowerPoint</Application>
  <PresentationFormat>On-screen Show (4:3)</PresentationFormat>
  <Paragraphs>173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Domain-Specific Reduction of  Language Model Databases: Overcoming Chatbot Implementation Obstacles</vt:lpstr>
      <vt:lpstr>Major Thesis</vt:lpstr>
      <vt:lpstr>Existing Problem</vt:lpstr>
      <vt:lpstr>Current Research</vt:lpstr>
      <vt:lpstr>Steps in Creating MentorPal</vt:lpstr>
      <vt:lpstr>Evaluating Progress</vt:lpstr>
      <vt:lpstr>Data Flow Through System</vt:lpstr>
      <vt:lpstr>Notional Flow Chart</vt:lpstr>
      <vt:lpstr>Limitations and Challenges</vt:lpstr>
      <vt:lpstr>Word Corpus</vt:lpstr>
      <vt:lpstr>Approaches</vt:lpstr>
      <vt:lpstr>New Approach</vt:lpstr>
      <vt:lpstr>Results from Minifying Effort</vt:lpstr>
      <vt:lpstr>Performance by Cosign Similarity and Frequency Reduction</vt:lpstr>
      <vt:lpstr>Analysis</vt:lpstr>
      <vt:lpstr>Demonstration of Program</vt:lpstr>
      <vt:lpstr>Further Impacts</vt:lpstr>
      <vt:lpstr>Future Research</vt:lpstr>
      <vt:lpstr>Slide 19</vt:lpstr>
      <vt:lpstr>Acknowledgements &amp; Caveats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eweisel</dc:creator>
  <cp:lastModifiedBy>DMD</cp:lastModifiedBy>
  <cp:revision>44</cp:revision>
  <dcterms:created xsi:type="dcterms:W3CDTF">2014-02-05T15:33:57Z</dcterms:created>
  <dcterms:modified xsi:type="dcterms:W3CDTF">2018-03-22T18:45:19Z</dcterms:modified>
</cp:coreProperties>
</file>