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22"/>
  </p:notesMasterIdLst>
  <p:handoutMasterIdLst>
    <p:handoutMasterId r:id="rId23"/>
  </p:handoutMasterIdLst>
  <p:sldIdLst>
    <p:sldId id="270" r:id="rId2"/>
    <p:sldId id="286" r:id="rId3"/>
    <p:sldId id="272" r:id="rId4"/>
    <p:sldId id="275" r:id="rId5"/>
    <p:sldId id="276" r:id="rId6"/>
    <p:sldId id="277" r:id="rId7"/>
    <p:sldId id="273" r:id="rId8"/>
    <p:sldId id="279" r:id="rId9"/>
    <p:sldId id="284" r:id="rId10"/>
    <p:sldId id="278" r:id="rId11"/>
    <p:sldId id="269" r:id="rId12"/>
    <p:sldId id="280" r:id="rId13"/>
    <p:sldId id="281" r:id="rId14"/>
    <p:sldId id="282" r:id="rId15"/>
    <p:sldId id="274" r:id="rId16"/>
    <p:sldId id="283" r:id="rId17"/>
    <p:sldId id="285" r:id="rId18"/>
    <p:sldId id="264" r:id="rId19"/>
    <p:sldId id="267" r:id="rId20"/>
    <p:sldId id="26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C88"/>
    <a:srgbClr val="BABA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95"/>
    <p:restoredTop sz="94686"/>
  </p:normalViewPr>
  <p:slideViewPr>
    <p:cSldViewPr>
      <p:cViewPr>
        <p:scale>
          <a:sx n="101" d="100"/>
          <a:sy n="101" d="100"/>
        </p:scale>
        <p:origin x="952" y="-2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3352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339F33-AB95-094F-A44C-B66B546C4953}" type="datetimeFigureOut">
              <a:rPr lang="en-US" smtClean="0"/>
              <a:t>3/22/18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C07272-4B88-A440-867C-719C012AFA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38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D37651-A26A-4E2E-A93A-C2E3597AD2E3}" type="datetimeFigureOut">
              <a:rPr lang="en-US" smtClean="0"/>
              <a:pPr/>
              <a:t>3/22/18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075102-4C4C-440D-957C-79FB2500C8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628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75102-4C4C-440D-957C-79FB2500C85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192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/>
              <a:t>We have all been to a career fair or networking event at some point in our lives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But imagine you are a child in a lower income area and you come from a family of Trade workers and your parents never went to college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You want to break the cycle, but you have no idea where to start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Your underfunded public school does not have the resources to prepare you for a different life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What do you do?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75102-4C4C-440D-957C-79FB2500C85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48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75102-4C4C-440D-957C-79FB2500C85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274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NUL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106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3/22/18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180234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3/22/18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23827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3/22/18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8010564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3/22/18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745676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3/22/18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340262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3/22/18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034090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3/22/18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218451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3/22/18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347091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0" y="6583680"/>
            <a:ext cx="3859795" cy="261610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/>
          <a:lstStyle/>
          <a:p>
            <a:fld id="{9796027F-7875-4030-9381-8BD8C4F21935}" type="datetimeFigureOut">
              <a:rPr lang="en-US" smtClean="0"/>
              <a:t>3/22/18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365924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 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702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/>
          <a:lstStyle/>
          <a:p>
            <a:fld id="{9796027F-7875-4030-9381-8BD8C4F21935}" type="datetimeFigureOut">
              <a:rPr lang="en-US" smtClean="0"/>
              <a:t>3/22/18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 </a:t>
            </a:r>
            <a:endParaRPr lang="en-US" dirty="0" smtClean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034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 </a:t>
            </a:r>
            <a:endParaRPr lang="en-US" dirty="0" smtClean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72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 </a:t>
            </a:r>
            <a:endParaRPr lang="en-US" dirty="0" smtClean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22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3/22/18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195581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3/22/18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111339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0110" y="6515049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390" y="6350055"/>
            <a:ext cx="2856610" cy="507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3522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</p:sldLayoutIdLst>
  <p:hf hd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01" y="990600"/>
            <a:ext cx="8978899" cy="2457451"/>
          </a:xfrm>
        </p:spPr>
        <p:txBody>
          <a:bodyPr>
            <a:normAutofit/>
          </a:bodyPr>
          <a:lstStyle/>
          <a:p>
            <a:pPr algn="ctr"/>
            <a:r>
              <a:rPr lang="en-US" sz="3600" smtClean="0"/>
              <a:t>Domain-Specific Reduction of </a:t>
            </a:r>
            <a:br>
              <a:rPr lang="en-US" sz="3600" smtClean="0"/>
            </a:br>
            <a:r>
              <a:rPr lang="en-US" sz="3600" smtClean="0"/>
              <a:t>Language Model Databases:</a:t>
            </a:r>
            <a:br>
              <a:rPr lang="en-US" sz="3600" smtClean="0"/>
            </a:br>
            <a:r>
              <a:rPr lang="en-US" sz="3200" smtClean="0"/>
              <a:t>Overcoming Chatbot Implementation Obstacles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2701" y="6575700"/>
            <a:ext cx="3340099" cy="282300"/>
          </a:xfrm>
        </p:spPr>
        <p:txBody>
          <a:bodyPr/>
          <a:lstStyle/>
          <a:p>
            <a:pPr algn="ctr"/>
            <a:r>
              <a:rPr lang="en-US" smtClean="0">
                <a:solidFill>
                  <a:schemeClr val="tx1">
                    <a:tint val="75000"/>
                  </a:schemeClr>
                </a:solidFill>
              </a:rPr>
              <a:t>Norfolk, Virginia  </a:t>
            </a:r>
            <a:r>
              <a:rPr lang="en-US" smtClean="0">
                <a:solidFill>
                  <a:schemeClr val="tx1">
                    <a:tint val="75000"/>
                  </a:schemeClr>
                </a:solidFill>
                <a:sym typeface="Symbol"/>
              </a:rPr>
              <a:t>  </a:t>
            </a:r>
            <a:r>
              <a:rPr lang="en-US" smtClean="0">
                <a:solidFill>
                  <a:schemeClr val="tx1">
                    <a:tint val="75000"/>
                  </a:schemeClr>
                </a:solidFill>
              </a:rPr>
              <a:t>April 24-26, 2018</a:t>
            </a:r>
            <a:endParaRPr lang="en-US" dirty="0">
              <a:solidFill>
                <a:schemeClr val="tx1">
                  <a:tint val="75000"/>
                </a:schemeClr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8788422"/>
              </p:ext>
            </p:extLst>
          </p:nvPr>
        </p:nvGraphicFramePr>
        <p:xfrm>
          <a:off x="723900" y="4324170"/>
          <a:ext cx="754380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53000"/>
                <a:gridCol w="2590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Nicholas J. Kaimakis, </a:t>
                      </a:r>
                      <a:br>
                        <a:rPr lang="en-US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Samuel Breck, &amp; Benjamin D. Nye</a:t>
                      </a:r>
                    </a:p>
                    <a:p>
                      <a:pPr algn="ctr"/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Institute for Creative Technologies (ICT)</a:t>
                      </a:r>
                      <a:br>
                        <a:rPr lang="en-US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Univ. of Southern California (USC)</a:t>
                      </a:r>
                      <a:endParaRPr lang="en-US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Dan M. Davis</a:t>
                      </a:r>
                    </a:p>
                    <a:p>
                      <a:pPr algn="ctr"/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HPC-Education</a:t>
                      </a:r>
                      <a:br>
                        <a:rPr lang="en-US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and USC</a:t>
                      </a:r>
                      <a:endParaRPr lang="en-US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796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95736"/>
            <a:ext cx="8305800" cy="923464"/>
          </a:xfrm>
        </p:spPr>
        <p:txBody>
          <a:bodyPr/>
          <a:lstStyle/>
          <a:p>
            <a:r>
              <a:rPr lang="en-US" dirty="0" smtClean="0"/>
              <a:t>Limitations and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3820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Basic limitation categories</a:t>
            </a:r>
          </a:p>
          <a:p>
            <a:pPr lvl="1"/>
            <a:r>
              <a:rPr lang="en-US" dirty="0" smtClean="0"/>
              <a:t>Size (especially critical for small devices)</a:t>
            </a:r>
          </a:p>
          <a:p>
            <a:pPr lvl="1"/>
            <a:r>
              <a:rPr lang="en-US" dirty="0" smtClean="0"/>
              <a:t>Time (input, access, and retrieval)</a:t>
            </a:r>
          </a:p>
          <a:p>
            <a:r>
              <a:rPr lang="en-US" dirty="0" smtClean="0"/>
              <a:t>Limitations are synergistic, impacting each other</a:t>
            </a:r>
          </a:p>
          <a:p>
            <a:r>
              <a:rPr lang="en-US" dirty="0" smtClean="0"/>
              <a:t>Further constrained by physical size and cost issues</a:t>
            </a:r>
          </a:p>
          <a:p>
            <a:r>
              <a:rPr lang="en-US" dirty="0" smtClean="0"/>
              <a:t>Classifications systems used in MentorPal</a:t>
            </a:r>
          </a:p>
          <a:p>
            <a:pPr lvl="1"/>
            <a:r>
              <a:rPr lang="en-US" dirty="0" smtClean="0"/>
              <a:t>combined logistic regression</a:t>
            </a:r>
          </a:p>
          <a:p>
            <a:pPr lvl="1"/>
            <a:r>
              <a:rPr lang="en-US" dirty="0" smtClean="0"/>
              <a:t>long short-term memory </a:t>
            </a:r>
          </a:p>
          <a:p>
            <a:pPr lvl="1"/>
            <a:r>
              <a:rPr lang="en-US" dirty="0" smtClean="0"/>
              <a:t>skip gram</a:t>
            </a:r>
          </a:p>
          <a:p>
            <a:pPr lvl="1"/>
            <a:r>
              <a:rPr lang="en-US" dirty="0" smtClean="0"/>
              <a:t>Word2Vec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0" y="6492875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766431" y="295736"/>
            <a:ext cx="628813" cy="767687"/>
          </a:xfrm>
        </p:spPr>
        <p:txBody>
          <a:bodyPr/>
          <a:lstStyle/>
          <a:p>
            <a:fld id="{20E6FD9B-DC66-4F2B-B92A-19C65C99AF3B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071282"/>
          </a:xfrm>
        </p:spPr>
        <p:txBody>
          <a:bodyPr/>
          <a:lstStyle/>
          <a:p>
            <a:r>
              <a:rPr lang="en-US" dirty="0" smtClean="0"/>
              <a:t>Major 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525963"/>
          </a:xfrm>
        </p:spPr>
        <p:txBody>
          <a:bodyPr/>
          <a:lstStyle/>
          <a:p>
            <a:r>
              <a:rPr lang="en-US" dirty="0"/>
              <a:t>Personnel costs and other communication frictions make computer-generated conversations attractive</a:t>
            </a:r>
          </a:p>
          <a:p>
            <a:r>
              <a:rPr lang="en-US" dirty="0"/>
              <a:t>These capabilities depend on Artificial Intelligence (AI) and Natural Language Processing (NLP)</a:t>
            </a:r>
          </a:p>
          <a:p>
            <a:r>
              <a:rPr lang="en-US" dirty="0" smtClean="0"/>
              <a:t>Efficiently creating, storing and using this data is critical</a:t>
            </a:r>
          </a:p>
          <a:p>
            <a:r>
              <a:rPr lang="en-US" dirty="0"/>
              <a:t>Exacerbating the issue is the trend to smaller </a:t>
            </a:r>
            <a:r>
              <a:rPr lang="en-US" dirty="0" smtClean="0"/>
              <a:t>devices</a:t>
            </a:r>
          </a:p>
          <a:p>
            <a:r>
              <a:rPr lang="en-US" dirty="0" smtClean="0"/>
              <a:t>Minimizing data merits research and optimization</a:t>
            </a:r>
          </a:p>
          <a:p>
            <a:r>
              <a:rPr lang="en-US" dirty="0" smtClean="0"/>
              <a:t>Improvement in this area would be a valuable contributor to this and other technologies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0" y="6492875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766431" y="295736"/>
            <a:ext cx="628813" cy="767687"/>
          </a:xfrm>
        </p:spPr>
        <p:txBody>
          <a:bodyPr/>
          <a:lstStyle/>
          <a:p>
            <a:fld id="{20E6FD9B-DC66-4F2B-B92A-19C65C99AF3B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Approaches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35358"/>
            <a:ext cx="8382000" cy="5117841"/>
          </a:xfrm>
        </p:spPr>
        <p:txBody>
          <a:bodyPr>
            <a:normAutofit/>
          </a:bodyPr>
          <a:lstStyle/>
          <a:p>
            <a:r>
              <a:rPr lang="en-US" dirty="0" smtClean="0"/>
              <a:t>Previous work on this topic</a:t>
            </a:r>
          </a:p>
          <a:p>
            <a:pPr lvl="1"/>
            <a:r>
              <a:rPr lang="en-US" dirty="0" smtClean="0"/>
              <a:t>Dimensionally based</a:t>
            </a:r>
          </a:p>
          <a:p>
            <a:pPr lvl="1"/>
            <a:r>
              <a:rPr lang="en-US" dirty="0" smtClean="0"/>
              <a:t>Parameter based</a:t>
            </a:r>
          </a:p>
          <a:p>
            <a:pPr lvl="1"/>
            <a:r>
              <a:rPr lang="en-US" dirty="0" smtClean="0"/>
              <a:t>Resolution based</a:t>
            </a:r>
          </a:p>
          <a:p>
            <a:r>
              <a:rPr lang="en-US" dirty="0" smtClean="0"/>
              <a:t>Analyzed trade-offs &amp; avoided redundant information</a:t>
            </a:r>
          </a:p>
          <a:p>
            <a:r>
              <a:rPr lang="en-US" dirty="0" smtClean="0"/>
              <a:t>Linear transformation: map vectors to fewer features</a:t>
            </a:r>
          </a:p>
          <a:p>
            <a:r>
              <a:rPr lang="en-US" dirty="0" smtClean="0"/>
              <a:t>Pruning: eliminating less important features; better</a:t>
            </a:r>
          </a:p>
          <a:p>
            <a:r>
              <a:rPr lang="en-US" dirty="0" smtClean="0"/>
              <a:t>Bit truncation: reducing descriptions till degradation</a:t>
            </a:r>
          </a:p>
          <a:p>
            <a:r>
              <a:rPr lang="en-US" dirty="0" smtClean="0"/>
              <a:t>Results: bit truncation was best method, but methods are suboptimal for domain specific filtering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0" y="6492875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766431" y="295736"/>
            <a:ext cx="628813" cy="767687"/>
          </a:xfrm>
        </p:spPr>
        <p:txBody>
          <a:bodyPr/>
          <a:lstStyle/>
          <a:p>
            <a:fld id="{20E6FD9B-DC66-4F2B-B92A-19C65C99AF3B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5736"/>
            <a:ext cx="8229600" cy="847264"/>
          </a:xfrm>
        </p:spPr>
        <p:txBody>
          <a:bodyPr/>
          <a:lstStyle/>
          <a:p>
            <a:r>
              <a:rPr lang="en-US" dirty="0" smtClean="0"/>
              <a:t>New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382000" cy="5029200"/>
          </a:xfrm>
        </p:spPr>
        <p:txBody>
          <a:bodyPr/>
          <a:lstStyle/>
          <a:p>
            <a:r>
              <a:rPr lang="en-US" dirty="0" smtClean="0"/>
              <a:t>Goal: minimum memory with minimum performance impact</a:t>
            </a:r>
          </a:p>
          <a:p>
            <a:r>
              <a:rPr lang="en-US" dirty="0" smtClean="0"/>
              <a:t>Two schemes for reduction:</a:t>
            </a:r>
          </a:p>
          <a:p>
            <a:pPr lvl="1"/>
            <a:r>
              <a:rPr lang="en-US" dirty="0" smtClean="0"/>
              <a:t>Word frequency</a:t>
            </a:r>
          </a:p>
          <a:p>
            <a:pPr lvl="1"/>
            <a:r>
              <a:rPr lang="en-US" dirty="0" smtClean="0"/>
              <a:t>Domain relevance</a:t>
            </a:r>
          </a:p>
          <a:p>
            <a:r>
              <a:rPr lang="en-US" dirty="0" smtClean="0"/>
              <a:t>Discard infrequently used words</a:t>
            </a:r>
          </a:p>
          <a:p>
            <a:pPr lvl="1"/>
            <a:r>
              <a:rPr lang="en-US" dirty="0"/>
              <a:t>Word frequency measured using </a:t>
            </a:r>
            <a:r>
              <a:rPr lang="en-US" dirty="0" err="1"/>
              <a:t>Zipf’s</a:t>
            </a:r>
            <a:r>
              <a:rPr lang="en-US" dirty="0"/>
              <a:t> </a:t>
            </a:r>
            <a:r>
              <a:rPr lang="en-US" dirty="0" smtClean="0"/>
              <a:t>law</a:t>
            </a:r>
          </a:p>
          <a:p>
            <a:r>
              <a:rPr lang="en-US" dirty="0" smtClean="0"/>
              <a:t>Relevance – compare language model with corpus</a:t>
            </a:r>
          </a:p>
          <a:p>
            <a:pPr lvl="1"/>
            <a:r>
              <a:rPr lang="en-US" dirty="0" smtClean="0"/>
              <a:t>Cosign similarity measures angle between vectors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0" y="6492875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766431" y="295736"/>
            <a:ext cx="628813" cy="767687"/>
          </a:xfrm>
        </p:spPr>
        <p:txBody>
          <a:bodyPr/>
          <a:lstStyle/>
          <a:p>
            <a:fld id="{20E6FD9B-DC66-4F2B-B92A-19C65C99AF3B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5736"/>
            <a:ext cx="8229600" cy="847264"/>
          </a:xfrm>
        </p:spPr>
        <p:txBody>
          <a:bodyPr/>
          <a:lstStyle/>
          <a:p>
            <a:r>
              <a:rPr lang="en-US" dirty="0" smtClean="0"/>
              <a:t>Results from Minifying Effort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495799"/>
          </a:xfrm>
        </p:spPr>
        <p:txBody>
          <a:bodyPr/>
          <a:lstStyle/>
          <a:p>
            <a:r>
              <a:rPr lang="en-US" dirty="0" smtClean="0"/>
              <a:t>Measured by leave-one-out paraphrase test (382 total)</a:t>
            </a:r>
          </a:p>
          <a:p>
            <a:pPr lvl="1"/>
            <a:r>
              <a:rPr lang="en-US" dirty="0" smtClean="0"/>
              <a:t>May be an unreliable metric for effectiveness</a:t>
            </a:r>
          </a:p>
          <a:p>
            <a:r>
              <a:rPr lang="en-US" dirty="0" smtClean="0"/>
              <a:t>Comprehensive model generation takes exponential time</a:t>
            </a:r>
          </a:p>
          <a:p>
            <a:pPr lvl="1"/>
            <a:r>
              <a:rPr lang="en-US" dirty="0" smtClean="0"/>
              <a:t>Future opportunity for research</a:t>
            </a:r>
            <a:endParaRPr lang="en-US" dirty="0"/>
          </a:p>
          <a:p>
            <a:r>
              <a:rPr lang="en-US" dirty="0" smtClean="0"/>
              <a:t>Sample models generated show promise</a:t>
            </a:r>
          </a:p>
          <a:p>
            <a:r>
              <a:rPr lang="en-US" dirty="0" smtClean="0"/>
              <a:t>Future training is anticipated to generate better response rates without impacting data sizes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0" y="647700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766431" y="295736"/>
            <a:ext cx="628813" cy="767687"/>
          </a:xfrm>
        </p:spPr>
        <p:txBody>
          <a:bodyPr/>
          <a:lstStyle/>
          <a:p>
            <a:fld id="{20E6FD9B-DC66-4F2B-B92A-19C65C99AF3B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Performance by Cosign Similarity and Frequency Reduction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0" y="6492875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766431" y="295736"/>
            <a:ext cx="628813" cy="767687"/>
          </a:xfrm>
        </p:spPr>
        <p:txBody>
          <a:bodyPr/>
          <a:lstStyle/>
          <a:p>
            <a:fld id="{20E6FD9B-DC66-4F2B-B92A-19C65C99AF3B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6" name="Picture 5" descr="PerformanceChart4.jpg"/>
          <p:cNvPicPr>
            <a:picLocks noChangeAspect="1"/>
          </p:cNvPicPr>
          <p:nvPr/>
        </p:nvPicPr>
        <p:blipFill>
          <a:blip r:embed="rId2" cstate="print"/>
          <a:srcRect t="13675"/>
          <a:stretch>
            <a:fillRect/>
          </a:stretch>
        </p:blipFill>
        <p:spPr>
          <a:xfrm>
            <a:off x="1371600" y="1282959"/>
            <a:ext cx="6553200" cy="498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5125"/>
            <a:ext cx="8229600" cy="1143000"/>
          </a:xfrm>
        </p:spPr>
        <p:txBody>
          <a:bodyPr/>
          <a:lstStyle/>
          <a:p>
            <a:r>
              <a:rPr lang="en-US" dirty="0" smtClean="0"/>
              <a:t>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72000"/>
          </a:xfrm>
        </p:spPr>
        <p:txBody>
          <a:bodyPr/>
          <a:lstStyle/>
          <a:p>
            <a:r>
              <a:rPr lang="en-US" dirty="0" smtClean="0"/>
              <a:t>0.45 to 0.475 reduction results in a model size reduction from 372.3 MB and 265 MB respectively</a:t>
            </a:r>
          </a:p>
          <a:p>
            <a:r>
              <a:rPr lang="en-US" dirty="0" smtClean="0"/>
              <a:t>Smallest model generated, retained words: threshold was a cosine similarity </a:t>
            </a:r>
            <a:r>
              <a:rPr lang="en-US" u="sng" dirty="0" smtClean="0"/>
              <a:t>&gt;</a:t>
            </a:r>
            <a:r>
              <a:rPr lang="en-US" dirty="0" smtClean="0"/>
              <a:t>0.55 </a:t>
            </a:r>
          </a:p>
          <a:p>
            <a:r>
              <a:rPr lang="en-US" dirty="0" smtClean="0"/>
              <a:t> Yielded a 89.5 MB model and ~7 percent decrease in perfect matching accuracy</a:t>
            </a:r>
          </a:p>
          <a:p>
            <a:r>
              <a:rPr lang="en-US" dirty="0" smtClean="0"/>
              <a:t>Need more research in varying models</a:t>
            </a:r>
          </a:p>
          <a:p>
            <a:r>
              <a:rPr lang="en-US" dirty="0" smtClean="0"/>
              <a:t>Hampered by training time for each new model</a:t>
            </a:r>
          </a:p>
          <a:p>
            <a:r>
              <a:rPr lang="en-US" dirty="0" err="1" smtClean="0"/>
              <a:t>Minification</a:t>
            </a:r>
            <a:r>
              <a:rPr lang="en-US" dirty="0" smtClean="0"/>
              <a:t> will eventually reach a point in which accuracy drops exponentially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0" y="6467475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766431" y="295736"/>
            <a:ext cx="628813" cy="767687"/>
          </a:xfrm>
        </p:spPr>
        <p:txBody>
          <a:bodyPr/>
          <a:lstStyle/>
          <a:p>
            <a:fld id="{20E6FD9B-DC66-4F2B-B92A-19C65C99AF3B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</p:spPr>
        <p:txBody>
          <a:bodyPr/>
          <a:lstStyle/>
          <a:p>
            <a:r>
              <a:rPr lang="en-US" dirty="0" smtClean="0"/>
              <a:t>Further Impacts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382000" cy="4678363"/>
          </a:xfrm>
        </p:spPr>
        <p:txBody>
          <a:bodyPr>
            <a:normAutofit/>
          </a:bodyPr>
          <a:lstStyle/>
          <a:p>
            <a:r>
              <a:rPr lang="en-US" dirty="0" smtClean="0"/>
              <a:t>Should directly impact success of MentorPal</a:t>
            </a:r>
          </a:p>
          <a:p>
            <a:r>
              <a:rPr lang="en-US" dirty="0" smtClean="0"/>
              <a:t>Extensible to other uses of virtual conversationalist</a:t>
            </a:r>
          </a:p>
          <a:p>
            <a:r>
              <a:rPr lang="en-US" dirty="0" smtClean="0"/>
              <a:t>Kubrick and Clarke had fully conversational computers projected for “2001’s” HAL and “Star Trek’s” Computer!; students want similar interfaces</a:t>
            </a:r>
          </a:p>
          <a:p>
            <a:r>
              <a:rPr lang="en-US" dirty="0" smtClean="0"/>
              <a:t>Small domain </a:t>
            </a:r>
            <a:r>
              <a:rPr lang="en-US" dirty="0" err="1" smtClean="0"/>
              <a:t>chatbots</a:t>
            </a:r>
            <a:r>
              <a:rPr lang="en-US" dirty="0" smtClean="0"/>
              <a:t> are common and useful</a:t>
            </a:r>
          </a:p>
          <a:p>
            <a:r>
              <a:rPr lang="en-US" dirty="0" smtClean="0"/>
              <a:t>ICT projects have found uses from Holocaust survivor archiving to PTSD treatment therapies</a:t>
            </a:r>
          </a:p>
          <a:p>
            <a:r>
              <a:rPr lang="en-US" dirty="0" smtClean="0"/>
              <a:t>All will need minified data sets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0" y="647244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766431" y="295736"/>
            <a:ext cx="628813" cy="767687"/>
          </a:xfrm>
        </p:spPr>
        <p:txBody>
          <a:bodyPr/>
          <a:lstStyle/>
          <a:p>
            <a:fld id="{20E6FD9B-DC66-4F2B-B92A-19C65C99AF3B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66750"/>
            <a:ext cx="8229600" cy="876249"/>
          </a:xfrm>
        </p:spPr>
        <p:txBody>
          <a:bodyPr/>
          <a:lstStyle/>
          <a:p>
            <a:r>
              <a:rPr lang="en-US" dirty="0" smtClean="0"/>
              <a:t>Future Research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219200"/>
            <a:ext cx="8686800" cy="4343400"/>
          </a:xfrm>
        </p:spPr>
        <p:txBody>
          <a:bodyPr>
            <a:noAutofit/>
          </a:bodyPr>
          <a:lstStyle/>
          <a:p>
            <a:r>
              <a:rPr lang="en-US" sz="2400" dirty="0" smtClean="0"/>
              <a:t>Assessing utility of FaceBook’s FastText</a:t>
            </a:r>
          </a:p>
          <a:p>
            <a:pPr lvl="1"/>
            <a:r>
              <a:rPr lang="en-US" sz="2000" dirty="0" smtClean="0"/>
              <a:t>Trains is seconds, rather than in days</a:t>
            </a:r>
          </a:p>
          <a:p>
            <a:pPr lvl="1"/>
            <a:r>
              <a:rPr lang="en-US" sz="2000" dirty="0" smtClean="0"/>
              <a:t>FastText uses approaches similar to the ones above</a:t>
            </a:r>
          </a:p>
          <a:p>
            <a:r>
              <a:rPr lang="en-US" sz="2400" dirty="0" smtClean="0"/>
              <a:t>Multi-lingual databases are looming and problematic</a:t>
            </a:r>
          </a:p>
          <a:p>
            <a:pPr lvl="1"/>
            <a:r>
              <a:rPr lang="en-US" sz="2000" dirty="0" smtClean="0"/>
              <a:t>A bi-lingual MentorPal will surely be critical</a:t>
            </a:r>
          </a:p>
          <a:p>
            <a:pPr lvl="1"/>
            <a:r>
              <a:rPr lang="en-US" sz="2000" dirty="0" smtClean="0"/>
              <a:t>Commercial firms working this issue</a:t>
            </a:r>
          </a:p>
          <a:p>
            <a:r>
              <a:rPr lang="en-US" sz="2400" dirty="0" smtClean="0"/>
              <a:t>Applying this approach to other programs which are plagued by size and time constrains may bear fruit </a:t>
            </a:r>
          </a:p>
          <a:p>
            <a:r>
              <a:rPr lang="en-US" sz="2400" dirty="0" smtClean="0"/>
              <a:t>New field for domain focused application optimization</a:t>
            </a:r>
          </a:p>
          <a:p>
            <a:endParaRPr lang="en-US" sz="24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74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59158"/>
            <a:ext cx="8229600" cy="4813041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noProof="0" dirty="0" smtClean="0"/>
              <a:t>Virtual conversations are burgeoning and vital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Minification of databases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are necessary for success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noProof="0" dirty="0" smtClean="0"/>
              <a:t>Minification has been shown to be possible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Degradation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has been tolerable or trivial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Large data sizes are disruptive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and cause paging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Needs will only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increase and demands for smaller device sizes will only become</a:t>
            </a:r>
            <a:r>
              <a:rPr lang="en-US" sz="2400" dirty="0" smtClean="0"/>
              <a:t> more urgent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This work should be extensible to other areas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95736"/>
            <a:ext cx="8229600" cy="847264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Arial" panose="020B0604020202020204" pitchFamily="34" charset="0"/>
              </a:rPr>
              <a:t>Conclusions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91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877696"/>
            <a:ext cx="7693264" cy="4195481"/>
          </a:xfrm>
        </p:spPr>
        <p:txBody>
          <a:bodyPr>
            <a:normAutofit/>
          </a:bodyPr>
          <a:lstStyle/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r>
              <a:rPr lang="en-US" dirty="0">
                <a:solidFill>
                  <a:prstClr val="white"/>
                </a:solidFill>
              </a:rPr>
              <a:t>Virtual mentors for high school age students, </a:t>
            </a:r>
            <a:r>
              <a:rPr lang="en-US" dirty="0" smtClean="0">
                <a:solidFill>
                  <a:prstClr val="white"/>
                </a:solidFill>
              </a:rPr>
              <a:t>scaled</a:t>
            </a:r>
          </a:p>
          <a:p>
            <a:pPr>
              <a:buClr>
                <a:srgbClr val="1E5155">
                  <a:lumMod val="40000"/>
                  <a:lumOff val="60000"/>
                </a:srgbClr>
              </a:buClr>
            </a:pPr>
            <a:r>
              <a:rPr lang="en-US" dirty="0"/>
              <a:t>Certain demographics lack access to informed conversations</a:t>
            </a:r>
          </a:p>
          <a:p>
            <a:pPr>
              <a:buClr>
                <a:srgbClr val="1E5155">
                  <a:lumMod val="40000"/>
                  <a:lumOff val="60000"/>
                </a:srgbClr>
              </a:buClr>
            </a:pPr>
            <a:r>
              <a:rPr lang="en-US" dirty="0"/>
              <a:t>Mentors and teachers time is limited</a:t>
            </a:r>
          </a:p>
          <a:p>
            <a:pPr>
              <a:buClr>
                <a:srgbClr val="1E5155">
                  <a:lumMod val="40000"/>
                  <a:lumOff val="60000"/>
                </a:srgbClr>
              </a:buClr>
            </a:pPr>
            <a:r>
              <a:rPr lang="en-US" dirty="0"/>
              <a:t>Quality mentorship is difficult to come by</a:t>
            </a:r>
          </a:p>
          <a:p>
            <a:pPr>
              <a:buClr>
                <a:srgbClr val="1E5155">
                  <a:lumMod val="40000"/>
                  <a:lumOff val="60000"/>
                </a:srgbClr>
              </a:buClr>
            </a:pPr>
            <a:r>
              <a:rPr lang="en-US" dirty="0"/>
              <a:t>In person interaction is not </a:t>
            </a:r>
            <a:r>
              <a:rPr lang="en-US" dirty="0" smtClean="0"/>
              <a:t>scalable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Problem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1" y="6583680"/>
            <a:ext cx="3505199" cy="274320"/>
          </a:xfrm>
        </p:spPr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937500" y="5588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0084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Acknowledgements &amp; Caveats</a:t>
            </a:r>
            <a:endParaRPr lang="en-US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72010" y="2185794"/>
            <a:ext cx="8305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Much of the work described above was conducted in response to a Office of Naval Research contract named MentorPal: Growing STEM Pipelines with Personalized Dialogs with Virtual STEM Professionals, N00014-16-R-FO03, as well as NPCEditor and PAL3, under Army contract W911NF-14-D-0005. The opinions expressed herein are the authors’ own and do not necessarily reflect those of the Department of the Navy, the Department of the Army or the U.S. Government.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0312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842682"/>
          </a:xfrm>
        </p:spPr>
        <p:txBody>
          <a:bodyPr/>
          <a:lstStyle/>
          <a:p>
            <a:r>
              <a:rPr lang="en-US" dirty="0" smtClean="0"/>
              <a:t>The Solution: </a:t>
            </a:r>
            <a:r>
              <a:rPr lang="en-US" dirty="0" err="1" smtClean="0"/>
              <a:t>MentorPAL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295400"/>
            <a:ext cx="4114800" cy="4724400"/>
          </a:xfrm>
        </p:spPr>
        <p:txBody>
          <a:bodyPr>
            <a:normAutofit/>
          </a:bodyPr>
          <a:lstStyle/>
          <a:p>
            <a:r>
              <a:rPr lang="en-US" dirty="0" smtClean="0"/>
              <a:t>Virtual </a:t>
            </a:r>
            <a:r>
              <a:rPr lang="en-US" dirty="0"/>
              <a:t>mentors for high school age students, scaled</a:t>
            </a:r>
          </a:p>
          <a:p>
            <a:r>
              <a:rPr lang="en-US" dirty="0" smtClean="0"/>
              <a:t>An </a:t>
            </a:r>
            <a:r>
              <a:rPr lang="en-US" dirty="0"/>
              <a:t>interactive virtual agent that allows students to ask their own questions</a:t>
            </a:r>
          </a:p>
          <a:p>
            <a:r>
              <a:rPr lang="en-US" dirty="0" smtClean="0"/>
              <a:t>Tablet </a:t>
            </a:r>
            <a:r>
              <a:rPr lang="en-US" dirty="0"/>
              <a:t>based chat system</a:t>
            </a:r>
          </a:p>
          <a:p>
            <a:r>
              <a:rPr lang="en-US" dirty="0" smtClean="0"/>
              <a:t>Mentors </a:t>
            </a:r>
            <a:r>
              <a:rPr lang="en-US" dirty="0"/>
              <a:t>handpicked for their diverse set of experiences and mentoring </a:t>
            </a:r>
            <a:r>
              <a:rPr lang="en-US" dirty="0" smtClean="0"/>
              <a:t>ability</a:t>
            </a:r>
          </a:p>
          <a:p>
            <a:r>
              <a:rPr lang="en-US" dirty="0" smtClean="0"/>
              <a:t>Responses must be rapid, germane and engaging to retain student interest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0" y="6480175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766431" y="295736"/>
            <a:ext cx="628813" cy="767687"/>
          </a:xfrm>
        </p:spPr>
        <p:txBody>
          <a:bodyPr/>
          <a:lstStyle/>
          <a:p>
            <a:fld id="{20E6FD9B-DC66-4F2B-B92A-19C65C99AF3B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8" name="Picture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19600" y="1524000"/>
            <a:ext cx="4572560" cy="41148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</p:spPr>
        <p:txBody>
          <a:bodyPr/>
          <a:lstStyle/>
          <a:p>
            <a:r>
              <a:rPr lang="en-US" dirty="0" smtClean="0"/>
              <a:t>Question Generation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Hand generation of germane question list (5-1.5K)</a:t>
            </a:r>
          </a:p>
          <a:p>
            <a:r>
              <a:rPr lang="en-US" dirty="0" smtClean="0"/>
              <a:t>Appropriate personnel are recruited to respond</a:t>
            </a:r>
          </a:p>
          <a:p>
            <a:r>
              <a:rPr lang="en-US" dirty="0" smtClean="0"/>
              <a:t>~20 hours of taping is required for basic questions</a:t>
            </a:r>
          </a:p>
          <a:p>
            <a:r>
              <a:rPr lang="en-US" dirty="0" smtClean="0"/>
              <a:t>Responses are then machine transcribed, hand edited and carefully analyzed for utility and appropriateness</a:t>
            </a:r>
          </a:p>
          <a:p>
            <a:r>
              <a:rPr lang="en-US" dirty="0" smtClean="0"/>
              <a:t>Many of these steps require machine evaluation and analysis using language data bases</a:t>
            </a:r>
          </a:p>
          <a:p>
            <a:r>
              <a:rPr lang="en-US" dirty="0" smtClean="0"/>
              <a:t>Size, speed, and access are all important parameters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-25400" y="6492875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766431" y="295736"/>
            <a:ext cx="628813" cy="767687"/>
          </a:xfrm>
        </p:spPr>
        <p:txBody>
          <a:bodyPr/>
          <a:lstStyle/>
          <a:p>
            <a:fld id="{20E6FD9B-DC66-4F2B-B92A-19C65C99AF3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Evaluating Progress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763000" cy="5257800"/>
          </a:xfrm>
        </p:spPr>
        <p:txBody>
          <a:bodyPr>
            <a:noAutofit/>
          </a:bodyPr>
          <a:lstStyle/>
          <a:p>
            <a:r>
              <a:rPr lang="en-US" dirty="0" smtClean="0"/>
              <a:t>Program is then tested on students</a:t>
            </a:r>
          </a:p>
          <a:p>
            <a:r>
              <a:rPr lang="en-US" dirty="0" smtClean="0"/>
              <a:t>Subjects are monitored to assess “issues”</a:t>
            </a:r>
          </a:p>
          <a:p>
            <a:r>
              <a:rPr lang="en-US" dirty="0" smtClean="0"/>
              <a:t>Issues of concern:</a:t>
            </a:r>
          </a:p>
          <a:p>
            <a:pPr lvl="1"/>
            <a:r>
              <a:rPr lang="en-US" sz="1600" dirty="0" smtClean="0"/>
              <a:t>Responsiveness of mentor</a:t>
            </a:r>
          </a:p>
          <a:p>
            <a:pPr lvl="1"/>
            <a:r>
              <a:rPr lang="en-US" sz="1600" dirty="0" smtClean="0"/>
              <a:t>Conversational quality</a:t>
            </a:r>
          </a:p>
          <a:p>
            <a:pPr lvl="1"/>
            <a:r>
              <a:rPr lang="en-US" sz="1600" dirty="0" smtClean="0"/>
              <a:t>Student engagement</a:t>
            </a:r>
          </a:p>
          <a:p>
            <a:pPr lvl="1"/>
            <a:r>
              <a:rPr lang="en-US" sz="1600" dirty="0" smtClean="0"/>
              <a:t>New questions</a:t>
            </a:r>
          </a:p>
          <a:p>
            <a:r>
              <a:rPr lang="en-US" dirty="0" smtClean="0"/>
              <a:t>Students have trouble formulating good questions</a:t>
            </a:r>
          </a:p>
          <a:p>
            <a:r>
              <a:rPr lang="en-US" dirty="0" smtClean="0"/>
              <a:t>Major issue still is speed of data retrieval &amp; responses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-12700" y="6492875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766431" y="295736"/>
            <a:ext cx="628813" cy="767687"/>
          </a:xfrm>
        </p:spPr>
        <p:txBody>
          <a:bodyPr/>
          <a:lstStyle/>
          <a:p>
            <a:fld id="{20E6FD9B-DC66-4F2B-B92A-19C65C99AF3B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8" name="Picture 7" descr="DSC0209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78500" y="1600200"/>
            <a:ext cx="32004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95736"/>
            <a:ext cx="8305800" cy="923464"/>
          </a:xfrm>
        </p:spPr>
        <p:txBody>
          <a:bodyPr/>
          <a:lstStyle/>
          <a:p>
            <a:r>
              <a:rPr lang="en-US" dirty="0" smtClean="0"/>
              <a:t>Data Flow Through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38736"/>
            <a:ext cx="8229600" cy="4733464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Students enter question or picks from list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K</a:t>
            </a:r>
            <a:r>
              <a:rPr lang="en-US" dirty="0" smtClean="0"/>
              <a:t>eyboard or voice recognition input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Input sent to ICT’s NPC Editor and classifier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Question is analyzed for critical central points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Word corpus is engaged to parse out meaning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Response program compares input to answers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MentorPal data is activated to cue up video clip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All steps have to be accomplished in &lt; 500 msec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0" y="6492875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766431" y="295736"/>
            <a:ext cx="628813" cy="767687"/>
          </a:xfrm>
        </p:spPr>
        <p:txBody>
          <a:bodyPr/>
          <a:lstStyle/>
          <a:p>
            <a:fld id="{20E6FD9B-DC66-4F2B-B92A-19C65C99AF3B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3158"/>
            <a:ext cx="7055380" cy="1400530"/>
          </a:xfrm>
        </p:spPr>
        <p:txBody>
          <a:bodyPr/>
          <a:lstStyle/>
          <a:p>
            <a:r>
              <a:rPr lang="en-US" dirty="0" smtClean="0"/>
              <a:t>Notional Flow Chart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0" y="6492875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766431" y="295736"/>
            <a:ext cx="628813" cy="767687"/>
          </a:xfrm>
        </p:spPr>
        <p:txBody>
          <a:bodyPr/>
          <a:lstStyle/>
          <a:p>
            <a:fld id="{20E6FD9B-DC66-4F2B-B92A-19C65C99AF3B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8" name="Picture 7" descr="DanzStrwManMentorPAL-DiagRev7.jpg"/>
          <p:cNvPicPr/>
          <p:nvPr/>
        </p:nvPicPr>
        <p:blipFill>
          <a:blip r:embed="rId2" cstate="print"/>
          <a:srcRect t="6667" b="8000"/>
          <a:stretch>
            <a:fillRect/>
          </a:stretch>
        </p:blipFill>
        <p:spPr>
          <a:xfrm>
            <a:off x="1066800" y="1371600"/>
            <a:ext cx="7162800" cy="48006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200" y="365125"/>
            <a:ext cx="8229600" cy="1143000"/>
          </a:xfrm>
        </p:spPr>
        <p:txBody>
          <a:bodyPr/>
          <a:lstStyle/>
          <a:p>
            <a:r>
              <a:rPr lang="en-US" dirty="0" smtClean="0"/>
              <a:t>Word Corpus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28800"/>
            <a:ext cx="8458200" cy="4343400"/>
          </a:xfrm>
        </p:spPr>
        <p:txBody>
          <a:bodyPr>
            <a:normAutofit/>
          </a:bodyPr>
          <a:lstStyle/>
          <a:p>
            <a:r>
              <a:rPr lang="en-US" dirty="0" smtClean="0"/>
              <a:t>Word2Vec: 3M words out of Google 100B word data</a:t>
            </a:r>
          </a:p>
          <a:p>
            <a:r>
              <a:rPr lang="en-US" dirty="0" smtClean="0"/>
              <a:t>Vector data size: 3.6 GB</a:t>
            </a:r>
          </a:p>
          <a:p>
            <a:r>
              <a:rPr lang="en-US" dirty="0" smtClean="0"/>
              <a:t>Paging became a disruptive factor in MentorPal</a:t>
            </a:r>
          </a:p>
          <a:p>
            <a:r>
              <a:rPr lang="en-US" dirty="0" smtClean="0"/>
              <a:t>Loading data required 5 minutes on boot up</a:t>
            </a:r>
          </a:p>
          <a:p>
            <a:r>
              <a:rPr lang="en-US" dirty="0" smtClean="0"/>
              <a:t>Time delays impacted student engagement</a:t>
            </a:r>
          </a:p>
          <a:p>
            <a:r>
              <a:rPr lang="en-US" dirty="0" smtClean="0"/>
              <a:t>Need for an optimized system for reduced data size and response times</a:t>
            </a:r>
          </a:p>
          <a:p>
            <a:r>
              <a:rPr lang="en-US" dirty="0"/>
              <a:t>A</a:t>
            </a:r>
            <a:r>
              <a:rPr lang="en-US" dirty="0" smtClean="0"/>
              <a:t>ddress both time and size constraints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0" y="6492875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766431" y="295736"/>
            <a:ext cx="628813" cy="767687"/>
          </a:xfrm>
        </p:spPr>
        <p:txBody>
          <a:bodyPr/>
          <a:lstStyle/>
          <a:p>
            <a:fld id="{20E6FD9B-DC66-4F2B-B92A-19C65C99AF3B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3158"/>
            <a:ext cx="7055380" cy="1400530"/>
          </a:xfrm>
        </p:spPr>
        <p:txBody>
          <a:bodyPr/>
          <a:lstStyle/>
          <a:p>
            <a:r>
              <a:rPr lang="en-US" smtClean="0"/>
              <a:t>Demonstration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0" y="6480175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766431" y="295736"/>
            <a:ext cx="628813" cy="767687"/>
          </a:xfrm>
        </p:spPr>
        <p:txBody>
          <a:bodyPr/>
          <a:lstStyle/>
          <a:p>
            <a:fld id="{20E6FD9B-DC66-4F2B-B92A-19C65C99AF3B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Picture 6" descr="IMG_049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14906" y="1295400"/>
            <a:ext cx="6324600" cy="4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580</TotalTime>
  <Words>1213</Words>
  <Application>Microsoft Macintosh PowerPoint</Application>
  <PresentationFormat>On-screen Show (4:3)</PresentationFormat>
  <Paragraphs>181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Calibri</vt:lpstr>
      <vt:lpstr>Century Gothic</vt:lpstr>
      <vt:lpstr>Symbol</vt:lpstr>
      <vt:lpstr>Wingdings 3</vt:lpstr>
      <vt:lpstr>Arial</vt:lpstr>
      <vt:lpstr>Ion</vt:lpstr>
      <vt:lpstr>Domain-Specific Reduction of  Language Model Databases: Overcoming Chatbot Implementation Obstacles</vt:lpstr>
      <vt:lpstr>The Problem</vt:lpstr>
      <vt:lpstr>The Solution: MentorPAL</vt:lpstr>
      <vt:lpstr>Question Generation</vt:lpstr>
      <vt:lpstr>Evaluating Progress</vt:lpstr>
      <vt:lpstr>Data Flow Through System</vt:lpstr>
      <vt:lpstr>Notional Flow Chart</vt:lpstr>
      <vt:lpstr>Word Corpus</vt:lpstr>
      <vt:lpstr>Demonstration</vt:lpstr>
      <vt:lpstr>Limitations and Challenges</vt:lpstr>
      <vt:lpstr>Major Thesis</vt:lpstr>
      <vt:lpstr>Approaches</vt:lpstr>
      <vt:lpstr>New Approach</vt:lpstr>
      <vt:lpstr>Results from Minifying Effort</vt:lpstr>
      <vt:lpstr>Performance by Cosign Similarity and Frequency Reduction</vt:lpstr>
      <vt:lpstr>Analysis</vt:lpstr>
      <vt:lpstr>Further Impacts</vt:lpstr>
      <vt:lpstr>Future Research</vt:lpstr>
      <vt:lpstr>PowerPoint Presentation</vt:lpstr>
      <vt:lpstr>Acknowledgements &amp; Caveats</vt:lpstr>
    </vt:vector>
  </TitlesOfParts>
  <Company>Microsoft</Company>
  <LinksUpToDate>false</LinksUpToDate>
  <SharedDoc>false</SharedDoc>
  <HyperlinksChanged>false</HyperlinksChanged>
  <AppVersion>15.0024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eweisel</dc:creator>
  <cp:lastModifiedBy>Nicholas Kaimakis</cp:lastModifiedBy>
  <cp:revision>103</cp:revision>
  <dcterms:created xsi:type="dcterms:W3CDTF">2014-02-05T15:33:57Z</dcterms:created>
  <dcterms:modified xsi:type="dcterms:W3CDTF">2018-03-23T01:31:47Z</dcterms:modified>
</cp:coreProperties>
</file>