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58" r:id="rId3"/>
    <p:sldId id="256" r:id="rId4"/>
    <p:sldId id="267" r:id="rId5"/>
    <p:sldId id="268" r:id="rId6"/>
    <p:sldId id="265" r:id="rId7"/>
    <p:sldId id="264" r:id="rId8"/>
    <p:sldId id="263" r:id="rId9"/>
    <p:sldId id="269" r:id="rId10"/>
    <p:sldId id="270" r:id="rId11"/>
    <p:sldId id="271" r:id="rId12"/>
    <p:sldId id="272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DA2"/>
    <a:srgbClr val="000099"/>
    <a:srgbClr val="7ABC32"/>
    <a:srgbClr val="333399"/>
    <a:srgbClr val="3333CC"/>
    <a:srgbClr val="0000FF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85" autoAdjust="0"/>
    <p:restoredTop sz="95652" autoAdjust="0"/>
  </p:normalViewPr>
  <p:slideViewPr>
    <p:cSldViewPr snapToGrid="0">
      <p:cViewPr varScale="1">
        <p:scale>
          <a:sx n="90" d="100"/>
          <a:sy n="90" d="100"/>
        </p:scale>
        <p:origin x="-4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1F204-0010-4BCC-AF04-23E6E3D45BFE}" type="datetimeFigureOut">
              <a:rPr lang="en-US" smtClean="0"/>
              <a:pPr/>
              <a:t>7/13/2018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00413-910E-41A9-B6A3-65404A7F32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8782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94322" y="4191000"/>
            <a:ext cx="4355359" cy="904863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algn="l">
              <a:defRPr lang="en-US" sz="2400" b="1" i="1" dirty="0">
                <a:solidFill>
                  <a:srgbClr val="0070C0"/>
                </a:solidFill>
                <a:latin typeface="+mn-lt"/>
                <a:cs typeface="+mn-cs"/>
              </a:defRPr>
            </a:lvl1pPr>
          </a:lstStyle>
          <a:p>
            <a:pPr marL="0" lvl="0" indent="0" algn="ctr">
              <a:buFont typeface="Arial" pitchFamily="34" charset="0"/>
            </a:pPr>
            <a:r>
              <a:rPr lang="en-US" noProof="0" dirty="0"/>
              <a:t>Click to edit the reference (</a:t>
            </a:r>
            <a:r>
              <a:rPr lang="en-US" noProof="0" dirty="0" smtClean="0"/>
              <a:t>2018F</a:t>
            </a:r>
          </a:p>
          <a:p>
            <a:pPr marL="0" lvl="0" indent="0" algn="ctr">
              <a:buFont typeface="Arial" pitchFamily="34" charset="0"/>
            </a:pPr>
            <a:r>
              <a:rPr lang="en-US" noProof="0" dirty="0" smtClean="0"/>
              <a:t>-SIW-0035)</a:t>
            </a:r>
            <a:endParaRPr lang="en-US" noProof="0" dirty="0"/>
          </a:p>
        </p:txBody>
      </p:sp>
      <p:pic>
        <p:nvPicPr>
          <p:cNvPr id="8" name="Picture 1" descr="SISO_Logo_Horizontal-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914" y="116632"/>
            <a:ext cx="8852173" cy="16288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6454624"/>
            <a:ext cx="9144000" cy="403375"/>
          </a:xfrm>
          <a:prstGeom prst="rect">
            <a:avLst/>
          </a:prstGeom>
          <a:solidFill>
            <a:srgbClr val="A3D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noProof="0" dirty="0" smtClean="0">
                <a:solidFill>
                  <a:srgbClr val="0070C0"/>
                </a:solidFill>
              </a:rPr>
              <a:t>2018 </a:t>
            </a:r>
            <a:r>
              <a:rPr lang="en-US" b="1" noProof="0" dirty="0">
                <a:solidFill>
                  <a:srgbClr val="0070C0"/>
                </a:solidFill>
              </a:rPr>
              <a:t>- Simulation Innovation Workshop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3927724" y="6454625"/>
            <a:ext cx="5216276" cy="403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i="1" noProof="0" dirty="0">
                <a:solidFill>
                  <a:srgbClr val="0070C0"/>
                </a:solidFill>
              </a:rPr>
              <a:t>Orlando (Florida – US), </a:t>
            </a:r>
            <a:r>
              <a:rPr lang="en-US" b="1" i="1" noProof="0" dirty="0" smtClean="0">
                <a:solidFill>
                  <a:srgbClr val="0070C0"/>
                </a:solidFill>
              </a:rPr>
              <a:t>09-14 </a:t>
            </a:r>
            <a:r>
              <a:rPr lang="en-US" b="1" i="1" noProof="0" dirty="0">
                <a:solidFill>
                  <a:srgbClr val="0070C0"/>
                </a:solidFill>
              </a:rPr>
              <a:t>September </a:t>
            </a:r>
            <a:r>
              <a:rPr lang="en-US" b="1" i="1" noProof="0" dirty="0" smtClean="0">
                <a:solidFill>
                  <a:srgbClr val="0070C0"/>
                </a:solidFill>
              </a:rPr>
              <a:t>2018</a:t>
            </a:r>
            <a:endParaRPr lang="en-US" b="1" i="1" noProof="0" dirty="0">
              <a:solidFill>
                <a:srgbClr val="0070C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>
          <a:xfrm>
            <a:off x="485800" y="2057400"/>
            <a:ext cx="8172400" cy="1905000"/>
          </a:xfrm>
          <a:noFill/>
        </p:spPr>
        <p:txBody>
          <a:bodyPr vert="horz" lIns="91440" tIns="45720" rIns="91440" bIns="45720" rtlCol="0" anchor="b" anchorCtr="1">
            <a:normAutofit/>
          </a:bodyPr>
          <a:lstStyle>
            <a:lvl1pPr algn="ctr">
              <a:defRPr lang="fr-FR" sz="4400">
                <a:solidFill>
                  <a:srgbClr val="0070C0"/>
                </a:solidFill>
                <a:cs typeface="+mj-cs"/>
              </a:defRPr>
            </a:lvl1pPr>
          </a:lstStyle>
          <a:p>
            <a:pPr lvl="0"/>
            <a:r>
              <a:rPr lang="en-US" noProof="0" dirty="0"/>
              <a:t>Click to edit the title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948535"/>
            <a:ext cx="7620000" cy="114746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fr-FR" sz="2400" b="1" i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  <a:lvl2pPr>
              <a:defRPr lang="fr-FR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2pPr>
            <a:lvl3pPr>
              <a:defRPr lang="fr-FR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3pPr>
            <a:lvl4pPr>
              <a:defRPr lang="fr-FR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4pPr>
            <a:lvl5pPr>
              <a:defRPr lang="fr-FR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Click to edit the presenter (Presenter, Company, Nation)</a:t>
            </a:r>
          </a:p>
        </p:txBody>
      </p:sp>
      <p:sp>
        <p:nvSpPr>
          <p:cNvPr id="2" name="ZoneTexte 1"/>
          <p:cNvSpPr txBox="1"/>
          <p:nvPr userDrawn="1"/>
        </p:nvSpPr>
        <p:spPr>
          <a:xfrm>
            <a:off x="2325849" y="1414046"/>
            <a:ext cx="6536378" cy="374571"/>
          </a:xfrm>
          <a:prstGeom prst="roundRect">
            <a:avLst/>
          </a:prstGeom>
          <a:solidFill>
            <a:srgbClr val="005DA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108000" rIns="108000" rtlCol="0">
            <a:spAutoFit/>
          </a:bodyPr>
          <a:lstStyle/>
          <a:p>
            <a:pPr algn="ctr"/>
            <a:r>
              <a:rPr lang="en-US" sz="1600" b="1" i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Workshop</a:t>
            </a:r>
            <a:r>
              <a:rPr lang="en-US" sz="1600" b="1" i="1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theme for 2017: “</a:t>
            </a:r>
            <a:r>
              <a:rPr lang="en-US" sz="1600" b="1" i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Simulation – Enabling Real-World Innovation”</a:t>
            </a:r>
            <a:endParaRPr lang="fr-FR" sz="1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5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4795" y="1219200"/>
            <a:ext cx="8196263" cy="495300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0070C0"/>
              </a:buClr>
              <a:buFont typeface="Arial" panose="020B0604020202020204" pitchFamily="34" charset="0"/>
              <a:buChar char="•"/>
              <a:defRPr sz="2800" b="1">
                <a:solidFill>
                  <a:srgbClr val="0070C0"/>
                </a:solidFill>
                <a:latin typeface="+mn-lt"/>
              </a:defRPr>
            </a:lvl1pPr>
            <a:lvl2pPr marL="8001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257300" indent="-342900">
              <a:buClr>
                <a:schemeClr val="tx1"/>
              </a:buClr>
              <a:buFont typeface="Wingdings" panose="05000000000000000000" pitchFamily="2" charset="2"/>
              <a:buChar char="Ø"/>
              <a:defRPr sz="2000" i="1">
                <a:solidFill>
                  <a:schemeClr val="tx1"/>
                </a:solidFill>
                <a:latin typeface="+mn-lt"/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  <a:latin typeface="Arial Narrow" pitchFamily="34" charset="0"/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  <a:latin typeface="Arial Narrow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8189869" y="1"/>
            <a:ext cx="954131" cy="980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USCseal_card_trans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89869" y="1"/>
            <a:ext cx="954131" cy="9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269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48200" y="1219200"/>
            <a:ext cx="3960000" cy="4953000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0070C0"/>
              </a:buClr>
              <a:buFont typeface="Arial" panose="020B0604020202020204" pitchFamily="34" charset="0"/>
              <a:buChar char="•"/>
              <a:defRPr sz="2400" b="1">
                <a:solidFill>
                  <a:srgbClr val="0070C0"/>
                </a:solidFill>
                <a:latin typeface="+mn-lt"/>
              </a:defRPr>
            </a:lvl1pPr>
            <a:lvl2pPr marL="8001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2pPr>
            <a:lvl3pPr marL="1257300" indent="-342900">
              <a:buClr>
                <a:schemeClr val="tx1"/>
              </a:buClr>
              <a:buFont typeface="Wingdings" panose="05000000000000000000" pitchFamily="2" charset="2"/>
              <a:buChar char="Ø"/>
              <a:defRPr sz="1800" i="1">
                <a:solidFill>
                  <a:schemeClr val="tx1"/>
                </a:solidFill>
                <a:latin typeface="+mn-lt"/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  <a:latin typeface="Arial Narrow" pitchFamily="34" charset="0"/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  <a:latin typeface="Arial Narrow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1219200"/>
            <a:ext cx="3960000" cy="4953000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0070C0"/>
              </a:buClr>
              <a:buFont typeface="Arial" panose="020B0604020202020204" pitchFamily="34" charset="0"/>
              <a:buChar char="•"/>
              <a:defRPr sz="2400" b="1">
                <a:solidFill>
                  <a:srgbClr val="0070C0"/>
                </a:solidFill>
                <a:latin typeface="+mn-lt"/>
              </a:defRPr>
            </a:lvl1pPr>
            <a:lvl2pPr marL="8001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2pPr>
            <a:lvl3pPr marL="1257300" indent="-342900">
              <a:buClr>
                <a:schemeClr val="tx1"/>
              </a:buClr>
              <a:buFont typeface="Wingdings" panose="05000000000000000000" pitchFamily="2" charset="2"/>
              <a:buChar char="Ø"/>
              <a:defRPr sz="1800" i="1">
                <a:solidFill>
                  <a:schemeClr val="tx1"/>
                </a:solidFill>
                <a:latin typeface="+mn-lt"/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  <a:latin typeface="Arial Narrow" pitchFamily="34" charset="0"/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  <a:latin typeface="Arial Narrow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189869" y="1"/>
            <a:ext cx="954131" cy="980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USCseal_card_trans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89869" y="1"/>
            <a:ext cx="954131" cy="9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352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8189869" y="1"/>
            <a:ext cx="954131" cy="980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USCseal_card_trans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89869" y="1"/>
            <a:ext cx="954131" cy="9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066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71600" y="0"/>
            <a:ext cx="8172400" cy="980728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re 2"/>
          <p:cNvSpPr>
            <a:spLocks noGrp="1"/>
          </p:cNvSpPr>
          <p:nvPr>
            <p:ph type="title" hasCustomPrompt="1"/>
          </p:nvPr>
        </p:nvSpPr>
        <p:spPr>
          <a:xfrm>
            <a:off x="485800" y="3792255"/>
            <a:ext cx="4475071" cy="461665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algn="l">
              <a:defRPr lang="en-US" sz="2400" i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20000"/>
              </a:spcBef>
              <a:buFont typeface="Arial" pitchFamily="34" charset="0"/>
            </a:pPr>
            <a:r>
              <a:rPr lang="en-US" noProof="0" dirty="0"/>
              <a:t>Click to edit the presentation title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485800" y="4419600"/>
            <a:ext cx="8124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pPr lvl="0"/>
            <a:r>
              <a:rPr lang="en-US" noProof="0" dirty="0"/>
              <a:t>Click to edit the section title</a:t>
            </a:r>
            <a:endParaRPr lang="fr-FR" dirty="0"/>
          </a:p>
        </p:txBody>
      </p:sp>
      <p:sp>
        <p:nvSpPr>
          <p:cNvPr id="5" name="Rectangle 4"/>
          <p:cNvSpPr/>
          <p:nvPr userDrawn="1"/>
        </p:nvSpPr>
        <p:spPr>
          <a:xfrm>
            <a:off x="8189869" y="1"/>
            <a:ext cx="954131" cy="980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USCseal_card_trans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89869" y="1"/>
            <a:ext cx="954131" cy="9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1825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71600" y="0"/>
            <a:ext cx="8172400" cy="980728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/>
          <p:cNvSpPr/>
          <p:nvPr userDrawn="1"/>
        </p:nvSpPr>
        <p:spPr>
          <a:xfrm>
            <a:off x="8189869" y="1"/>
            <a:ext cx="954131" cy="980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USCseal_card_trans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89869" y="1"/>
            <a:ext cx="954131" cy="9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303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g_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 userDrawn="1"/>
        </p:nvSpPr>
        <p:spPr>
          <a:xfrm rot="21280201">
            <a:off x="342582" y="5040555"/>
            <a:ext cx="46300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i="1" dirty="0">
                <a:solidFill>
                  <a:srgbClr val="FFFF00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91913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gi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454625"/>
            <a:ext cx="9144000" cy="403375"/>
          </a:xfrm>
          <a:prstGeom prst="rect">
            <a:avLst/>
          </a:prstGeom>
          <a:solidFill>
            <a:srgbClr val="A3D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noProof="0" smtClean="0">
                <a:solidFill>
                  <a:srgbClr val="0070C0"/>
                </a:solidFill>
              </a:rPr>
              <a:t>2018 </a:t>
            </a:r>
            <a:r>
              <a:rPr lang="en-US" b="1" noProof="0" dirty="0">
                <a:solidFill>
                  <a:srgbClr val="0070C0"/>
                </a:solidFill>
              </a:rPr>
              <a:t>- Simulation Innovation Workshop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600" y="0"/>
            <a:ext cx="8172400" cy="980728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itre 1"/>
          <p:cNvSpPr txBox="1">
            <a:spLocks/>
          </p:cNvSpPr>
          <p:nvPr userDrawn="1"/>
        </p:nvSpPr>
        <p:spPr>
          <a:xfrm>
            <a:off x="0" y="0"/>
            <a:ext cx="971600" cy="980728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005DA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noProof="0" dirty="0">
              <a:solidFill>
                <a:schemeClr val="bg1"/>
              </a:solidFill>
            </a:endParaRPr>
          </a:p>
        </p:txBody>
      </p:sp>
      <p:pic>
        <p:nvPicPr>
          <p:cNvPr id="9" name="Picture 3" descr="C:\Users\utilisateur\Pictures\SISO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756" y="88640"/>
            <a:ext cx="792088" cy="803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2400" y="6502262"/>
            <a:ext cx="905802" cy="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ZoneTexte 11"/>
          <p:cNvSpPr txBox="1"/>
          <p:nvPr userDrawn="1"/>
        </p:nvSpPr>
        <p:spPr>
          <a:xfrm>
            <a:off x="5710474" y="6471646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1E807A1-1B26-4427-B144-D3AA17575746}" type="slidenum">
              <a:rPr lang="en-US" b="0" noProof="0" smtClean="0">
                <a:solidFill>
                  <a:srgbClr val="0070C0"/>
                </a:solidFill>
              </a:rPr>
              <a:pPr/>
              <a:t>‹#›</a:t>
            </a:fld>
            <a:endParaRPr lang="en-US" b="0" noProof="0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189869" y="1"/>
            <a:ext cx="954131" cy="980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USCseal_card_trans.gif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8189869" y="1"/>
            <a:ext cx="954131" cy="9807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2" r:id="rId2"/>
    <p:sldLayoutId id="2147483653" r:id="rId3"/>
    <p:sldLayoutId id="2147483654" r:id="rId4"/>
    <p:sldLayoutId id="2147483656" r:id="rId5"/>
    <p:sldLayoutId id="2147483658" r:id="rId6"/>
    <p:sldLayoutId id="2147483657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None/>
        <a:defRPr sz="3200" kern="1200">
          <a:solidFill>
            <a:schemeClr val="tx1"/>
          </a:solidFill>
          <a:latin typeface="+mj-lt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Tx/>
        <a:buNone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ous-titre 31"/>
          <p:cNvSpPr>
            <a:spLocks noGrp="1"/>
          </p:cNvSpPr>
          <p:nvPr>
            <p:ph type="subTitle" idx="1"/>
          </p:nvPr>
        </p:nvSpPr>
        <p:spPr>
          <a:xfrm>
            <a:off x="3589199" y="4191000"/>
            <a:ext cx="2262158" cy="46166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2018F-SIW-0036</a:t>
            </a:r>
            <a:endParaRPr lang="en-US" dirty="0"/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0" y="2057400"/>
            <a:ext cx="9144000" cy="1905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Advanced Technologies to Enhance Education </a:t>
            </a:r>
            <a:br>
              <a:rPr lang="en-US" sz="3600" dirty="0" smtClean="0"/>
            </a:br>
            <a:r>
              <a:rPr lang="en-US" sz="3600" dirty="0" smtClean="0"/>
              <a:t>to Optimize Information Flow Utilization</a:t>
            </a:r>
            <a:br>
              <a:rPr lang="en-US" sz="3600" dirty="0" smtClean="0"/>
            </a:br>
            <a:endParaRPr lang="en-US" sz="3400" dirty="0"/>
          </a:p>
        </p:txBody>
      </p:sp>
      <p:sp>
        <p:nvSpPr>
          <p:cNvPr id="33" name="Espace réservé du texte 32"/>
          <p:cNvSpPr>
            <a:spLocks noGrp="1"/>
          </p:cNvSpPr>
          <p:nvPr>
            <p:ph type="body" sz="quarter" idx="10"/>
          </p:nvPr>
        </p:nvSpPr>
        <p:spPr>
          <a:xfrm>
            <a:off x="0" y="4948535"/>
            <a:ext cx="9144000" cy="114746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Mark </a:t>
            </a:r>
            <a:r>
              <a:rPr lang="en-US" dirty="0" smtClean="0"/>
              <a:t>C. Davis</a:t>
            </a:r>
            <a:r>
              <a:rPr lang="en-US" dirty="0" smtClean="0"/>
              <a:t>, PhD, </a:t>
            </a:r>
            <a:r>
              <a:rPr lang="en-US" dirty="0" smtClean="0"/>
              <a:t>Computer Engineer</a:t>
            </a:r>
            <a:br>
              <a:rPr lang="en-US" dirty="0" smtClean="0"/>
            </a:br>
            <a:r>
              <a:rPr lang="en-US" dirty="0" smtClean="0"/>
              <a:t>Retired: US Navy, IBM, and Lenovo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7761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America’s Army Example</a:t>
            </a:r>
            <a:endParaRPr lang="en-US" dirty="0"/>
          </a:p>
        </p:txBody>
      </p:sp>
      <p:pic>
        <p:nvPicPr>
          <p:cNvPr id="4" name="Picture 3" descr="AmerArmy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7782" y="1513817"/>
            <a:ext cx="5817929" cy="437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America’s Army Enhances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traditional way of teach Infantry doctrine is via classroom instruction and field practice</a:t>
            </a:r>
          </a:p>
          <a:p>
            <a:r>
              <a:rPr lang="en-US" dirty="0" smtClean="0"/>
              <a:t>Constrained by costs, time, training areas, … </a:t>
            </a:r>
          </a:p>
          <a:p>
            <a:r>
              <a:rPr lang="en-US" dirty="0" smtClean="0"/>
              <a:t>In an Alexander </a:t>
            </a:r>
            <a:r>
              <a:rPr lang="en-US" dirty="0" err="1" smtClean="0"/>
              <a:t>Flemming</a:t>
            </a:r>
            <a:r>
              <a:rPr lang="en-US" dirty="0" smtClean="0"/>
              <a:t> moment, a program designed to recruit soldiers was found useful</a:t>
            </a:r>
          </a:p>
          <a:p>
            <a:r>
              <a:rPr lang="en-US" dirty="0" smtClean="0"/>
              <a:t>Instructors noted those playing the computer game were doing better during exercises</a:t>
            </a:r>
          </a:p>
          <a:p>
            <a:r>
              <a:rPr lang="en-US" dirty="0" smtClean="0"/>
              <a:t>Not just rote memory then practice</a:t>
            </a:r>
          </a:p>
          <a:p>
            <a:r>
              <a:rPr lang="en-US" dirty="0" smtClean="0"/>
              <a:t>Engaging realistic repeated simulated participation</a:t>
            </a:r>
          </a:p>
          <a:p>
            <a:r>
              <a:rPr lang="en-US" dirty="0" smtClean="0"/>
              <a:t>Undergirded with constructivist pedagogy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95" y="1219200"/>
            <a:ext cx="8444024" cy="4953000"/>
          </a:xfrm>
        </p:spPr>
        <p:txBody>
          <a:bodyPr/>
          <a:lstStyle/>
          <a:p>
            <a:r>
              <a:rPr lang="en-US" dirty="0" smtClean="0"/>
              <a:t>Information Flow Friction is major hurdle</a:t>
            </a:r>
          </a:p>
          <a:p>
            <a:r>
              <a:rPr lang="en-US" dirty="0" smtClean="0"/>
              <a:t>A/I approaches like Deep Learning may help</a:t>
            </a:r>
          </a:p>
          <a:p>
            <a:r>
              <a:rPr lang="en-US" dirty="0" smtClean="0"/>
              <a:t>Need better filtering and user control </a:t>
            </a:r>
          </a:p>
          <a:p>
            <a:r>
              <a:rPr lang="en-US" dirty="0" smtClean="0"/>
              <a:t>Technology can only solve part of the problem</a:t>
            </a:r>
          </a:p>
          <a:p>
            <a:r>
              <a:rPr lang="en-US" dirty="0" smtClean="0"/>
              <a:t>Users are another barrier</a:t>
            </a:r>
          </a:p>
          <a:p>
            <a:r>
              <a:rPr lang="en-US" dirty="0" smtClean="0"/>
              <a:t>Critical Thinking is “Critical”</a:t>
            </a:r>
          </a:p>
          <a:p>
            <a:r>
              <a:rPr lang="en-US" dirty="0" smtClean="0"/>
              <a:t>Not taught even in some of the best schools in US</a:t>
            </a:r>
          </a:p>
          <a:p>
            <a:r>
              <a:rPr lang="en-US" dirty="0" smtClean="0"/>
              <a:t>Can improve Critical Thinking with two approaches:</a:t>
            </a:r>
          </a:p>
          <a:p>
            <a:pPr lvl="1"/>
            <a:r>
              <a:rPr lang="en-US" dirty="0" smtClean="0"/>
              <a:t>Rule-based rubrics on analysis</a:t>
            </a:r>
          </a:p>
          <a:p>
            <a:pPr lvl="1"/>
            <a:r>
              <a:rPr lang="en-US" dirty="0" smtClean="0"/>
              <a:t>Thoughtful Socratic or Constructivist pedagogies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0016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0"/>
            <a:ext cx="7347509" cy="980728"/>
          </a:xfrm>
        </p:spPr>
        <p:txBody>
          <a:bodyPr/>
          <a:lstStyle/>
          <a:p>
            <a:r>
              <a:rPr lang="en-US" dirty="0"/>
              <a:t>Basic Thesis of Paper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793" y="1295400"/>
            <a:ext cx="89088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T</a:t>
            </a:r>
            <a:r>
              <a:rPr lang="en-US" sz="2400" dirty="0" smtClean="0"/>
              <a:t>he shortcomings </a:t>
            </a:r>
            <a:r>
              <a:rPr lang="en-US" sz="2400" dirty="0" smtClean="0"/>
              <a:t>in the comprehension of massive data flows and the development of computer-enabled methods of addressing those shortcomings are </a:t>
            </a:r>
            <a:r>
              <a:rPr lang="en-US" sz="2400" dirty="0" smtClean="0"/>
              <a:t>critical topics. </a:t>
            </a:r>
            <a:r>
              <a:rPr lang="en-US" sz="2400" dirty="0" smtClean="0"/>
              <a:t>Experience with new capabilities to amass, manage and deliver virtually limitless information has shown that one of the major barriers to optimal use </a:t>
            </a:r>
            <a:r>
              <a:rPr lang="en-US" sz="2400" dirty="0" smtClean="0"/>
              <a:t>by </a:t>
            </a:r>
            <a:r>
              <a:rPr lang="en-US" sz="2400" dirty="0" smtClean="0"/>
              <a:t>the </a:t>
            </a:r>
            <a:r>
              <a:rPr lang="en-US" sz="2400" dirty="0" smtClean="0"/>
              <a:t>users.  There is an inability </a:t>
            </a:r>
            <a:r>
              <a:rPr lang="en-US" sz="2400" dirty="0" smtClean="0"/>
              <a:t>to assess, </a:t>
            </a:r>
            <a:r>
              <a:rPr lang="en-US" sz="2400" dirty="0" smtClean="0"/>
              <a:t>comprehend, </a:t>
            </a:r>
            <a:r>
              <a:rPr lang="en-US" sz="2400" dirty="0" smtClean="0"/>
              <a:t>and filter the overwhelming data. </a:t>
            </a:r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A </a:t>
            </a:r>
            <a:r>
              <a:rPr lang="en-US" sz="2400" dirty="0" smtClean="0"/>
              <a:t>major component of the data transfer issue is the existence of a sort of friction that degrades the best comprehension of the data. The current environment has suggested some supportable contentions: information friction has been ameliorated by technology, despite some restrictions imposed by organizational leadership.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205871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221424" cy="980728"/>
          </a:xfrm>
        </p:spPr>
        <p:txBody>
          <a:bodyPr lIns="0">
            <a:noAutofit/>
          </a:bodyPr>
          <a:lstStyle/>
          <a:p>
            <a:r>
              <a:rPr lang="en-US" dirty="0" smtClean="0"/>
              <a:t>eLearning is a Critical  DoD Asset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322" y="1740195"/>
            <a:ext cx="8352845" cy="4256567"/>
          </a:xfrm>
        </p:spPr>
        <p:txBody>
          <a:bodyPr/>
          <a:lstStyle/>
          <a:p>
            <a:r>
              <a:rPr lang="en-US" dirty="0" smtClean="0"/>
              <a:t>DoD personnel need to be adequately </a:t>
            </a:r>
            <a:r>
              <a:rPr lang="en-US" dirty="0" smtClean="0"/>
              <a:t>educated</a:t>
            </a:r>
          </a:p>
          <a:p>
            <a:r>
              <a:rPr lang="en-US" dirty="0" smtClean="0"/>
              <a:t>Training is only one of the pillars of performance</a:t>
            </a:r>
            <a:endParaRPr lang="en-US" dirty="0"/>
          </a:p>
          <a:p>
            <a:r>
              <a:rPr lang="en-US" dirty="0" smtClean="0"/>
              <a:t>Education in the DoD </a:t>
            </a:r>
            <a:r>
              <a:rPr lang="en-US" dirty="0" smtClean="0"/>
              <a:t>is disrupted by:</a:t>
            </a:r>
          </a:p>
          <a:p>
            <a:pPr lvl="1"/>
            <a:r>
              <a:rPr lang="en-US" dirty="0" smtClean="0"/>
              <a:t>Ops Schedules</a:t>
            </a:r>
          </a:p>
          <a:p>
            <a:pPr lvl="1"/>
            <a:r>
              <a:rPr lang="en-US" dirty="0" smtClean="0"/>
              <a:t>Geographical dispersion of personnel</a:t>
            </a:r>
            <a:endParaRPr lang="en-US" dirty="0"/>
          </a:p>
          <a:p>
            <a:r>
              <a:rPr lang="en-US" dirty="0"/>
              <a:t>Operations tempos continue to rise</a:t>
            </a:r>
          </a:p>
          <a:p>
            <a:r>
              <a:rPr lang="en-US" dirty="0"/>
              <a:t>Simulation offers an economical way to counter </a:t>
            </a:r>
            <a:r>
              <a:rPr lang="en-US" dirty="0" smtClean="0"/>
              <a:t>this</a:t>
            </a:r>
          </a:p>
          <a:p>
            <a:r>
              <a:rPr lang="en-US" dirty="0" smtClean="0"/>
              <a:t>All of </a:t>
            </a:r>
            <a:r>
              <a:rPr lang="en-US" dirty="0" smtClean="0"/>
              <a:t>this </a:t>
            </a:r>
            <a:r>
              <a:rPr lang="en-US" dirty="0" smtClean="0"/>
              <a:t>requires more and more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6723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221424" cy="980728"/>
          </a:xfrm>
        </p:spPr>
        <p:txBody>
          <a:bodyPr lIns="0">
            <a:noAutofit/>
          </a:bodyPr>
          <a:lstStyle/>
          <a:p>
            <a:r>
              <a:rPr lang="en-US" dirty="0" smtClean="0"/>
              <a:t>Changing Times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4794" y="1219200"/>
            <a:ext cx="8135679" cy="4953000"/>
          </a:xfrm>
        </p:spPr>
        <p:txBody>
          <a:bodyPr/>
          <a:lstStyle/>
          <a:p>
            <a:r>
              <a:rPr lang="en-US" dirty="0" smtClean="0"/>
              <a:t>Information on paper being supplanted</a:t>
            </a:r>
            <a:endParaRPr lang="en-US" dirty="0"/>
          </a:p>
          <a:p>
            <a:r>
              <a:rPr lang="en-US" dirty="0" smtClean="0"/>
              <a:t>Problems: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Too much information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Glut keeps down </a:t>
            </a:r>
            <a:r>
              <a:rPr lang="en-US" dirty="0" smtClean="0">
                <a:solidFill>
                  <a:srgbClr val="0070C0"/>
                </a:solidFill>
              </a:rPr>
              <a:t>optimal use of </a:t>
            </a:r>
            <a:r>
              <a:rPr lang="en-US" dirty="0" smtClean="0">
                <a:solidFill>
                  <a:srgbClr val="0070C0"/>
                </a:solidFill>
              </a:rPr>
              <a:t>data 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The has been an inclination to </a:t>
            </a:r>
            <a:r>
              <a:rPr lang="en-US" dirty="0" smtClean="0">
                <a:solidFill>
                  <a:srgbClr val="0070C0"/>
                </a:solidFill>
              </a:rPr>
              <a:t>use like printed material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Putatively, ther</a:t>
            </a:r>
            <a:r>
              <a:rPr lang="en-US" dirty="0" smtClean="0">
                <a:solidFill>
                  <a:srgbClr val="0070C0"/>
                </a:solidFill>
              </a:rPr>
              <a:t>e is m</a:t>
            </a:r>
            <a:r>
              <a:rPr lang="en-US" dirty="0" smtClean="0">
                <a:solidFill>
                  <a:srgbClr val="0070C0"/>
                </a:solidFill>
              </a:rPr>
              <a:t>ore </a:t>
            </a:r>
            <a:r>
              <a:rPr lang="en-US" dirty="0" smtClean="0">
                <a:solidFill>
                  <a:srgbClr val="0070C0"/>
                </a:solidFill>
              </a:rPr>
              <a:t>capability than that </a:t>
            </a:r>
          </a:p>
          <a:p>
            <a:r>
              <a:rPr lang="en-US" dirty="0" smtClean="0"/>
              <a:t>The web is </a:t>
            </a:r>
            <a:r>
              <a:rPr lang="en-US" dirty="0" smtClean="0"/>
              <a:t>full of sites just using text or video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These are successful</a:t>
            </a:r>
            <a:r>
              <a:rPr lang="en-US" dirty="0" smtClean="0">
                <a:solidFill>
                  <a:srgbClr val="0070C0"/>
                </a:solidFill>
              </a:rPr>
              <a:t>, but could be enhanced.</a:t>
            </a:r>
          </a:p>
          <a:p>
            <a:r>
              <a:rPr lang="en-US" dirty="0" smtClean="0"/>
              <a:t>Students </a:t>
            </a:r>
            <a:r>
              <a:rPr lang="en-US" dirty="0" smtClean="0"/>
              <a:t>“learn” (memorize) </a:t>
            </a:r>
            <a:r>
              <a:rPr lang="en-US" dirty="0" smtClean="0"/>
              <a:t>but are not educated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6723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221424" cy="980728"/>
          </a:xfrm>
        </p:spPr>
        <p:txBody>
          <a:bodyPr lIns="0">
            <a:noAutofit/>
          </a:bodyPr>
          <a:lstStyle/>
          <a:p>
            <a:r>
              <a:rPr lang="en-US" dirty="0" smtClean="0"/>
              <a:t>Teaching does not guarantee learning</a:t>
            </a:r>
            <a:endParaRPr lang="en-US" dirty="0"/>
          </a:p>
        </p:txBody>
      </p:sp>
      <p:pic>
        <p:nvPicPr>
          <p:cNvPr id="14338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1390501"/>
            <a:ext cx="8196263" cy="461039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00939" y="5061098"/>
            <a:ext cx="50185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“I haven’t needed to know why it  is colder in the winter” says this Harvard Graduate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723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221424" cy="980728"/>
          </a:xfrm>
        </p:spPr>
        <p:txBody>
          <a:bodyPr lIns="0">
            <a:noAutofit/>
          </a:bodyPr>
          <a:lstStyle/>
          <a:p>
            <a:r>
              <a:rPr lang="en-US" dirty="0" smtClean="0"/>
              <a:t>Information: Flows and Frictions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4795" y="1219200"/>
            <a:ext cx="8444024" cy="4953000"/>
          </a:xfrm>
        </p:spPr>
        <p:txBody>
          <a:bodyPr/>
          <a:lstStyle/>
          <a:p>
            <a:r>
              <a:rPr lang="en-US" dirty="0" smtClean="0"/>
              <a:t>Information has history of being constrained</a:t>
            </a:r>
          </a:p>
          <a:p>
            <a:r>
              <a:rPr lang="en-US" dirty="0" smtClean="0"/>
              <a:t>Sometimes malevolently restricted by organization</a:t>
            </a:r>
          </a:p>
          <a:p>
            <a:r>
              <a:rPr lang="en-US" dirty="0" smtClean="0"/>
              <a:t>Sometimes constricted by technology</a:t>
            </a:r>
          </a:p>
          <a:p>
            <a:pPr lvl="1"/>
            <a:r>
              <a:rPr lang="en-US" dirty="0" smtClean="0"/>
              <a:t>Stagecoach delivering letters across America  </a:t>
            </a:r>
          </a:p>
          <a:p>
            <a:pPr lvl="1"/>
            <a:r>
              <a:rPr lang="en-US" dirty="0" smtClean="0"/>
              <a:t>High cost of long-distance phone </a:t>
            </a:r>
            <a:r>
              <a:rPr lang="en-US" dirty="0" smtClean="0"/>
              <a:t>calls until the 90’s</a:t>
            </a:r>
            <a:endParaRPr lang="en-US" dirty="0" smtClean="0"/>
          </a:p>
          <a:p>
            <a:r>
              <a:rPr lang="en-US" dirty="0" smtClean="0"/>
              <a:t>Even when not constrained, there are problems</a:t>
            </a:r>
          </a:p>
          <a:p>
            <a:r>
              <a:rPr lang="en-US" dirty="0" smtClean="0"/>
              <a:t>Security of data is critical, </a:t>
            </a:r>
            <a:r>
              <a:rPr lang="en-US" dirty="0" smtClean="0"/>
              <a:t>but it is </a:t>
            </a:r>
            <a:r>
              <a:rPr lang="en-US" dirty="0" smtClean="0"/>
              <a:t>not always secure</a:t>
            </a:r>
            <a:endParaRPr lang="en-US" dirty="0"/>
          </a:p>
          <a:p>
            <a:r>
              <a:rPr lang="en-US" dirty="0" smtClean="0"/>
              <a:t>Unfiltered data is often </a:t>
            </a:r>
            <a:r>
              <a:rPr lang="en-US" dirty="0" smtClean="0"/>
              <a:t>overwhelming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6723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221424" cy="980728"/>
          </a:xfrm>
        </p:spPr>
        <p:txBody>
          <a:bodyPr lIns="0">
            <a:noAutofit/>
          </a:bodyPr>
          <a:lstStyle/>
          <a:p>
            <a:r>
              <a:rPr lang="en-US" dirty="0" smtClean="0"/>
              <a:t>Approaches to Counter Friction</a:t>
            </a:r>
            <a:endParaRPr lang="en-US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97712" y="1506284"/>
            <a:ext cx="8644270" cy="4426683"/>
          </a:xfrm>
        </p:spPr>
        <p:txBody>
          <a:bodyPr/>
          <a:lstStyle/>
          <a:p>
            <a:r>
              <a:rPr lang="en-US" dirty="0" smtClean="0"/>
              <a:t>High Performance Computing</a:t>
            </a:r>
            <a:endParaRPr lang="en-US" dirty="0"/>
          </a:p>
          <a:p>
            <a:r>
              <a:rPr lang="en-US" dirty="0" smtClean="0"/>
              <a:t>Better filtering of data using Artificial Intelligence</a:t>
            </a:r>
            <a:endParaRPr lang="en-US" dirty="0"/>
          </a:p>
          <a:p>
            <a:r>
              <a:rPr lang="en-US" dirty="0" smtClean="0"/>
              <a:t>Better training for originators and for recipients</a:t>
            </a:r>
          </a:p>
          <a:p>
            <a:r>
              <a:rPr lang="en-US" dirty="0" smtClean="0"/>
              <a:t>More critical thinking training.</a:t>
            </a:r>
          </a:p>
          <a:p>
            <a:r>
              <a:rPr lang="en-US" dirty="0" smtClean="0"/>
              <a:t>Constructivist education to better convey </a:t>
            </a:r>
            <a:r>
              <a:rPr lang="en-US" dirty="0" smtClean="0"/>
              <a:t> MEANINGFUL data </a:t>
            </a:r>
            <a:r>
              <a:rPr lang="en-US" dirty="0" smtClean="0"/>
              <a:t>to students </a:t>
            </a:r>
          </a:p>
          <a:p>
            <a:r>
              <a:rPr lang="en-US" dirty="0" smtClean="0"/>
              <a:t>Carefully designed intercontinental systems to ensure the data arrives in timely 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6723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221424" cy="980728"/>
          </a:xfrm>
        </p:spPr>
        <p:txBody>
          <a:bodyPr lIns="0">
            <a:noAutofit/>
          </a:bodyPr>
          <a:lstStyle/>
          <a:p>
            <a:r>
              <a:rPr lang="en-US" dirty="0" smtClean="0"/>
              <a:t>USC Transcontinental Test Bed</a:t>
            </a:r>
            <a:endParaRPr lang="en-US" dirty="0"/>
          </a:p>
        </p:txBody>
      </p:sp>
      <p:pic>
        <p:nvPicPr>
          <p:cNvPr id="6" name="Picture 5" descr="JFCOM+ISI_Nets_Ma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252" y="1805564"/>
            <a:ext cx="8224310" cy="368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96723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Constructivist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122" y="1644502"/>
            <a:ext cx="8242004" cy="4405423"/>
          </a:xfrm>
        </p:spPr>
        <p:txBody>
          <a:bodyPr/>
          <a:lstStyle/>
          <a:p>
            <a:r>
              <a:rPr lang="en-US" dirty="0" smtClean="0"/>
              <a:t>Constructivism is useful tool in education</a:t>
            </a:r>
          </a:p>
          <a:p>
            <a:r>
              <a:rPr lang="en-US" dirty="0" smtClean="0"/>
              <a:t>Accepted pedagogical foundation </a:t>
            </a:r>
          </a:p>
          <a:p>
            <a:r>
              <a:rPr lang="en-US" dirty="0" smtClean="0"/>
              <a:t>Particularly suited to individual study </a:t>
            </a:r>
          </a:p>
          <a:p>
            <a:r>
              <a:rPr lang="en-US" dirty="0" smtClean="0"/>
              <a:t>Tolerates interruption</a:t>
            </a:r>
          </a:p>
          <a:p>
            <a:r>
              <a:rPr lang="en-US" dirty="0" smtClean="0"/>
              <a:t>Implementations can </a:t>
            </a:r>
            <a:r>
              <a:rPr lang="en-US" dirty="0" smtClean="0"/>
              <a:t>be transmitted to any computer for remote learning</a:t>
            </a:r>
          </a:p>
          <a:p>
            <a:r>
              <a:rPr lang="en-US" dirty="0" smtClean="0"/>
              <a:t>This method has been shown </a:t>
            </a:r>
            <a:r>
              <a:rPr lang="en-US" dirty="0" smtClean="0"/>
              <a:t>to be more effective</a:t>
            </a:r>
          </a:p>
          <a:p>
            <a:r>
              <a:rPr lang="en-US" dirty="0" smtClean="0"/>
              <a:t>Can enhance Critical </a:t>
            </a:r>
            <a:r>
              <a:rPr lang="en-US" dirty="0" smtClean="0"/>
              <a:t>Thinking by its very nature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577</Words>
  <Application>Microsoft Office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Advanced Technologies to Enhance Education  to Optimize Information Flow Utilization </vt:lpstr>
      <vt:lpstr>Basic Thesis of Paper</vt:lpstr>
      <vt:lpstr>eLearning is a Critical  DoD Asset</vt:lpstr>
      <vt:lpstr>Changing Times</vt:lpstr>
      <vt:lpstr>Teaching does not guarantee learning</vt:lpstr>
      <vt:lpstr>Information: Flows and Frictions</vt:lpstr>
      <vt:lpstr>Approaches to Counter Friction</vt:lpstr>
      <vt:lpstr>USC Transcontinental Test Bed</vt:lpstr>
      <vt:lpstr>Constructivist Method</vt:lpstr>
      <vt:lpstr>America’s Army Example</vt:lpstr>
      <vt:lpstr>America’s Army Enhances Education</vt:lpstr>
      <vt:lpstr>Conclusion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jlaudone</dc:creator>
  <cp:lastModifiedBy>DMD</cp:lastModifiedBy>
  <cp:revision>90</cp:revision>
  <dcterms:created xsi:type="dcterms:W3CDTF">2010-03-08T13:56:26Z</dcterms:created>
  <dcterms:modified xsi:type="dcterms:W3CDTF">2018-07-14T01:22:47Z</dcterms:modified>
</cp:coreProperties>
</file>