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0" r:id="rId2"/>
    <p:sldId id="258" r:id="rId3"/>
    <p:sldId id="256" r:id="rId4"/>
    <p:sldId id="267" r:id="rId5"/>
    <p:sldId id="268" r:id="rId6"/>
    <p:sldId id="266" r:id="rId7"/>
    <p:sldId id="265" r:id="rId8"/>
    <p:sldId id="264" r:id="rId9"/>
    <p:sldId id="263" r:id="rId10"/>
    <p:sldId id="259" r:id="rId11"/>
    <p:sldId id="270" r:id="rId12"/>
    <p:sldId id="271" r:id="rId13"/>
    <p:sldId id="26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5DA2"/>
    <a:srgbClr val="000099"/>
    <a:srgbClr val="7ABC32"/>
    <a:srgbClr val="333399"/>
    <a:srgbClr val="3333CC"/>
    <a:srgbClr val="0000FF"/>
    <a:srgbClr val="66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385" autoAdjust="0"/>
    <p:restoredTop sz="95652" autoAdjust="0"/>
  </p:normalViewPr>
  <p:slideViewPr>
    <p:cSldViewPr snapToGrid="0">
      <p:cViewPr>
        <p:scale>
          <a:sx n="90" d="100"/>
          <a:sy n="90" d="100"/>
        </p:scale>
        <p:origin x="-1074"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A1F204-0010-4BCC-AF04-23E6E3D45BFE}" type="datetimeFigureOut">
              <a:rPr lang="en-US" smtClean="0"/>
              <a:pPr/>
              <a:t>8/4/2017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400413-910E-41A9-B6A3-65404A7F32CE}" type="slidenum">
              <a:rPr lang="en-US" smtClean="0"/>
              <a:pPr/>
              <a:t>‹#›</a:t>
            </a:fld>
            <a:endParaRPr lang="en-US" dirty="0"/>
          </a:p>
        </p:txBody>
      </p:sp>
    </p:spTree>
    <p:extLst>
      <p:ext uri="{BB962C8B-B14F-4D97-AF65-F5344CB8AC3E}">
        <p14:creationId xmlns:p14="http://schemas.microsoft.com/office/powerpoint/2010/main" xmlns="" val="3238782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1858918" y="4191000"/>
            <a:ext cx="5426165" cy="461665"/>
          </a:xfrm>
          <a:prstGeom prst="rect">
            <a:avLst/>
          </a:prstGeom>
        </p:spPr>
        <p:txBody>
          <a:bodyPr vert="horz" wrap="none" lIns="91440" tIns="45720" rIns="91440" bIns="45720" rtlCol="0">
            <a:spAutoFit/>
          </a:bodyPr>
          <a:lstStyle>
            <a:lvl1pPr algn="l">
              <a:defRPr lang="en-US" sz="2400" b="1" i="1" dirty="0">
                <a:solidFill>
                  <a:srgbClr val="0070C0"/>
                </a:solidFill>
                <a:latin typeface="+mn-lt"/>
                <a:cs typeface="+mn-cs"/>
              </a:defRPr>
            </a:lvl1pPr>
          </a:lstStyle>
          <a:p>
            <a:pPr marL="0" lvl="0" indent="0" algn="ctr">
              <a:buFont typeface="Arial" pitchFamily="34" charset="0"/>
            </a:pPr>
            <a:r>
              <a:rPr lang="en-US" noProof="0" dirty="0" smtClean="0"/>
              <a:t>Click to edit the reference (2017-SIW-xxx)</a:t>
            </a:r>
            <a:endParaRPr lang="en-US" noProof="0" dirty="0"/>
          </a:p>
        </p:txBody>
      </p:sp>
      <p:pic>
        <p:nvPicPr>
          <p:cNvPr id="8" name="Picture 1" descr="SISO_Logo_Horizontal-1.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45914" y="116632"/>
            <a:ext cx="8852173" cy="1628800"/>
          </a:xfrm>
          <a:prstGeom prst="rect">
            <a:avLst/>
          </a:prstGeom>
        </p:spPr>
      </p:pic>
      <p:sp>
        <p:nvSpPr>
          <p:cNvPr id="10" name="Rectangle 9"/>
          <p:cNvSpPr/>
          <p:nvPr userDrawn="1"/>
        </p:nvSpPr>
        <p:spPr>
          <a:xfrm>
            <a:off x="0" y="6454624"/>
            <a:ext cx="9144000" cy="403375"/>
          </a:xfrm>
          <a:prstGeom prst="rect">
            <a:avLst/>
          </a:prstGeom>
          <a:solidFill>
            <a:srgbClr val="A3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noProof="0" dirty="0" smtClean="0">
                <a:solidFill>
                  <a:srgbClr val="0070C0"/>
                </a:solidFill>
              </a:rPr>
              <a:t>2017 - Simulation </a:t>
            </a:r>
            <a:r>
              <a:rPr lang="en-US" b="1" noProof="0" dirty="0">
                <a:solidFill>
                  <a:srgbClr val="0070C0"/>
                </a:solidFill>
              </a:rPr>
              <a:t>Innovation </a:t>
            </a:r>
            <a:r>
              <a:rPr lang="en-US" b="1" noProof="0" dirty="0" smtClean="0">
                <a:solidFill>
                  <a:srgbClr val="0070C0"/>
                </a:solidFill>
              </a:rPr>
              <a:t>Workshop</a:t>
            </a:r>
            <a:endParaRPr lang="en-US" b="1" noProof="0" dirty="0">
              <a:solidFill>
                <a:srgbClr val="0070C0"/>
              </a:solidFill>
            </a:endParaRPr>
          </a:p>
        </p:txBody>
      </p:sp>
      <p:sp>
        <p:nvSpPr>
          <p:cNvPr id="11" name="Rectangle 10"/>
          <p:cNvSpPr/>
          <p:nvPr userDrawn="1"/>
        </p:nvSpPr>
        <p:spPr>
          <a:xfrm>
            <a:off x="3927724" y="6454625"/>
            <a:ext cx="5216276" cy="403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i="1" noProof="0" dirty="0" smtClean="0">
                <a:solidFill>
                  <a:srgbClr val="0070C0"/>
                </a:solidFill>
              </a:rPr>
              <a:t>Orlando (Florida – US), 10-15 September 2017</a:t>
            </a:r>
            <a:endParaRPr lang="en-US" b="1" i="1" noProof="0" dirty="0">
              <a:solidFill>
                <a:srgbClr val="0070C0"/>
              </a:solidFill>
            </a:endParaRPr>
          </a:p>
        </p:txBody>
      </p:sp>
      <p:sp>
        <p:nvSpPr>
          <p:cNvPr id="3" name="Titre 2"/>
          <p:cNvSpPr>
            <a:spLocks noGrp="1"/>
          </p:cNvSpPr>
          <p:nvPr>
            <p:ph type="title" hasCustomPrompt="1"/>
          </p:nvPr>
        </p:nvSpPr>
        <p:spPr>
          <a:xfrm>
            <a:off x="485800" y="2057400"/>
            <a:ext cx="8172400" cy="1905000"/>
          </a:xfrm>
          <a:noFill/>
        </p:spPr>
        <p:txBody>
          <a:bodyPr vert="horz" lIns="91440" tIns="45720" rIns="91440" bIns="45720" rtlCol="0" anchor="b" anchorCtr="1">
            <a:normAutofit/>
          </a:bodyPr>
          <a:lstStyle>
            <a:lvl1pPr algn="ctr">
              <a:defRPr lang="fr-FR" sz="4400">
                <a:solidFill>
                  <a:srgbClr val="0070C0"/>
                </a:solidFill>
                <a:cs typeface="+mj-cs"/>
              </a:defRPr>
            </a:lvl1pPr>
          </a:lstStyle>
          <a:p>
            <a:pPr lvl="0"/>
            <a:r>
              <a:rPr lang="en-US" noProof="0" dirty="0" smtClean="0"/>
              <a:t>Click to edit the title</a:t>
            </a:r>
            <a:endParaRPr lang="en-US" noProof="0" dirty="0"/>
          </a:p>
        </p:txBody>
      </p:sp>
      <p:sp>
        <p:nvSpPr>
          <p:cNvPr id="19" name="Espace réservé du texte 18"/>
          <p:cNvSpPr>
            <a:spLocks noGrp="1"/>
          </p:cNvSpPr>
          <p:nvPr>
            <p:ph type="body" sz="quarter" idx="10" hasCustomPrompt="1"/>
          </p:nvPr>
        </p:nvSpPr>
        <p:spPr>
          <a:xfrm>
            <a:off x="762000" y="4948535"/>
            <a:ext cx="7620000" cy="1147465"/>
          </a:xfrm>
          <a:prstGeom prst="rect">
            <a:avLst/>
          </a:prstGeom>
        </p:spPr>
        <p:txBody>
          <a:bodyPr vert="horz" lIns="91440" tIns="45720" rIns="91440" bIns="45720" rtlCol="0">
            <a:normAutofit fontScale="70000" lnSpcReduction="20000"/>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lang="fr-FR" sz="2400" b="1" i="1">
                <a:solidFill>
                  <a:schemeClr val="tx1">
                    <a:lumMod val="75000"/>
                    <a:lumOff val="25000"/>
                  </a:schemeClr>
                </a:solidFill>
                <a:latin typeface="+mn-lt"/>
                <a:cs typeface="+mn-cs"/>
              </a:defRPr>
            </a:lvl1pPr>
            <a:lvl2pPr>
              <a:defRPr lang="fr-FR" smtClean="0">
                <a:solidFill>
                  <a:schemeClr val="tx1">
                    <a:tint val="75000"/>
                  </a:schemeClr>
                </a:solidFill>
                <a:latin typeface="+mn-lt"/>
                <a:cs typeface="+mn-cs"/>
              </a:defRPr>
            </a:lvl2pPr>
            <a:lvl3pPr>
              <a:defRPr lang="fr-FR" smtClean="0">
                <a:solidFill>
                  <a:schemeClr val="tx1">
                    <a:tint val="75000"/>
                  </a:schemeClr>
                </a:solidFill>
                <a:latin typeface="+mn-lt"/>
                <a:cs typeface="+mn-cs"/>
              </a:defRPr>
            </a:lvl3pPr>
            <a:lvl4pPr>
              <a:defRPr lang="fr-FR" smtClean="0">
                <a:solidFill>
                  <a:schemeClr val="tx1">
                    <a:tint val="75000"/>
                  </a:schemeClr>
                </a:solidFill>
                <a:latin typeface="+mn-lt"/>
                <a:cs typeface="+mn-cs"/>
              </a:defRPr>
            </a:lvl4pPr>
            <a:lvl5pPr>
              <a:defRPr lang="fr-FR">
                <a:solidFill>
                  <a:schemeClr val="tx1">
                    <a:tint val="75000"/>
                  </a:schemeClr>
                </a:solidFill>
                <a:latin typeface="+mn-lt"/>
                <a:cs typeface="+mn-cs"/>
              </a:defRPr>
            </a:lvl5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Click to edit the presenter (Presenter, Company, Nation)</a:t>
            </a:r>
            <a:endParaRPr lang="en-US" dirty="0"/>
          </a:p>
        </p:txBody>
      </p:sp>
      <p:sp>
        <p:nvSpPr>
          <p:cNvPr id="2" name="ZoneTexte 1"/>
          <p:cNvSpPr txBox="1"/>
          <p:nvPr userDrawn="1"/>
        </p:nvSpPr>
        <p:spPr>
          <a:xfrm>
            <a:off x="2325849" y="1414046"/>
            <a:ext cx="6536378" cy="374571"/>
          </a:xfrm>
          <a:prstGeom prst="roundRect">
            <a:avLst/>
          </a:prstGeom>
          <a:solidFill>
            <a:srgbClr val="005DA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108000" rIns="108000" rtlCol="0">
            <a:spAutoFit/>
          </a:bodyPr>
          <a:lstStyle/>
          <a:p>
            <a:pPr algn="ctr"/>
            <a:r>
              <a:rPr lang="en-US" sz="1600" b="1" i="1" kern="1200" dirty="0" smtClean="0">
                <a:solidFill>
                  <a:schemeClr val="bg1"/>
                </a:solidFill>
                <a:effectLst/>
                <a:latin typeface="+mn-lt"/>
                <a:ea typeface="+mn-ea"/>
                <a:cs typeface="+mn-cs"/>
              </a:rPr>
              <a:t>Workshop</a:t>
            </a:r>
            <a:r>
              <a:rPr lang="en-US" sz="1600" b="1" i="1" kern="1200" baseline="0" dirty="0" smtClean="0">
                <a:solidFill>
                  <a:schemeClr val="bg1"/>
                </a:solidFill>
                <a:effectLst/>
                <a:latin typeface="+mn-lt"/>
                <a:ea typeface="+mn-ea"/>
                <a:cs typeface="+mn-cs"/>
              </a:rPr>
              <a:t> theme for 2017: “</a:t>
            </a:r>
            <a:r>
              <a:rPr lang="en-US" sz="1600" b="1" i="1" kern="1200" dirty="0" smtClean="0">
                <a:solidFill>
                  <a:schemeClr val="bg1"/>
                </a:solidFill>
                <a:effectLst/>
                <a:latin typeface="+mn-lt"/>
                <a:ea typeface="+mn-ea"/>
                <a:cs typeface="+mn-cs"/>
              </a:rPr>
              <a:t>Simulation – Enabling Real-World Innovation”</a:t>
            </a:r>
            <a:endParaRPr lang="fr-FR" sz="1600" b="1" i="1" dirty="0">
              <a:solidFill>
                <a:schemeClr val="bg1"/>
              </a:solidFill>
            </a:endParaRPr>
          </a:p>
        </p:txBody>
      </p:sp>
    </p:spTree>
    <p:extLst>
      <p:ext uri="{BB962C8B-B14F-4D97-AF65-F5344CB8AC3E}">
        <p14:creationId xmlns:p14="http://schemas.microsoft.com/office/powerpoint/2010/main" xmlns="" val="29355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2"/>
          <p:cNvSpPr>
            <a:spLocks noGrp="1"/>
          </p:cNvSpPr>
          <p:nvPr>
            <p:ph idx="1"/>
          </p:nvPr>
        </p:nvSpPr>
        <p:spPr>
          <a:xfrm>
            <a:off x="444795" y="1219200"/>
            <a:ext cx="8196263" cy="4953000"/>
          </a:xfrm>
          <a:prstGeom prst="rect">
            <a:avLst/>
          </a:prstGeom>
        </p:spPr>
        <p:txBody>
          <a:bodyPr/>
          <a:lstStyle>
            <a:lvl1pPr marL="457200" indent="-457200">
              <a:buClr>
                <a:srgbClr val="0070C0"/>
              </a:buClr>
              <a:buFont typeface="Arial" panose="020B0604020202020204" pitchFamily="34" charset="0"/>
              <a:buChar char="•"/>
              <a:defRPr sz="2800" b="1">
                <a:solidFill>
                  <a:srgbClr val="0070C0"/>
                </a:solidFill>
                <a:latin typeface="+mn-lt"/>
              </a:defRPr>
            </a:lvl1pPr>
            <a:lvl2pPr marL="800100" indent="-342900">
              <a:buClr>
                <a:schemeClr val="tx1"/>
              </a:buClr>
              <a:buFont typeface="Wingdings" panose="05000000000000000000" pitchFamily="2" charset="2"/>
              <a:buChar char="§"/>
              <a:defRPr sz="2400">
                <a:solidFill>
                  <a:schemeClr val="tx1"/>
                </a:solidFill>
                <a:latin typeface="+mn-lt"/>
              </a:defRPr>
            </a:lvl2pPr>
            <a:lvl3pPr marL="1257300" indent="-342900">
              <a:buClr>
                <a:schemeClr val="tx1"/>
              </a:buClr>
              <a:buFont typeface="Wingdings" panose="05000000000000000000" pitchFamily="2" charset="2"/>
              <a:buChar char="Ø"/>
              <a:defRPr sz="2000" i="1">
                <a:solidFill>
                  <a:schemeClr val="tx1"/>
                </a:solidFill>
                <a:latin typeface="+mn-lt"/>
              </a:defRPr>
            </a:lvl3pPr>
            <a:lvl4pPr>
              <a:buClr>
                <a:schemeClr val="tx1"/>
              </a:buClr>
              <a:defRPr sz="1800">
                <a:solidFill>
                  <a:schemeClr val="tx1"/>
                </a:solidFill>
                <a:latin typeface="Arial Narrow" pitchFamily="34" charset="0"/>
              </a:defRPr>
            </a:lvl4pPr>
            <a:lvl5pPr>
              <a:buClr>
                <a:schemeClr val="tx1"/>
              </a:buClr>
              <a:defRPr sz="1800">
                <a:solidFill>
                  <a:schemeClr val="tx1"/>
                </a:solidFill>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3"/>
          <p:cNvSpPr/>
          <p:nvPr userDrawn="1"/>
        </p:nvSpPr>
        <p:spPr>
          <a:xfrm>
            <a:off x="8189869" y="1"/>
            <a:ext cx="954131" cy="98072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USCseal_card_trans.gif"/>
          <p:cNvPicPr>
            <a:picLocks noChangeAspect="1"/>
          </p:cNvPicPr>
          <p:nvPr userDrawn="1"/>
        </p:nvPicPr>
        <p:blipFill>
          <a:blip r:embed="rId2" cstate="print"/>
          <a:stretch>
            <a:fillRect/>
          </a:stretch>
        </p:blipFill>
        <p:spPr>
          <a:xfrm>
            <a:off x="8189869" y="1"/>
            <a:ext cx="954131" cy="980727"/>
          </a:xfrm>
          <a:prstGeom prst="rect">
            <a:avLst/>
          </a:prstGeom>
        </p:spPr>
      </p:pic>
    </p:spTree>
    <p:extLst>
      <p:ext uri="{BB962C8B-B14F-4D97-AF65-F5344CB8AC3E}">
        <p14:creationId xmlns:p14="http://schemas.microsoft.com/office/powerpoint/2010/main" xmlns="" val="1742691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Content Placeholder 2"/>
          <p:cNvSpPr>
            <a:spLocks noGrp="1"/>
          </p:cNvSpPr>
          <p:nvPr>
            <p:ph idx="10"/>
          </p:nvPr>
        </p:nvSpPr>
        <p:spPr>
          <a:xfrm>
            <a:off x="4648200" y="1219200"/>
            <a:ext cx="3960000" cy="4953000"/>
          </a:xfrm>
          <a:prstGeom prst="rect">
            <a:avLst/>
          </a:prstGeom>
        </p:spPr>
        <p:txBody>
          <a:bodyPr>
            <a:normAutofit/>
          </a:bodyPr>
          <a:lstStyle>
            <a:lvl1pPr marL="457200" indent="-457200">
              <a:buClr>
                <a:srgbClr val="0070C0"/>
              </a:buClr>
              <a:buFont typeface="Arial" panose="020B0604020202020204" pitchFamily="34" charset="0"/>
              <a:buChar char="•"/>
              <a:defRPr sz="2400" b="1">
                <a:solidFill>
                  <a:srgbClr val="0070C0"/>
                </a:solidFill>
                <a:latin typeface="+mn-lt"/>
              </a:defRPr>
            </a:lvl1pPr>
            <a:lvl2pPr marL="800100" indent="-342900">
              <a:buClr>
                <a:schemeClr val="tx1"/>
              </a:buClr>
              <a:buFont typeface="Wingdings" panose="05000000000000000000" pitchFamily="2" charset="2"/>
              <a:buChar char="§"/>
              <a:defRPr sz="2000">
                <a:solidFill>
                  <a:schemeClr val="tx1"/>
                </a:solidFill>
                <a:latin typeface="+mn-lt"/>
              </a:defRPr>
            </a:lvl2pPr>
            <a:lvl3pPr marL="1257300" indent="-342900">
              <a:buClr>
                <a:schemeClr val="tx1"/>
              </a:buClr>
              <a:buFont typeface="Wingdings" panose="05000000000000000000" pitchFamily="2" charset="2"/>
              <a:buChar char="Ø"/>
              <a:defRPr sz="1800" i="1">
                <a:solidFill>
                  <a:schemeClr val="tx1"/>
                </a:solidFill>
                <a:latin typeface="+mn-lt"/>
              </a:defRPr>
            </a:lvl3pPr>
            <a:lvl4pPr>
              <a:buClr>
                <a:schemeClr val="tx1"/>
              </a:buClr>
              <a:defRPr sz="1800">
                <a:solidFill>
                  <a:schemeClr val="tx1"/>
                </a:solidFill>
                <a:latin typeface="Arial Narrow" pitchFamily="34" charset="0"/>
              </a:defRPr>
            </a:lvl4pPr>
            <a:lvl5pPr>
              <a:buClr>
                <a:schemeClr val="tx1"/>
              </a:buClr>
              <a:defRPr sz="1800">
                <a:solidFill>
                  <a:schemeClr val="tx1"/>
                </a:solidFill>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Content Placeholder 2"/>
          <p:cNvSpPr>
            <a:spLocks noGrp="1"/>
          </p:cNvSpPr>
          <p:nvPr>
            <p:ph idx="11"/>
          </p:nvPr>
        </p:nvSpPr>
        <p:spPr>
          <a:xfrm>
            <a:off x="457200" y="1219200"/>
            <a:ext cx="3960000" cy="4953000"/>
          </a:xfrm>
          <a:prstGeom prst="rect">
            <a:avLst/>
          </a:prstGeom>
        </p:spPr>
        <p:txBody>
          <a:bodyPr>
            <a:normAutofit/>
          </a:bodyPr>
          <a:lstStyle>
            <a:lvl1pPr marL="457200" indent="-457200">
              <a:buClr>
                <a:srgbClr val="0070C0"/>
              </a:buClr>
              <a:buFont typeface="Arial" panose="020B0604020202020204" pitchFamily="34" charset="0"/>
              <a:buChar char="•"/>
              <a:defRPr sz="2400" b="1">
                <a:solidFill>
                  <a:srgbClr val="0070C0"/>
                </a:solidFill>
                <a:latin typeface="+mn-lt"/>
              </a:defRPr>
            </a:lvl1pPr>
            <a:lvl2pPr marL="800100" indent="-342900">
              <a:buClr>
                <a:schemeClr val="tx1"/>
              </a:buClr>
              <a:buFont typeface="Wingdings" panose="05000000000000000000" pitchFamily="2" charset="2"/>
              <a:buChar char="§"/>
              <a:defRPr sz="2000">
                <a:solidFill>
                  <a:schemeClr val="tx1"/>
                </a:solidFill>
                <a:latin typeface="+mn-lt"/>
              </a:defRPr>
            </a:lvl2pPr>
            <a:lvl3pPr marL="1257300" indent="-342900">
              <a:buClr>
                <a:schemeClr val="tx1"/>
              </a:buClr>
              <a:buFont typeface="Wingdings" panose="05000000000000000000" pitchFamily="2" charset="2"/>
              <a:buChar char="Ø"/>
              <a:defRPr sz="1800" i="1">
                <a:solidFill>
                  <a:schemeClr val="tx1"/>
                </a:solidFill>
                <a:latin typeface="+mn-lt"/>
              </a:defRPr>
            </a:lvl3pPr>
            <a:lvl4pPr>
              <a:buClr>
                <a:schemeClr val="tx1"/>
              </a:buClr>
              <a:defRPr sz="1800">
                <a:solidFill>
                  <a:schemeClr val="tx1"/>
                </a:solidFill>
                <a:latin typeface="Arial Narrow" pitchFamily="34" charset="0"/>
              </a:defRPr>
            </a:lvl4pPr>
            <a:lvl5pPr>
              <a:buClr>
                <a:schemeClr val="tx1"/>
              </a:buClr>
              <a:defRPr sz="1800">
                <a:solidFill>
                  <a:schemeClr val="tx1"/>
                </a:solidFill>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Rectangle 4"/>
          <p:cNvSpPr/>
          <p:nvPr userDrawn="1"/>
        </p:nvSpPr>
        <p:spPr>
          <a:xfrm>
            <a:off x="8189869" y="1"/>
            <a:ext cx="954131" cy="98072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USCseal_card_trans.gif"/>
          <p:cNvPicPr>
            <a:picLocks noChangeAspect="1"/>
          </p:cNvPicPr>
          <p:nvPr userDrawn="1"/>
        </p:nvPicPr>
        <p:blipFill>
          <a:blip r:embed="rId2" cstate="print"/>
          <a:stretch>
            <a:fillRect/>
          </a:stretch>
        </p:blipFill>
        <p:spPr>
          <a:xfrm>
            <a:off x="8189869" y="1"/>
            <a:ext cx="954131" cy="980727"/>
          </a:xfrm>
          <a:prstGeom prst="rect">
            <a:avLst/>
          </a:prstGeom>
        </p:spPr>
      </p:pic>
    </p:spTree>
    <p:extLst>
      <p:ext uri="{BB962C8B-B14F-4D97-AF65-F5344CB8AC3E}">
        <p14:creationId xmlns:p14="http://schemas.microsoft.com/office/powerpoint/2010/main" xmlns="" val="3923527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Rectangle 3"/>
          <p:cNvSpPr/>
          <p:nvPr userDrawn="1"/>
        </p:nvSpPr>
        <p:spPr>
          <a:xfrm>
            <a:off x="8189869" y="1"/>
            <a:ext cx="954131" cy="98072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USCseal_card_trans.gif"/>
          <p:cNvPicPr>
            <a:picLocks noChangeAspect="1"/>
          </p:cNvPicPr>
          <p:nvPr userDrawn="1"/>
        </p:nvPicPr>
        <p:blipFill>
          <a:blip r:embed="rId2" cstate="print"/>
          <a:stretch>
            <a:fillRect/>
          </a:stretch>
        </p:blipFill>
        <p:spPr>
          <a:xfrm>
            <a:off x="8189869" y="1"/>
            <a:ext cx="954131" cy="980727"/>
          </a:xfrm>
          <a:prstGeom prst="rect">
            <a:avLst/>
          </a:prstGeom>
        </p:spPr>
      </p:pic>
    </p:spTree>
    <p:extLst>
      <p:ext uri="{BB962C8B-B14F-4D97-AF65-F5344CB8AC3E}">
        <p14:creationId xmlns:p14="http://schemas.microsoft.com/office/powerpoint/2010/main" xmlns="" val="337066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7" name="Rectangle 6"/>
          <p:cNvSpPr/>
          <p:nvPr userDrawn="1"/>
        </p:nvSpPr>
        <p:spPr>
          <a:xfrm>
            <a:off x="971600" y="0"/>
            <a:ext cx="8172400" cy="98072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Titre 2"/>
          <p:cNvSpPr>
            <a:spLocks noGrp="1"/>
          </p:cNvSpPr>
          <p:nvPr>
            <p:ph type="title" hasCustomPrompt="1"/>
          </p:nvPr>
        </p:nvSpPr>
        <p:spPr>
          <a:xfrm>
            <a:off x="485800" y="3792255"/>
            <a:ext cx="4475071" cy="461665"/>
          </a:xfrm>
          <a:noFill/>
        </p:spPr>
        <p:txBody>
          <a:bodyPr vert="horz" wrap="none" lIns="91440" tIns="45720" rIns="91440" bIns="45720" rtlCol="0">
            <a:spAutoFit/>
          </a:bodyPr>
          <a:lstStyle>
            <a:lvl1pPr algn="l">
              <a:defRPr lang="en-US" sz="2400" i="1" noProof="0" dirty="0">
                <a:solidFill>
                  <a:schemeClr val="tx1">
                    <a:lumMod val="75000"/>
                    <a:lumOff val="25000"/>
                  </a:schemeClr>
                </a:solidFill>
                <a:latin typeface="+mn-lt"/>
                <a:ea typeface="+mn-ea"/>
                <a:cs typeface="+mn-cs"/>
              </a:defRPr>
            </a:lvl1pPr>
          </a:lstStyle>
          <a:p>
            <a:pPr marL="0" lvl="0" indent="0">
              <a:spcBef>
                <a:spcPct val="20000"/>
              </a:spcBef>
              <a:buFont typeface="Arial" pitchFamily="34" charset="0"/>
            </a:pPr>
            <a:r>
              <a:rPr lang="en-US" noProof="0" dirty="0" smtClean="0"/>
              <a:t>Click to edit the presentation title</a:t>
            </a:r>
            <a:endParaRPr lang="en-US" noProof="0" dirty="0"/>
          </a:p>
        </p:txBody>
      </p:sp>
      <p:sp>
        <p:nvSpPr>
          <p:cNvPr id="13" name="Espace réservé du texte 12"/>
          <p:cNvSpPr>
            <a:spLocks noGrp="1"/>
          </p:cNvSpPr>
          <p:nvPr>
            <p:ph type="body" sz="quarter" idx="10" hasCustomPrompt="1"/>
          </p:nvPr>
        </p:nvSpPr>
        <p:spPr>
          <a:xfrm>
            <a:off x="485800" y="4419600"/>
            <a:ext cx="8124800" cy="1143000"/>
          </a:xfrm>
          <a:prstGeom prst="rect">
            <a:avLst/>
          </a:prstGeom>
        </p:spPr>
        <p:txBody>
          <a:bodyPr/>
          <a:lstStyle>
            <a:lvl1pPr>
              <a:defRPr b="1">
                <a:solidFill>
                  <a:srgbClr val="0070C0"/>
                </a:solidFill>
              </a:defRPr>
            </a:lvl1pPr>
          </a:lstStyle>
          <a:p>
            <a:pPr lvl="0"/>
            <a:r>
              <a:rPr lang="en-US" noProof="0" dirty="0" smtClean="0"/>
              <a:t>Click to edit the section title</a:t>
            </a:r>
            <a:endParaRPr lang="fr-FR" dirty="0"/>
          </a:p>
        </p:txBody>
      </p:sp>
      <p:sp>
        <p:nvSpPr>
          <p:cNvPr id="5" name="Rectangle 4"/>
          <p:cNvSpPr/>
          <p:nvPr userDrawn="1"/>
        </p:nvSpPr>
        <p:spPr>
          <a:xfrm>
            <a:off x="8189869" y="1"/>
            <a:ext cx="954131" cy="98072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USCseal_card_trans.gif"/>
          <p:cNvPicPr>
            <a:picLocks noChangeAspect="1"/>
          </p:cNvPicPr>
          <p:nvPr userDrawn="1"/>
        </p:nvPicPr>
        <p:blipFill>
          <a:blip r:embed="rId2" cstate="print"/>
          <a:stretch>
            <a:fillRect/>
          </a:stretch>
        </p:blipFill>
        <p:spPr>
          <a:xfrm>
            <a:off x="8189869" y="1"/>
            <a:ext cx="954131" cy="980727"/>
          </a:xfrm>
          <a:prstGeom prst="rect">
            <a:avLst/>
          </a:prstGeom>
        </p:spPr>
      </p:pic>
    </p:spTree>
    <p:extLst>
      <p:ext uri="{BB962C8B-B14F-4D97-AF65-F5344CB8AC3E}">
        <p14:creationId xmlns:p14="http://schemas.microsoft.com/office/powerpoint/2010/main" xmlns="" val="4011825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ck">
    <p:spTree>
      <p:nvGrpSpPr>
        <p:cNvPr id="1" name=""/>
        <p:cNvGrpSpPr/>
        <p:nvPr/>
      </p:nvGrpSpPr>
      <p:grpSpPr>
        <a:xfrm>
          <a:off x="0" y="0"/>
          <a:ext cx="0" cy="0"/>
          <a:chOff x="0" y="0"/>
          <a:chExt cx="0" cy="0"/>
        </a:xfrm>
      </p:grpSpPr>
      <p:sp>
        <p:nvSpPr>
          <p:cNvPr id="7" name="Rectangle 6"/>
          <p:cNvSpPr/>
          <p:nvPr userDrawn="1"/>
        </p:nvSpPr>
        <p:spPr>
          <a:xfrm>
            <a:off x="971600" y="0"/>
            <a:ext cx="8172400" cy="98072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Rectangle 2"/>
          <p:cNvSpPr/>
          <p:nvPr userDrawn="1"/>
        </p:nvSpPr>
        <p:spPr>
          <a:xfrm>
            <a:off x="8189869" y="1"/>
            <a:ext cx="954131" cy="98072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USCseal_card_trans.gif"/>
          <p:cNvPicPr>
            <a:picLocks noChangeAspect="1"/>
          </p:cNvPicPr>
          <p:nvPr userDrawn="1"/>
        </p:nvPicPr>
        <p:blipFill>
          <a:blip r:embed="rId2" cstate="print"/>
          <a:stretch>
            <a:fillRect/>
          </a:stretch>
        </p:blipFill>
        <p:spPr>
          <a:xfrm>
            <a:off x="8189869" y="1"/>
            <a:ext cx="954131" cy="980727"/>
          </a:xfrm>
          <a:prstGeom prst="rect">
            <a:avLst/>
          </a:prstGeom>
        </p:spPr>
      </p:pic>
    </p:spTree>
    <p:extLst>
      <p:ext uri="{BB962C8B-B14F-4D97-AF65-F5344CB8AC3E}">
        <p14:creationId xmlns:p14="http://schemas.microsoft.com/office/powerpoint/2010/main" xmlns="" val="4013036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estions">
    <p:spTree>
      <p:nvGrpSpPr>
        <p:cNvPr id="1" name=""/>
        <p:cNvGrpSpPr/>
        <p:nvPr/>
      </p:nvGrpSpPr>
      <p:grpSpPr>
        <a:xfrm>
          <a:off x="0" y="0"/>
          <a:ext cx="0" cy="0"/>
          <a:chOff x="0" y="0"/>
          <a:chExt cx="0" cy="0"/>
        </a:xfrm>
      </p:grpSpPr>
      <p:pic>
        <p:nvPicPr>
          <p:cNvPr id="3" name="Picture 4" descr="bg_title.jpg"/>
          <p:cNvPicPr>
            <a:picLocks noChangeAspect="1"/>
          </p:cNvPicPr>
          <p:nvPr userDrawn="1"/>
        </p:nvPicPr>
        <p:blipFill>
          <a:blip r:embed="rId2" cstate="print"/>
          <a:srcRect/>
          <a:stretch>
            <a:fillRect/>
          </a:stretch>
        </p:blipFill>
        <p:spPr bwMode="auto">
          <a:xfrm>
            <a:off x="0" y="0"/>
            <a:ext cx="9144000" cy="6934200"/>
          </a:xfrm>
          <a:prstGeom prst="rect">
            <a:avLst/>
          </a:prstGeom>
          <a:noFill/>
          <a:ln w="9525">
            <a:noFill/>
            <a:miter lim="800000"/>
            <a:headEnd/>
            <a:tailEnd/>
          </a:ln>
        </p:spPr>
      </p:pic>
      <p:sp>
        <p:nvSpPr>
          <p:cNvPr id="4" name="ZoneTexte 3"/>
          <p:cNvSpPr txBox="1"/>
          <p:nvPr userDrawn="1"/>
        </p:nvSpPr>
        <p:spPr>
          <a:xfrm rot="21280201">
            <a:off x="342582" y="5040555"/>
            <a:ext cx="4630050" cy="1200329"/>
          </a:xfrm>
          <a:prstGeom prst="rect">
            <a:avLst/>
          </a:prstGeom>
          <a:noFill/>
        </p:spPr>
        <p:txBody>
          <a:bodyPr wrap="none" rtlCol="0">
            <a:spAutoFit/>
          </a:bodyPr>
          <a:lstStyle/>
          <a:p>
            <a:r>
              <a:rPr lang="en-US" sz="7200" b="1" i="1" dirty="0" smtClean="0">
                <a:solidFill>
                  <a:srgbClr val="FFFF00"/>
                </a:solidFill>
              </a:rPr>
              <a:t>QUESTIONS</a:t>
            </a:r>
            <a:endParaRPr lang="en-US" sz="7200" b="1" i="1" dirty="0">
              <a:solidFill>
                <a:srgbClr val="FFFF00"/>
              </a:solidFill>
            </a:endParaRPr>
          </a:p>
        </p:txBody>
      </p:sp>
    </p:spTree>
    <p:extLst>
      <p:ext uri="{BB962C8B-B14F-4D97-AF65-F5344CB8AC3E}">
        <p14:creationId xmlns:p14="http://schemas.microsoft.com/office/powerpoint/2010/main" xmlns="" val="1919131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gif"/><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6454625"/>
            <a:ext cx="9144000" cy="403375"/>
          </a:xfrm>
          <a:prstGeom prst="rect">
            <a:avLst/>
          </a:prstGeom>
          <a:solidFill>
            <a:srgbClr val="A3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noProof="0" dirty="0" smtClean="0">
                <a:solidFill>
                  <a:srgbClr val="0070C0"/>
                </a:solidFill>
              </a:rPr>
              <a:t>2017 - Simulation </a:t>
            </a:r>
            <a:r>
              <a:rPr lang="en-US" b="1" noProof="0" dirty="0">
                <a:solidFill>
                  <a:srgbClr val="0070C0"/>
                </a:solidFill>
              </a:rPr>
              <a:t>Innovation </a:t>
            </a:r>
            <a:r>
              <a:rPr lang="en-US" b="1" noProof="0" dirty="0" smtClean="0">
                <a:solidFill>
                  <a:srgbClr val="0070C0"/>
                </a:solidFill>
              </a:rPr>
              <a:t>Workshop</a:t>
            </a:r>
            <a:endParaRPr lang="en-US" b="1" noProof="0" dirty="0">
              <a:solidFill>
                <a:srgbClr val="0070C0"/>
              </a:solidFill>
            </a:endParaRPr>
          </a:p>
        </p:txBody>
      </p:sp>
      <p:sp>
        <p:nvSpPr>
          <p:cNvPr id="2" name="Title Placeholder 1"/>
          <p:cNvSpPr>
            <a:spLocks noGrp="1"/>
          </p:cNvSpPr>
          <p:nvPr>
            <p:ph type="title"/>
          </p:nvPr>
        </p:nvSpPr>
        <p:spPr>
          <a:xfrm>
            <a:off x="971600" y="0"/>
            <a:ext cx="8172400" cy="980728"/>
          </a:xfrm>
          <a:prstGeom prst="rect">
            <a:avLst/>
          </a:prstGeom>
          <a:solidFill>
            <a:srgbClr val="005DA2"/>
          </a:solidFill>
          <a:ln>
            <a:noFill/>
          </a:ln>
        </p:spPr>
        <p:txBody>
          <a:bodyPr vert="horz" lIns="91440" tIns="45720" rIns="91440" bIns="45720" rtlCol="0" anchor="ctr">
            <a:normAutofit/>
          </a:bodyPr>
          <a:lstStyle/>
          <a:p>
            <a:r>
              <a:rPr lang="en-US" dirty="0" smtClean="0"/>
              <a:t>Click to edit Master title style</a:t>
            </a:r>
            <a:endParaRPr lang="en-US" dirty="0"/>
          </a:p>
        </p:txBody>
      </p:sp>
      <p:sp>
        <p:nvSpPr>
          <p:cNvPr id="8" name="Titre 1"/>
          <p:cNvSpPr txBox="1">
            <a:spLocks/>
          </p:cNvSpPr>
          <p:nvPr userDrawn="1"/>
        </p:nvSpPr>
        <p:spPr>
          <a:xfrm>
            <a:off x="0" y="0"/>
            <a:ext cx="971600" cy="980728"/>
          </a:xfrm>
          <a:prstGeom prst="rect">
            <a:avLst/>
          </a:prstGeom>
          <a:gradFill flip="none" rotWithShape="1">
            <a:gsLst>
              <a:gs pos="3000">
                <a:schemeClr val="bg1"/>
              </a:gs>
              <a:gs pos="100000">
                <a:srgbClr val="005DA2"/>
              </a:gs>
            </a:gsLst>
            <a:path path="circle">
              <a:fillToRect l="50000" t="50000" r="50000" b="50000"/>
            </a:path>
            <a:tileRect/>
          </a:gradFill>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b="1" noProof="0" dirty="0">
              <a:solidFill>
                <a:schemeClr val="bg1"/>
              </a:solidFill>
            </a:endParaRPr>
          </a:p>
        </p:txBody>
      </p:sp>
      <p:pic>
        <p:nvPicPr>
          <p:cNvPr id="9" name="Picture 3" descr="C:\Users\utilisateur\Pictures\SISO.png"/>
          <p:cNvPicPr>
            <a:picLocks noChangeAspect="1" noChangeArrowheads="1"/>
          </p:cNvPicPr>
          <p:nvPr userDrawn="1"/>
        </p:nvPicPr>
        <p:blipFill>
          <a:blip r:embed="rId9" cstate="print">
            <a:extLst>
              <a:ext uri="{28A0092B-C50C-407E-A947-70E740481C1C}">
                <a14:useLocalDpi xmlns:a14="http://schemas.microsoft.com/office/drawing/2010/main" xmlns="" val="0"/>
              </a:ext>
            </a:extLst>
          </a:blip>
          <a:srcRect/>
          <a:stretch>
            <a:fillRect/>
          </a:stretch>
        </p:blipFill>
        <p:spPr bwMode="auto">
          <a:xfrm>
            <a:off x="89756" y="88640"/>
            <a:ext cx="792088" cy="803449"/>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p:cNvPicPr>
            <a:picLocks noChangeAspect="1" noChangeArrowheads="1"/>
          </p:cNvPicPr>
          <p:nvPr userDrawn="1"/>
        </p:nvPicPr>
        <p:blipFill>
          <a:blip r:embed="rId10" cstate="print"/>
          <a:srcRect/>
          <a:stretch>
            <a:fillRect/>
          </a:stretch>
        </p:blipFill>
        <p:spPr bwMode="auto">
          <a:xfrm>
            <a:off x="8172400" y="6502262"/>
            <a:ext cx="905802" cy="308100"/>
          </a:xfrm>
          <a:prstGeom prst="rect">
            <a:avLst/>
          </a:prstGeom>
          <a:noFill/>
          <a:ln w="9525">
            <a:noFill/>
            <a:miter lim="800000"/>
            <a:headEnd/>
            <a:tailEnd/>
          </a:ln>
          <a:effectLst/>
        </p:spPr>
      </p:pic>
      <p:sp>
        <p:nvSpPr>
          <p:cNvPr id="12" name="ZoneTexte 11"/>
          <p:cNvSpPr txBox="1"/>
          <p:nvPr userDrawn="1"/>
        </p:nvSpPr>
        <p:spPr>
          <a:xfrm>
            <a:off x="5710474" y="6471646"/>
            <a:ext cx="575799" cy="369332"/>
          </a:xfrm>
          <a:prstGeom prst="rect">
            <a:avLst/>
          </a:prstGeom>
          <a:noFill/>
        </p:spPr>
        <p:txBody>
          <a:bodyPr wrap="none" rtlCol="0">
            <a:spAutoFit/>
          </a:bodyPr>
          <a:lstStyle/>
          <a:p>
            <a:fld id="{F1E807A1-1B26-4427-B144-D3AA17575746}" type="slidenum">
              <a:rPr lang="en-US" b="0" noProof="0" smtClean="0">
                <a:solidFill>
                  <a:srgbClr val="0070C0"/>
                </a:solidFill>
              </a:rPr>
              <a:pPr/>
              <a:t>‹#›</a:t>
            </a:fld>
            <a:endParaRPr lang="en-US" b="0" noProof="0" dirty="0">
              <a:solidFill>
                <a:srgbClr val="0070C0"/>
              </a:solidFill>
            </a:endParaRPr>
          </a:p>
        </p:txBody>
      </p:sp>
      <p:sp>
        <p:nvSpPr>
          <p:cNvPr id="13" name="Rectangle 12"/>
          <p:cNvSpPr/>
          <p:nvPr userDrawn="1"/>
        </p:nvSpPr>
        <p:spPr>
          <a:xfrm>
            <a:off x="8189869" y="1"/>
            <a:ext cx="954131" cy="98072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USCseal_card_trans.gif"/>
          <p:cNvPicPr>
            <a:picLocks noChangeAspect="1"/>
          </p:cNvPicPr>
          <p:nvPr userDrawn="1"/>
        </p:nvPicPr>
        <p:blipFill>
          <a:blip r:embed="rId11" cstate="print"/>
          <a:stretch>
            <a:fillRect/>
          </a:stretch>
        </p:blipFill>
        <p:spPr>
          <a:xfrm>
            <a:off x="8189869" y="1"/>
            <a:ext cx="954131" cy="980727"/>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52" r:id="rId2"/>
    <p:sldLayoutId id="2147483653" r:id="rId3"/>
    <p:sldLayoutId id="2147483654" r:id="rId4"/>
    <p:sldLayoutId id="2147483656" r:id="rId5"/>
    <p:sldLayoutId id="2147483658" r:id="rId6"/>
    <p:sldLayoutId id="2147483657" r:id="rId7"/>
  </p:sldLayoutIdLst>
  <p:hf hdr="0" dt="0"/>
  <p:txStyles>
    <p:titleStyle>
      <a:lvl1pPr algn="ctr" defTabSz="914400" rtl="0" eaLnBrk="1" latinLnBrk="0" hangingPunct="1">
        <a:spcBef>
          <a:spcPct val="0"/>
        </a:spcBef>
        <a:buNone/>
        <a:defRPr sz="3200" b="1" kern="1200">
          <a:solidFill>
            <a:schemeClr val="bg1"/>
          </a:solidFill>
          <a:latin typeface="+mj-lt"/>
          <a:ea typeface="+mj-ea"/>
          <a:cs typeface="Times New Roman" pitchFamily="18" charset="0"/>
        </a:defRPr>
      </a:lvl1pPr>
    </p:titleStyle>
    <p:bodyStyle>
      <a:lvl1pPr marL="342900" indent="-342900" algn="l" defTabSz="914400" rtl="0" eaLnBrk="1" latinLnBrk="0" hangingPunct="1">
        <a:spcBef>
          <a:spcPct val="20000"/>
        </a:spcBef>
        <a:buFontTx/>
        <a:buNone/>
        <a:defRPr sz="3200" kern="1200">
          <a:solidFill>
            <a:schemeClr val="tx1"/>
          </a:solidFill>
          <a:latin typeface="+mj-lt"/>
          <a:ea typeface="+mn-ea"/>
          <a:cs typeface="Times New Roman" pitchFamily="18" charset="0"/>
        </a:defRPr>
      </a:lvl1pPr>
      <a:lvl2pPr marL="742950" indent="-285750" algn="l" defTabSz="914400" rtl="0" eaLnBrk="1" latinLnBrk="0" hangingPunct="1">
        <a:spcBef>
          <a:spcPct val="20000"/>
        </a:spcBef>
        <a:buFontTx/>
        <a:buNone/>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Tx/>
        <a:buNone/>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Tx/>
        <a:buNone/>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Tx/>
        <a:buNone/>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ous-titre 31"/>
          <p:cNvSpPr>
            <a:spLocks noGrp="1"/>
          </p:cNvSpPr>
          <p:nvPr>
            <p:ph type="subTitle" idx="1"/>
          </p:nvPr>
        </p:nvSpPr>
        <p:spPr>
          <a:xfrm>
            <a:off x="3589199" y="4191000"/>
            <a:ext cx="2121093" cy="461665"/>
          </a:xfrm>
          <a:prstGeom prst="rect">
            <a:avLst/>
          </a:prstGeom>
        </p:spPr>
        <p:txBody>
          <a:bodyPr/>
          <a:lstStyle/>
          <a:p>
            <a:r>
              <a:rPr lang="en-US" dirty="0" smtClean="0"/>
              <a:t>2017-SIW-0017</a:t>
            </a:r>
            <a:endParaRPr lang="en-US" dirty="0"/>
          </a:p>
        </p:txBody>
      </p:sp>
      <p:sp>
        <p:nvSpPr>
          <p:cNvPr id="31" name="Titre 30"/>
          <p:cNvSpPr>
            <a:spLocks noGrp="1"/>
          </p:cNvSpPr>
          <p:nvPr>
            <p:ph type="title"/>
          </p:nvPr>
        </p:nvSpPr>
        <p:spPr>
          <a:xfrm>
            <a:off x="0" y="2057400"/>
            <a:ext cx="9144000" cy="1905000"/>
          </a:xfrm>
        </p:spPr>
        <p:txBody>
          <a:bodyPr>
            <a:normAutofit/>
          </a:bodyPr>
          <a:lstStyle/>
          <a:p>
            <a:r>
              <a:rPr lang="en-US" sz="3400" dirty="0" smtClean="0"/>
              <a:t>New Technologies to Enhance</a:t>
            </a:r>
            <a:br>
              <a:rPr lang="en-US" sz="3400" dirty="0" smtClean="0"/>
            </a:br>
            <a:r>
              <a:rPr lang="en-US" sz="3400" dirty="0" smtClean="0"/>
              <a:t>Computer Generated Interactive Virtual Humans</a:t>
            </a:r>
          </a:p>
        </p:txBody>
      </p:sp>
      <p:sp>
        <p:nvSpPr>
          <p:cNvPr id="33" name="Espace réservé du texte 32"/>
          <p:cNvSpPr>
            <a:spLocks noGrp="1"/>
          </p:cNvSpPr>
          <p:nvPr>
            <p:ph type="body" sz="quarter" idx="10"/>
          </p:nvPr>
        </p:nvSpPr>
        <p:spPr>
          <a:prstGeom prst="rect">
            <a:avLst/>
          </a:prstGeom>
        </p:spPr>
        <p:txBody>
          <a:bodyPr>
            <a:normAutofit/>
          </a:bodyPr>
          <a:lstStyle/>
          <a:p>
            <a:r>
              <a:rPr lang="en-US" dirty="0" smtClean="0"/>
              <a:t>Jeremy J. Liu, University of Southern California, USA</a:t>
            </a:r>
          </a:p>
        </p:txBody>
      </p:sp>
    </p:spTree>
    <p:extLst>
      <p:ext uri="{BB962C8B-B14F-4D97-AF65-F5344CB8AC3E}">
        <p14:creationId xmlns:p14="http://schemas.microsoft.com/office/powerpoint/2010/main" xmlns="" val="3567761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971600" y="0"/>
            <a:ext cx="7221424" cy="980728"/>
          </a:xfrm>
        </p:spPr>
        <p:txBody>
          <a:bodyPr/>
          <a:lstStyle/>
          <a:p>
            <a:r>
              <a:rPr lang="en-US" dirty="0" smtClean="0"/>
              <a:t>Slide based on “Double List”</a:t>
            </a:r>
            <a:endParaRPr lang="en-US" dirty="0"/>
          </a:p>
        </p:txBody>
      </p:sp>
      <p:sp>
        <p:nvSpPr>
          <p:cNvPr id="6" name="Espace réservé du contenu 5"/>
          <p:cNvSpPr>
            <a:spLocks noGrp="1"/>
          </p:cNvSpPr>
          <p:nvPr>
            <p:ph idx="11"/>
          </p:nvPr>
        </p:nvSpPr>
        <p:spPr>
          <a:xfrm>
            <a:off x="457199" y="1219200"/>
            <a:ext cx="8208335" cy="4953000"/>
          </a:xfrm>
        </p:spPr>
        <p:txBody>
          <a:bodyPr/>
          <a:lstStyle/>
          <a:p>
            <a:r>
              <a:rPr lang="en-US" dirty="0" smtClean="0"/>
              <a:t>Virtual Humans need more sophisticate analytic techniques</a:t>
            </a:r>
          </a:p>
          <a:p>
            <a:r>
              <a:rPr lang="en-US" dirty="0" smtClean="0"/>
              <a:t>Much of what is needed depends on analysis of Big Data</a:t>
            </a:r>
          </a:p>
          <a:p>
            <a:r>
              <a:rPr lang="en-US" dirty="0" smtClean="0"/>
              <a:t>Big Data may be large amounts of text or imagery</a:t>
            </a:r>
          </a:p>
          <a:p>
            <a:r>
              <a:rPr lang="en-US" dirty="0" smtClean="0"/>
              <a:t>Analyzing this is not trivial</a:t>
            </a:r>
          </a:p>
          <a:p>
            <a:r>
              <a:rPr lang="en-US" dirty="0" smtClean="0"/>
              <a:t>Neural Net learning may fall short</a:t>
            </a:r>
          </a:p>
          <a:p>
            <a:r>
              <a:rPr lang="en-US" dirty="0" smtClean="0"/>
              <a:t>Deep learning promises to help overcome this obstacle</a:t>
            </a:r>
          </a:p>
          <a:p>
            <a:r>
              <a:rPr lang="en-US" dirty="0" smtClean="0"/>
              <a:t>Instead of applying the weights and selections of simple neural nets, deep learning filters using a series of steps called hidden layers</a:t>
            </a:r>
          </a:p>
          <a:p>
            <a:r>
              <a:rPr lang="en-US" dirty="0" smtClean="0"/>
              <a:t>This process is a technique that may also be amenable to implementation via a quantum computer</a:t>
            </a:r>
          </a:p>
        </p:txBody>
      </p:sp>
    </p:spTree>
    <p:extLst>
      <p:ext uri="{BB962C8B-B14F-4D97-AF65-F5344CB8AC3E}">
        <p14:creationId xmlns:p14="http://schemas.microsoft.com/office/powerpoint/2010/main" xmlns="" val="1810985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971600" y="0"/>
            <a:ext cx="7221424" cy="980728"/>
          </a:xfrm>
        </p:spPr>
        <p:txBody>
          <a:bodyPr/>
          <a:lstStyle/>
          <a:p>
            <a:r>
              <a:rPr lang="en-US" dirty="0" smtClean="0"/>
              <a:t>Deep Learning Layer diagram</a:t>
            </a:r>
            <a:endParaRPr lang="en-US" dirty="0"/>
          </a:p>
        </p:txBody>
      </p:sp>
      <p:pic>
        <p:nvPicPr>
          <p:cNvPr id="9" name="Picture 8" descr="Machine-LearningNonQC.jpg"/>
          <p:cNvPicPr/>
          <p:nvPr/>
        </p:nvPicPr>
        <p:blipFill>
          <a:blip r:embed="rId2" cstate="screen"/>
          <a:srcRect/>
          <a:stretch>
            <a:fillRect/>
          </a:stretch>
        </p:blipFill>
        <p:spPr>
          <a:xfrm>
            <a:off x="483750" y="1465905"/>
            <a:ext cx="7862808" cy="4679713"/>
          </a:xfrm>
          <a:prstGeom prst="rect">
            <a:avLst/>
          </a:prstGeom>
        </p:spPr>
      </p:pic>
    </p:spTree>
    <p:extLst>
      <p:ext uri="{BB962C8B-B14F-4D97-AF65-F5344CB8AC3E}">
        <p14:creationId xmlns:p14="http://schemas.microsoft.com/office/powerpoint/2010/main" xmlns="" val="1810985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971600" y="0"/>
            <a:ext cx="7221424" cy="980728"/>
          </a:xfrm>
        </p:spPr>
        <p:txBody>
          <a:bodyPr/>
          <a:lstStyle/>
          <a:p>
            <a:r>
              <a:rPr lang="en-US" dirty="0" smtClean="0"/>
              <a:t>Boltzmann Machine Diagram</a:t>
            </a:r>
            <a:endParaRPr lang="en-US" dirty="0"/>
          </a:p>
        </p:txBody>
      </p:sp>
      <p:pic>
        <p:nvPicPr>
          <p:cNvPr id="9" name="Picture 8"/>
          <p:cNvPicPr/>
          <p:nvPr/>
        </p:nvPicPr>
        <p:blipFill>
          <a:blip r:embed="rId2" cstate="screen"/>
          <a:srcRect/>
          <a:stretch>
            <a:fillRect/>
          </a:stretch>
        </p:blipFill>
        <p:spPr bwMode="auto">
          <a:xfrm>
            <a:off x="792420" y="1573914"/>
            <a:ext cx="7011878" cy="3944384"/>
          </a:xfrm>
          <a:prstGeom prst="rect">
            <a:avLst/>
          </a:prstGeom>
          <a:noFill/>
          <a:ln w="9525">
            <a:noFill/>
            <a:miter lim="800000"/>
            <a:headEnd/>
            <a:tailEnd/>
          </a:ln>
        </p:spPr>
      </p:pic>
    </p:spTree>
    <p:extLst>
      <p:ext uri="{BB962C8B-B14F-4D97-AF65-F5344CB8AC3E}">
        <p14:creationId xmlns:p14="http://schemas.microsoft.com/office/powerpoint/2010/main" xmlns="" val="1810985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00016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38200" y="0"/>
            <a:ext cx="7347509" cy="980728"/>
          </a:xfrm>
        </p:spPr>
        <p:txBody>
          <a:bodyPr/>
          <a:lstStyle/>
          <a:p>
            <a:r>
              <a:rPr lang="en-US" dirty="0" smtClean="0"/>
              <a:t>Basic Thesis of Paper</a:t>
            </a:r>
            <a:endParaRPr lang="en-US" dirty="0"/>
          </a:p>
        </p:txBody>
      </p:sp>
      <p:sp>
        <p:nvSpPr>
          <p:cNvPr id="3" name="TextBox 2"/>
          <p:cNvSpPr txBox="1"/>
          <p:nvPr/>
        </p:nvSpPr>
        <p:spPr>
          <a:xfrm>
            <a:off x="1295400" y="1295400"/>
            <a:ext cx="6705600" cy="4893647"/>
          </a:xfrm>
          <a:prstGeom prst="rect">
            <a:avLst/>
          </a:prstGeom>
          <a:noFill/>
        </p:spPr>
        <p:txBody>
          <a:bodyPr wrap="square" rtlCol="0">
            <a:spAutoFit/>
          </a:bodyPr>
          <a:lstStyle/>
          <a:p>
            <a:pPr algn="just"/>
            <a:r>
              <a:rPr lang="en-US" sz="2400" dirty="0" smtClean="0"/>
              <a:t>The use of Virtual Humans is increasingly important to the defense of this nation.  The human qualities of these entities continues to grow, but there are still many grand challenges facing this community.  Fortunately, new advances in technology are emerging that may help meet the remaining grand challenges.  This paper examines the use of Virtual Humans, identifies many of the Grand Challenges, and identifies a few of the more promising approaches to implementing the new capabilities in the quest of more effective training, analysis and evaluation.  The authors then consider the various impacts of these issues.</a:t>
            </a:r>
            <a:endParaRPr lang="en-US" sz="2400" dirty="0"/>
          </a:p>
        </p:txBody>
      </p:sp>
    </p:spTree>
    <p:extLst>
      <p:ext uri="{BB962C8B-B14F-4D97-AF65-F5344CB8AC3E}">
        <p14:creationId xmlns:p14="http://schemas.microsoft.com/office/powerpoint/2010/main" xmlns="" val="3205871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0"/>
            <a:ext cx="7221424" cy="980728"/>
          </a:xfrm>
        </p:spPr>
        <p:txBody>
          <a:bodyPr lIns="0">
            <a:noAutofit/>
          </a:bodyPr>
          <a:lstStyle/>
          <a:p>
            <a:r>
              <a:rPr lang="en-US" dirty="0" smtClean="0"/>
              <a:t>The US is Under Attack</a:t>
            </a:r>
            <a:endParaRPr lang="en-US" dirty="0"/>
          </a:p>
        </p:txBody>
      </p:sp>
      <p:sp>
        <p:nvSpPr>
          <p:cNvPr id="3" name="Espace réservé du contenu 2"/>
          <p:cNvSpPr>
            <a:spLocks noGrp="1"/>
          </p:cNvSpPr>
          <p:nvPr>
            <p:ph idx="1"/>
          </p:nvPr>
        </p:nvSpPr>
        <p:spPr>
          <a:xfrm>
            <a:off x="333955" y="1219200"/>
            <a:ext cx="4715123" cy="4953000"/>
          </a:xfrm>
        </p:spPr>
        <p:txBody>
          <a:bodyPr/>
          <a:lstStyle/>
          <a:p>
            <a:r>
              <a:rPr lang="en-US" dirty="0" smtClean="0"/>
              <a:t>The US faces a growing number of threats</a:t>
            </a:r>
          </a:p>
          <a:p>
            <a:r>
              <a:rPr lang="en-US" dirty="0" smtClean="0"/>
              <a:t>Defense budgets continue to be curtailed</a:t>
            </a:r>
          </a:p>
          <a:p>
            <a:r>
              <a:rPr lang="en-US" dirty="0" smtClean="0"/>
              <a:t>Operations tempos continue to rise</a:t>
            </a:r>
          </a:p>
          <a:p>
            <a:r>
              <a:rPr lang="en-US" dirty="0" smtClean="0"/>
              <a:t>Simulation offers an economical way to counter this</a:t>
            </a:r>
          </a:p>
        </p:txBody>
      </p:sp>
      <p:pic>
        <p:nvPicPr>
          <p:cNvPr id="4" name="Picture 3" descr="EnemyList.jpg"/>
          <p:cNvPicPr/>
          <p:nvPr/>
        </p:nvPicPr>
        <p:blipFill>
          <a:blip r:embed="rId2" cstate="screen"/>
          <a:stretch>
            <a:fillRect/>
          </a:stretch>
        </p:blipFill>
        <p:spPr>
          <a:xfrm>
            <a:off x="5113407" y="1764401"/>
            <a:ext cx="3561466" cy="3618616"/>
          </a:xfrm>
          <a:prstGeom prst="rect">
            <a:avLst/>
          </a:prstGeom>
        </p:spPr>
      </p:pic>
      <p:sp>
        <p:nvSpPr>
          <p:cNvPr id="5" name="TextBox 4"/>
          <p:cNvSpPr txBox="1"/>
          <p:nvPr/>
        </p:nvSpPr>
        <p:spPr>
          <a:xfrm>
            <a:off x="4969565" y="1351722"/>
            <a:ext cx="3840480" cy="400110"/>
          </a:xfrm>
          <a:prstGeom prst="rect">
            <a:avLst/>
          </a:prstGeom>
          <a:noFill/>
        </p:spPr>
        <p:txBody>
          <a:bodyPr wrap="square" rtlCol="0">
            <a:spAutoFit/>
          </a:bodyPr>
          <a:lstStyle/>
          <a:p>
            <a:pPr algn="ctr"/>
            <a:r>
              <a:rPr lang="en-US" sz="2000" b="1" dirty="0" smtClean="0">
                <a:solidFill>
                  <a:schemeClr val="bg2">
                    <a:lumMod val="50000"/>
                  </a:schemeClr>
                </a:solidFill>
              </a:rPr>
              <a:t>Gallup Poll results for US Enemies</a:t>
            </a:r>
            <a:endParaRPr lang="en-US" sz="2000" b="1" dirty="0">
              <a:solidFill>
                <a:schemeClr val="bg2">
                  <a:lumMod val="50000"/>
                </a:schemeClr>
              </a:solidFill>
            </a:endParaRPr>
          </a:p>
        </p:txBody>
      </p:sp>
    </p:spTree>
    <p:extLst>
      <p:ext uri="{BB962C8B-B14F-4D97-AF65-F5344CB8AC3E}">
        <p14:creationId xmlns:p14="http://schemas.microsoft.com/office/powerpoint/2010/main" xmlns="" val="1096723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0"/>
            <a:ext cx="7221424" cy="980728"/>
          </a:xfrm>
        </p:spPr>
        <p:txBody>
          <a:bodyPr lIns="0">
            <a:noAutofit/>
          </a:bodyPr>
          <a:lstStyle/>
          <a:p>
            <a:r>
              <a:rPr lang="en-US" dirty="0" smtClean="0"/>
              <a:t>The Uses of VH’s are Varied</a:t>
            </a:r>
            <a:endParaRPr lang="en-US" dirty="0"/>
          </a:p>
        </p:txBody>
      </p:sp>
      <p:sp>
        <p:nvSpPr>
          <p:cNvPr id="3" name="Espace réservé du contenu 2"/>
          <p:cNvSpPr>
            <a:spLocks noGrp="1"/>
          </p:cNvSpPr>
          <p:nvPr>
            <p:ph idx="1"/>
          </p:nvPr>
        </p:nvSpPr>
        <p:spPr>
          <a:xfrm>
            <a:off x="444795" y="1219200"/>
            <a:ext cx="4135155" cy="4953000"/>
          </a:xfrm>
        </p:spPr>
        <p:txBody>
          <a:bodyPr/>
          <a:lstStyle/>
          <a:p>
            <a:r>
              <a:rPr lang="en-US" dirty="0" smtClean="0"/>
              <a:t>An critical part of the simulation tool kit is humans</a:t>
            </a:r>
          </a:p>
          <a:p>
            <a:r>
              <a:rPr lang="en-US" dirty="0" smtClean="0"/>
              <a:t>Virtual humans are used in many ways</a:t>
            </a:r>
          </a:p>
          <a:p>
            <a:r>
              <a:rPr lang="en-US" dirty="0" smtClean="0"/>
              <a:t>At ICT they are used to</a:t>
            </a:r>
          </a:p>
          <a:p>
            <a:pPr lvl="1"/>
            <a:r>
              <a:rPr lang="en-US" dirty="0" smtClean="0"/>
              <a:t>Capture memories of holocaust survivors</a:t>
            </a:r>
          </a:p>
          <a:p>
            <a:pPr lvl="1"/>
            <a:r>
              <a:rPr lang="en-US" dirty="0" smtClean="0"/>
              <a:t>Advise young STEM students</a:t>
            </a:r>
          </a:p>
          <a:p>
            <a:pPr lvl="1"/>
            <a:r>
              <a:rPr lang="en-US" dirty="0" smtClean="0"/>
              <a:t>Counsel PTSD patients</a:t>
            </a:r>
          </a:p>
          <a:p>
            <a:endParaRPr lang="en-US" dirty="0" smtClean="0"/>
          </a:p>
        </p:txBody>
      </p:sp>
      <p:pic>
        <p:nvPicPr>
          <p:cNvPr id="4" name="Picture 3" descr="PinchasGutter.jpg"/>
          <p:cNvPicPr/>
          <p:nvPr/>
        </p:nvPicPr>
        <p:blipFill>
          <a:blip r:embed="rId2" cstate="screen"/>
          <a:srcRect/>
          <a:stretch>
            <a:fillRect/>
          </a:stretch>
        </p:blipFill>
        <p:spPr>
          <a:xfrm>
            <a:off x="6007127" y="946225"/>
            <a:ext cx="2212717" cy="1733384"/>
          </a:xfrm>
          <a:prstGeom prst="rect">
            <a:avLst/>
          </a:prstGeom>
        </p:spPr>
      </p:pic>
      <p:pic>
        <p:nvPicPr>
          <p:cNvPr id="5" name="Picture 4" descr="DMD-2.jpg"/>
          <p:cNvPicPr/>
          <p:nvPr/>
        </p:nvPicPr>
        <p:blipFill>
          <a:blip r:embed="rId3" cstate="screen"/>
          <a:srcRect/>
          <a:stretch>
            <a:fillRect/>
          </a:stretch>
        </p:blipFill>
        <p:spPr>
          <a:xfrm>
            <a:off x="6059821" y="2828772"/>
            <a:ext cx="2090266" cy="1663753"/>
          </a:xfrm>
          <a:prstGeom prst="rect">
            <a:avLst/>
          </a:prstGeom>
          <a:ln w="63500">
            <a:solidFill>
              <a:schemeClr val="bg2">
                <a:lumMod val="50000"/>
              </a:schemeClr>
            </a:solidFill>
          </a:ln>
        </p:spPr>
      </p:pic>
      <p:pic>
        <p:nvPicPr>
          <p:cNvPr id="6" name="Picture 5" descr="SimCoach.jpg"/>
          <p:cNvPicPr/>
          <p:nvPr/>
        </p:nvPicPr>
        <p:blipFill>
          <a:blip r:embed="rId4" cstate="screen"/>
          <a:srcRect t="6098"/>
          <a:stretch>
            <a:fillRect/>
          </a:stretch>
        </p:blipFill>
        <p:spPr>
          <a:xfrm>
            <a:off x="5993101" y="4625967"/>
            <a:ext cx="2220596" cy="1720964"/>
          </a:xfrm>
          <a:prstGeom prst="rect">
            <a:avLst/>
          </a:prstGeom>
        </p:spPr>
      </p:pic>
    </p:spTree>
    <p:extLst>
      <p:ext uri="{BB962C8B-B14F-4D97-AF65-F5344CB8AC3E}">
        <p14:creationId xmlns:p14="http://schemas.microsoft.com/office/powerpoint/2010/main" xmlns="" val="1096723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0"/>
            <a:ext cx="7221424" cy="980728"/>
          </a:xfrm>
        </p:spPr>
        <p:txBody>
          <a:bodyPr lIns="0">
            <a:noAutofit/>
          </a:bodyPr>
          <a:lstStyle/>
          <a:p>
            <a:r>
              <a:rPr lang="en-US" dirty="0" smtClean="0"/>
              <a:t>VH’s Take lots of Compute Power</a:t>
            </a:r>
            <a:endParaRPr lang="en-US" dirty="0"/>
          </a:p>
        </p:txBody>
      </p:sp>
      <p:sp>
        <p:nvSpPr>
          <p:cNvPr id="3" name="Espace réservé du contenu 2"/>
          <p:cNvSpPr>
            <a:spLocks noGrp="1"/>
          </p:cNvSpPr>
          <p:nvPr>
            <p:ph idx="1"/>
          </p:nvPr>
        </p:nvSpPr>
        <p:spPr>
          <a:xfrm>
            <a:off x="444795" y="1219200"/>
            <a:ext cx="4508868" cy="4953000"/>
          </a:xfrm>
        </p:spPr>
        <p:txBody>
          <a:bodyPr/>
          <a:lstStyle/>
          <a:p>
            <a:r>
              <a:rPr lang="en-US" dirty="0" smtClean="0"/>
              <a:t>Virtual Humans consume lots of compute cycles</a:t>
            </a:r>
          </a:p>
          <a:p>
            <a:pPr lvl="1"/>
            <a:r>
              <a:rPr lang="en-US" dirty="0" smtClean="0"/>
              <a:t>Voice recognition requires support</a:t>
            </a:r>
          </a:p>
          <a:p>
            <a:pPr lvl="1"/>
            <a:r>
              <a:rPr lang="en-US" dirty="0" smtClean="0"/>
              <a:t>Visualization is compute intensive</a:t>
            </a:r>
          </a:p>
          <a:p>
            <a:pPr lvl="1"/>
            <a:r>
              <a:rPr lang="en-US" dirty="0" smtClean="0"/>
              <a:t>Natural Language Processing must be fast and correct</a:t>
            </a:r>
          </a:p>
          <a:p>
            <a:pPr lvl="1"/>
            <a:r>
              <a:rPr lang="en-US" dirty="0" smtClean="0"/>
              <a:t>Lighting subjects for holographic displays is complex</a:t>
            </a:r>
          </a:p>
        </p:txBody>
      </p:sp>
      <p:pic>
        <p:nvPicPr>
          <p:cNvPr id="4" name="Picture 3" descr="GuntterInLightStage2.jpg"/>
          <p:cNvPicPr/>
          <p:nvPr/>
        </p:nvPicPr>
        <p:blipFill>
          <a:blip r:embed="rId2" cstate="screen"/>
          <a:srcRect l="2918" r="17510"/>
          <a:stretch>
            <a:fillRect/>
          </a:stretch>
        </p:blipFill>
        <p:spPr>
          <a:xfrm>
            <a:off x="4901025" y="3260036"/>
            <a:ext cx="4042516" cy="2866118"/>
          </a:xfrm>
          <a:prstGeom prst="rect">
            <a:avLst/>
          </a:prstGeom>
        </p:spPr>
      </p:pic>
    </p:spTree>
    <p:extLst>
      <p:ext uri="{BB962C8B-B14F-4D97-AF65-F5344CB8AC3E}">
        <p14:creationId xmlns:p14="http://schemas.microsoft.com/office/powerpoint/2010/main" xmlns="" val="1096723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0"/>
            <a:ext cx="7221424" cy="980728"/>
          </a:xfrm>
        </p:spPr>
        <p:txBody>
          <a:bodyPr lIns="0">
            <a:noAutofit/>
          </a:bodyPr>
          <a:lstStyle/>
          <a:p>
            <a:r>
              <a:rPr lang="en-US" dirty="0" smtClean="0"/>
              <a:t>Grand Challenges of VH’s </a:t>
            </a:r>
            <a:endParaRPr lang="en-US" dirty="0"/>
          </a:p>
        </p:txBody>
      </p:sp>
      <p:pic>
        <p:nvPicPr>
          <p:cNvPr id="6" name="Picture 5" descr="GrndChal.jpg"/>
          <p:cNvPicPr>
            <a:picLocks noChangeAspect="1"/>
          </p:cNvPicPr>
          <p:nvPr/>
        </p:nvPicPr>
        <p:blipFill>
          <a:blip r:embed="rId2" cstate="print"/>
          <a:stretch>
            <a:fillRect/>
          </a:stretch>
        </p:blipFill>
        <p:spPr>
          <a:xfrm>
            <a:off x="273017" y="1405872"/>
            <a:ext cx="8630500" cy="4505829"/>
          </a:xfrm>
          <a:prstGeom prst="rect">
            <a:avLst/>
          </a:prstGeom>
        </p:spPr>
      </p:pic>
    </p:spTree>
    <p:extLst>
      <p:ext uri="{BB962C8B-B14F-4D97-AF65-F5344CB8AC3E}">
        <p14:creationId xmlns:p14="http://schemas.microsoft.com/office/powerpoint/2010/main" xmlns="" val="1096723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0"/>
            <a:ext cx="7221424" cy="980728"/>
          </a:xfrm>
        </p:spPr>
        <p:txBody>
          <a:bodyPr lIns="0">
            <a:noAutofit/>
          </a:bodyPr>
          <a:lstStyle/>
          <a:p>
            <a:r>
              <a:rPr lang="en-US" dirty="0" smtClean="0"/>
              <a:t>Quantum Computer</a:t>
            </a:r>
            <a:endParaRPr lang="en-US" dirty="0"/>
          </a:p>
        </p:txBody>
      </p:sp>
      <p:sp>
        <p:nvSpPr>
          <p:cNvPr id="3" name="Espace réservé du contenu 2"/>
          <p:cNvSpPr>
            <a:spLocks noGrp="1"/>
          </p:cNvSpPr>
          <p:nvPr>
            <p:ph idx="1"/>
          </p:nvPr>
        </p:nvSpPr>
        <p:spPr/>
        <p:txBody>
          <a:bodyPr/>
          <a:lstStyle/>
          <a:p>
            <a:r>
              <a:rPr lang="en-US" dirty="0" smtClean="0"/>
              <a:t>Richard Feynman of Caltech proposed in the 1980’s the power of a “Quantum Computer”</a:t>
            </a:r>
          </a:p>
          <a:p>
            <a:r>
              <a:rPr lang="en-US" dirty="0" smtClean="0"/>
              <a:t>Instead of a binary value of one or zero, it uses “qubit” with a quantum range of values.</a:t>
            </a:r>
          </a:p>
          <a:p>
            <a:r>
              <a:rPr lang="en-US" dirty="0" smtClean="0"/>
              <a:t>General purpose quantum computing is still the stuff of speculation and vociferous argument.</a:t>
            </a:r>
          </a:p>
          <a:p>
            <a:r>
              <a:rPr lang="en-US" dirty="0" smtClean="0"/>
              <a:t>D-Wave has delivered a quantum annealer to USC</a:t>
            </a:r>
          </a:p>
          <a:p>
            <a:r>
              <a:rPr lang="en-US" dirty="0" smtClean="0"/>
              <a:t>Another is Google’s, in the San Francisco Area</a:t>
            </a:r>
          </a:p>
          <a:p>
            <a:r>
              <a:rPr lang="en-US" dirty="0" smtClean="0"/>
              <a:t>They operate at a chilly 0.0015K (15 milikelvins)</a:t>
            </a:r>
          </a:p>
        </p:txBody>
      </p:sp>
    </p:spTree>
    <p:extLst>
      <p:ext uri="{BB962C8B-B14F-4D97-AF65-F5344CB8AC3E}">
        <p14:creationId xmlns:p14="http://schemas.microsoft.com/office/powerpoint/2010/main" xmlns="" val="1096723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0"/>
            <a:ext cx="7221424" cy="980728"/>
          </a:xfrm>
        </p:spPr>
        <p:txBody>
          <a:bodyPr lIns="0">
            <a:noAutofit/>
          </a:bodyPr>
          <a:lstStyle/>
          <a:p>
            <a:r>
              <a:rPr lang="en-US" dirty="0" smtClean="0"/>
              <a:t>USC’s D-Wave</a:t>
            </a:r>
            <a:endParaRPr lang="en-US" dirty="0"/>
          </a:p>
        </p:txBody>
      </p:sp>
      <p:pic>
        <p:nvPicPr>
          <p:cNvPr id="5" name="Picture 4" descr="d-wave-2x-usc-v4-1200x0.jpg"/>
          <p:cNvPicPr/>
          <p:nvPr/>
        </p:nvPicPr>
        <p:blipFill>
          <a:blip r:embed="rId2" cstate="screen"/>
          <a:stretch>
            <a:fillRect/>
          </a:stretch>
        </p:blipFill>
        <p:spPr>
          <a:xfrm>
            <a:off x="842572" y="1226250"/>
            <a:ext cx="6982990" cy="4983164"/>
          </a:xfrm>
          <a:prstGeom prst="rect">
            <a:avLst/>
          </a:prstGeom>
        </p:spPr>
      </p:pic>
    </p:spTree>
    <p:extLst>
      <p:ext uri="{BB962C8B-B14F-4D97-AF65-F5344CB8AC3E}">
        <p14:creationId xmlns:p14="http://schemas.microsoft.com/office/powerpoint/2010/main" xmlns="" val="1096723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0"/>
            <a:ext cx="7221424" cy="980728"/>
          </a:xfrm>
        </p:spPr>
        <p:txBody>
          <a:bodyPr lIns="0">
            <a:noAutofit/>
          </a:bodyPr>
          <a:lstStyle/>
          <a:p>
            <a:r>
              <a:rPr lang="en-US" dirty="0" smtClean="0"/>
              <a:t>Using Quantum Computers</a:t>
            </a:r>
            <a:endParaRPr lang="en-US" dirty="0"/>
          </a:p>
        </p:txBody>
      </p:sp>
      <p:sp>
        <p:nvSpPr>
          <p:cNvPr id="3" name="Espace réservé du contenu 2"/>
          <p:cNvSpPr>
            <a:spLocks noGrp="1"/>
          </p:cNvSpPr>
          <p:nvPr>
            <p:ph idx="1"/>
          </p:nvPr>
        </p:nvSpPr>
        <p:spPr>
          <a:xfrm>
            <a:off x="10633" y="1176675"/>
            <a:ext cx="5114260" cy="4953000"/>
          </a:xfrm>
        </p:spPr>
        <p:txBody>
          <a:bodyPr/>
          <a:lstStyle/>
          <a:p>
            <a:r>
              <a:rPr lang="en-US" dirty="0" smtClean="0"/>
              <a:t>A quantum computer should demonstrate incredible computational power </a:t>
            </a:r>
          </a:p>
          <a:p>
            <a:r>
              <a:rPr lang="en-US" dirty="0" smtClean="0"/>
              <a:t>It can be in multiple states at once, a condition called “superposition.” It can act on all its possible states simultaneously.  </a:t>
            </a:r>
          </a:p>
          <a:p>
            <a:r>
              <a:rPr lang="en-US" dirty="0" smtClean="0"/>
              <a:t>It can evaluate a series of optima beyond the power of the largest digital computer.</a:t>
            </a:r>
          </a:p>
        </p:txBody>
      </p:sp>
      <p:pic>
        <p:nvPicPr>
          <p:cNvPr id="4" name="Picture 3" descr="cooling-DWave.jpg"/>
          <p:cNvPicPr/>
          <p:nvPr/>
        </p:nvPicPr>
        <p:blipFill>
          <a:blip r:embed="rId2" cstate="screen"/>
          <a:srcRect/>
          <a:stretch>
            <a:fillRect/>
          </a:stretch>
        </p:blipFill>
        <p:spPr>
          <a:xfrm>
            <a:off x="5178056" y="1420777"/>
            <a:ext cx="3646965" cy="4544100"/>
          </a:xfrm>
          <a:prstGeom prst="rect">
            <a:avLst/>
          </a:prstGeom>
        </p:spPr>
      </p:pic>
    </p:spTree>
    <p:extLst>
      <p:ext uri="{BB962C8B-B14F-4D97-AF65-F5344CB8AC3E}">
        <p14:creationId xmlns:p14="http://schemas.microsoft.com/office/powerpoint/2010/main" xmlns="" val="10967232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471</TotalTime>
  <Words>480</Words>
  <Application>Microsoft Office PowerPoint</Application>
  <PresentationFormat>On-screen Show (4:3)</PresentationFormat>
  <Paragraphs>48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New Technologies to Enhance Computer Generated Interactive Virtual Humans</vt:lpstr>
      <vt:lpstr>Basic Thesis of Paper</vt:lpstr>
      <vt:lpstr>The US is Under Attack</vt:lpstr>
      <vt:lpstr>The Uses of VH’s are Varied</vt:lpstr>
      <vt:lpstr>VH’s Take lots of Compute Power</vt:lpstr>
      <vt:lpstr>Grand Challenges of VH’s </vt:lpstr>
      <vt:lpstr>Quantum Computer</vt:lpstr>
      <vt:lpstr>USC’s D-Wave</vt:lpstr>
      <vt:lpstr>Using Quantum Computers</vt:lpstr>
      <vt:lpstr>Slide based on “Double List”</vt:lpstr>
      <vt:lpstr>Deep Learning Layer diagram</vt:lpstr>
      <vt:lpstr>Boltzmann Machine Diagram</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jlaudone</dc:creator>
  <cp:lastModifiedBy>DMD</cp:lastModifiedBy>
  <cp:revision>68</cp:revision>
  <dcterms:created xsi:type="dcterms:W3CDTF">2010-03-08T13:56:26Z</dcterms:created>
  <dcterms:modified xsi:type="dcterms:W3CDTF">2017-08-05T02:33:23Z</dcterms:modified>
</cp:coreProperties>
</file>