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74" r:id="rId3"/>
    <p:sldId id="271" r:id="rId4"/>
    <p:sldId id="269" r:id="rId5"/>
    <p:sldId id="273" r:id="rId6"/>
    <p:sldId id="277" r:id="rId7"/>
    <p:sldId id="272" r:id="rId8"/>
    <p:sldId id="275" r:id="rId9"/>
    <p:sldId id="276" r:id="rId10"/>
    <p:sldId id="278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ABA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70" y="-84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37651-A26A-4E2E-A93A-C2E3597AD2E3}" type="datetimeFigureOut">
              <a:rPr lang="en-US" smtClean="0"/>
              <a:pPr/>
              <a:t>3/29/2019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75102-4C4C-440D-957C-79FB2500C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0628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Information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4767263"/>
            <a:ext cx="336167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</p:spTree>
    <p:extLst>
      <p:ext uri="{BB962C8B-B14F-4D97-AF65-F5344CB8AC3E}">
        <p14:creationId xmlns:p14="http://schemas.microsoft.com/office/powerpoint/2010/main" xmlns="" val="6710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5906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217487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22351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84688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4767263"/>
            <a:ext cx="3361678" cy="273844"/>
          </a:xfrm>
        </p:spPr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</p:spTree>
    <p:extLst>
      <p:ext uri="{BB962C8B-B14F-4D97-AF65-F5344CB8AC3E}">
        <p14:creationId xmlns:p14="http://schemas.microsoft.com/office/powerpoint/2010/main" xmlns="" val="10951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4767263"/>
            <a:ext cx="336167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6FD9B-DC66-4F2B-B92A-19C65C99AF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2191" y="4353469"/>
            <a:ext cx="3256418" cy="4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865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19150"/>
            <a:ext cx="8839200" cy="1102519"/>
          </a:xfrm>
        </p:spPr>
        <p:txBody>
          <a:bodyPr>
            <a:noAutofit/>
          </a:bodyPr>
          <a:lstStyle/>
          <a:p>
            <a:r>
              <a:rPr lang="en-US" sz="3200" dirty="0"/>
              <a:t>Enhancements for Homeschooling &amp; ADL: </a:t>
            </a:r>
            <a:br>
              <a:rPr lang="en-US" sz="3200" dirty="0"/>
            </a:br>
            <a:r>
              <a:rPr lang="en-US" sz="3200" dirty="0"/>
              <a:t>Virtual Humans, Technologies &amp; Insights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71750"/>
            <a:ext cx="6400800" cy="1371600"/>
          </a:xfrm>
        </p:spPr>
        <p:txBody>
          <a:bodyPr>
            <a:normAutofit/>
          </a:bodyPr>
          <a:lstStyle/>
          <a:p>
            <a:r>
              <a:rPr lang="en-US" sz="2800" dirty="0"/>
              <a:t>Mark C. Davis, PhD</a:t>
            </a:r>
          </a:p>
          <a:p>
            <a:r>
              <a:rPr lang="en-US" sz="2400" dirty="0"/>
              <a:t>CTO, Wood Duck Research, Inc.</a:t>
            </a:r>
          </a:p>
          <a:p>
            <a:r>
              <a:rPr lang="en-US" sz="2000" dirty="0"/>
              <a:t>Co-authors: Nancy L.H. Young &amp; CDR Dan M. Davis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</a:t>
            </a:r>
          </a:p>
        </p:txBody>
      </p:sp>
      <p:pic>
        <p:nvPicPr>
          <p:cNvPr id="5" name="Picture 4" descr="USC-Seal-Trnsprnt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8084" y="4236326"/>
            <a:ext cx="754316" cy="773824"/>
          </a:xfrm>
          <a:prstGeom prst="rect">
            <a:avLst/>
          </a:prstGeom>
        </p:spPr>
      </p:pic>
      <p:pic>
        <p:nvPicPr>
          <p:cNvPr id="6" name="Picture 5" descr="wdr%20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4248150"/>
            <a:ext cx="766545" cy="80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796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B28B8E72-2A47-4976-839E-0407A52F7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6A5B9E6-9A33-479D-8AEC-3A1F9B1FE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F1CF906-6481-498C-AA62-31CBC563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Norfolk, Virginia  </a:t>
            </a:r>
            <a:r>
              <a:rPr lang="en-US">
                <a:sym typeface="Symbol"/>
              </a:rPr>
              <a:t>  </a:t>
            </a:r>
            <a:r>
              <a:rPr lang="en-US"/>
              <a:t>April 22-24, 2019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06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49B12-9EF7-414B-BF6F-9F927881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B39BFF-AAB0-4724-A0DB-F75D2EE8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Home schooling has similarities to DoD ADL education</a:t>
            </a:r>
          </a:p>
          <a:p>
            <a:r>
              <a:rPr lang="en-US" dirty="0"/>
              <a:t>Common challenges include</a:t>
            </a:r>
          </a:p>
          <a:p>
            <a:pPr lvl="1"/>
            <a:r>
              <a:rPr lang="en-US" dirty="0"/>
              <a:t>Irregular schedule</a:t>
            </a:r>
          </a:p>
          <a:p>
            <a:pPr lvl="1"/>
            <a:r>
              <a:rPr lang="en-US" dirty="0"/>
              <a:t>Restricted instruction staff</a:t>
            </a:r>
          </a:p>
          <a:p>
            <a:pPr lvl="1"/>
            <a:r>
              <a:rPr lang="en-US" dirty="0"/>
              <a:t>Unpredictable teachable moments</a:t>
            </a:r>
          </a:p>
          <a:p>
            <a:r>
              <a:rPr lang="en-US" dirty="0"/>
              <a:t>Comparisons identify areas for improvement</a:t>
            </a:r>
          </a:p>
          <a:p>
            <a:r>
              <a:rPr lang="en-US" dirty="0"/>
              <a:t>Alternate teaching methods have promise</a:t>
            </a:r>
          </a:p>
          <a:p>
            <a:r>
              <a:rPr lang="en-US" dirty="0"/>
              <a:t>Some technologies can enhance both domains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F23DA8E-B2B4-4E5A-BD42-AF83FD66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CB60E6F-D6CF-4202-B411-CA99F1B5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565DBA-D13F-41FB-AE03-A37369799980}"/>
              </a:ext>
            </a:extLst>
          </p:cNvPr>
          <p:cNvSpPr txBox="1"/>
          <p:nvPr/>
        </p:nvSpPr>
        <p:spPr>
          <a:xfrm>
            <a:off x="1600200" y="4681696"/>
            <a:ext cx="3544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ADL – Advance Distributed Learning</a:t>
            </a:r>
          </a:p>
        </p:txBody>
      </p:sp>
    </p:spTree>
    <p:extLst>
      <p:ext uri="{BB962C8B-B14F-4D97-AF65-F5344CB8AC3E}">
        <p14:creationId xmlns:p14="http://schemas.microsoft.com/office/powerpoint/2010/main" xmlns="" val="71509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6BDCDF-6E59-498A-842D-6ED898111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To Home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D041D3-8F09-4D44-8237-217215B8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F6443B4-42C0-401A-A166-FE717E75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06A1B49-5BF4-482F-A2B6-544DD381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E24B97C3-4E0F-4813-966E-1F14A68A1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9256943"/>
              </p:ext>
            </p:extLst>
          </p:nvPr>
        </p:nvGraphicFramePr>
        <p:xfrm>
          <a:off x="914400" y="1200151"/>
          <a:ext cx="7010400" cy="2751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0940">
                  <a:extLst>
                    <a:ext uri="{9D8B030D-6E8A-4147-A177-3AD203B41FA5}">
                      <a16:colId xmlns:a16="http://schemas.microsoft.com/office/drawing/2014/main" xmlns="" val="3153453139"/>
                    </a:ext>
                  </a:extLst>
                </a:gridCol>
                <a:gridCol w="1599460">
                  <a:extLst>
                    <a:ext uri="{9D8B030D-6E8A-4147-A177-3AD203B41FA5}">
                      <a16:colId xmlns:a16="http://schemas.microsoft.com/office/drawing/2014/main" xmlns="" val="2261729392"/>
                    </a:ext>
                  </a:extLst>
                </a:gridCol>
              </a:tblGrid>
              <a:tr h="28271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Motivation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55952625"/>
                  </a:ext>
                </a:extLst>
              </a:tr>
              <a:tr h="2698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concern about the school environment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91%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807351186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desire to provide moral instruction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77%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595896248"/>
                  </a:ext>
                </a:extLst>
              </a:tr>
              <a:tr h="41122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dissatisfaction with academic instruction at other schools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189199219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desire to provide religious instruction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440791694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Provide a nontraditional approach to education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44%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5585815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Other reasons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277077262"/>
                  </a:ext>
                </a:extLst>
              </a:tr>
              <a:tr h="2570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Child has special needs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036863476"/>
                  </a:ext>
                </a:extLst>
              </a:tr>
              <a:tr h="2698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Child has a physical or mental health problem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3703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5684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4171"/>
          </a:xfrm>
        </p:spPr>
        <p:txBody>
          <a:bodyPr>
            <a:normAutofit fontScale="90000"/>
          </a:bodyPr>
          <a:lstStyle/>
          <a:p>
            <a:r>
              <a:rPr lang="en-US" dirty="0"/>
              <a:t>Home Schooling and </a:t>
            </a:r>
            <a:br>
              <a:rPr lang="en-US" dirty="0"/>
            </a:br>
            <a:r>
              <a:rPr lang="en-US" dirty="0"/>
              <a:t>DoD OJT Training Parallels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4811589"/>
              </p:ext>
            </p:extLst>
          </p:nvPr>
        </p:nvGraphicFramePr>
        <p:xfrm>
          <a:off x="304800" y="1316990"/>
          <a:ext cx="8381999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17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Characteristics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DoD ADL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Home School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Public School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Ability to respond to “teachable moment”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Self-pacing</a:t>
                      </a:r>
                      <a:r>
                        <a:rPr lang="en-US" baseline="0" dirty="0"/>
                        <a:t> capability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Tailor</a:t>
                      </a:r>
                      <a:r>
                        <a:rPr lang="en-US" baseline="0" dirty="0"/>
                        <a:t> instruction to individual student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Easy access to video</a:t>
                      </a:r>
                      <a:r>
                        <a:rPr lang="en-US" baseline="0" dirty="0"/>
                        <a:t> instruction to augment learning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Inviolate</a:t>
                      </a:r>
                      <a:r>
                        <a:rPr lang="en-US" baseline="0" dirty="0"/>
                        <a:t> g</a:t>
                      </a:r>
                      <a:r>
                        <a:rPr lang="en-US" dirty="0"/>
                        <a:t>roup schedule</a:t>
                      </a:r>
                      <a:r>
                        <a:rPr lang="en-US" baseline="0" dirty="0"/>
                        <a:t> requiring hard stop to learning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/>
                        <a:t>Periodic admin, safety</a:t>
                      </a:r>
                      <a:r>
                        <a:rPr lang="en-US" baseline="0" dirty="0"/>
                        <a:t> and logistics interruptions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026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962150"/>
            <a:ext cx="304800" cy="304800"/>
          </a:xfrm>
          <a:prstGeom prst="rect">
            <a:avLst/>
          </a:prstGeom>
          <a:noFill/>
        </p:spPr>
      </p:pic>
      <p:pic>
        <p:nvPicPr>
          <p:cNvPr id="9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343150"/>
            <a:ext cx="304800" cy="304800"/>
          </a:xfrm>
          <a:prstGeom prst="rect">
            <a:avLst/>
          </a:prstGeom>
          <a:noFill/>
        </p:spPr>
      </p:pic>
      <p:pic>
        <p:nvPicPr>
          <p:cNvPr id="10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724150"/>
            <a:ext cx="304800" cy="304800"/>
          </a:xfrm>
          <a:prstGeom prst="rect">
            <a:avLst/>
          </a:prstGeom>
          <a:noFill/>
        </p:spPr>
      </p:pic>
      <p:pic>
        <p:nvPicPr>
          <p:cNvPr id="11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105150"/>
            <a:ext cx="304800" cy="304800"/>
          </a:xfrm>
          <a:prstGeom prst="rect">
            <a:avLst/>
          </a:prstGeom>
          <a:noFill/>
        </p:spPr>
      </p:pic>
      <p:pic>
        <p:nvPicPr>
          <p:cNvPr id="12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962150"/>
            <a:ext cx="304800" cy="304800"/>
          </a:xfrm>
          <a:prstGeom prst="rect">
            <a:avLst/>
          </a:prstGeom>
          <a:noFill/>
        </p:spPr>
      </p:pic>
      <p:pic>
        <p:nvPicPr>
          <p:cNvPr id="13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343150"/>
            <a:ext cx="304800" cy="304800"/>
          </a:xfrm>
          <a:prstGeom prst="rect">
            <a:avLst/>
          </a:prstGeom>
          <a:noFill/>
        </p:spPr>
      </p:pic>
      <p:pic>
        <p:nvPicPr>
          <p:cNvPr id="14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724150"/>
            <a:ext cx="304800" cy="304800"/>
          </a:xfrm>
          <a:prstGeom prst="rect">
            <a:avLst/>
          </a:prstGeom>
          <a:noFill/>
        </p:spPr>
      </p:pic>
      <p:pic>
        <p:nvPicPr>
          <p:cNvPr id="15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105150"/>
            <a:ext cx="304800" cy="304800"/>
          </a:xfrm>
          <a:prstGeom prst="rect">
            <a:avLst/>
          </a:prstGeom>
          <a:noFill/>
        </p:spPr>
      </p:pic>
      <p:pic>
        <p:nvPicPr>
          <p:cNvPr id="16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3486150"/>
            <a:ext cx="304800" cy="304800"/>
          </a:xfrm>
          <a:prstGeom prst="rect">
            <a:avLst/>
          </a:prstGeom>
          <a:noFill/>
        </p:spPr>
      </p:pic>
      <p:pic>
        <p:nvPicPr>
          <p:cNvPr id="17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3867150"/>
            <a:ext cx="304800" cy="304800"/>
          </a:xfrm>
          <a:prstGeom prst="rect">
            <a:avLst/>
          </a:prstGeom>
          <a:noFill/>
        </p:spPr>
      </p:pic>
      <p:pic>
        <p:nvPicPr>
          <p:cNvPr id="18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867150"/>
            <a:ext cx="304800" cy="304800"/>
          </a:xfrm>
          <a:prstGeom prst="rect">
            <a:avLst/>
          </a:prstGeom>
          <a:noFill/>
        </p:spPr>
      </p:pic>
      <p:pic>
        <p:nvPicPr>
          <p:cNvPr id="19" name="Picture 2" descr="C:\Users\ddavis\AppData\Local\Microsoft\Windows\INetCache\IE\N3S2COIP\Blue_check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867150"/>
            <a:ext cx="304800" cy="304800"/>
          </a:xfrm>
          <a:prstGeom prst="rect">
            <a:avLst/>
          </a:prstGeom>
          <a:noFill/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CA7E1F7-684E-4859-A381-F3AE4935150C}"/>
              </a:ext>
            </a:extLst>
          </p:cNvPr>
          <p:cNvSpPr txBox="1"/>
          <p:nvPr/>
        </p:nvSpPr>
        <p:spPr>
          <a:xfrm>
            <a:off x="1553545" y="4503519"/>
            <a:ext cx="3018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DoD – Department of Defense</a:t>
            </a:r>
          </a:p>
          <a:p>
            <a:r>
              <a:rPr lang="en-US" dirty="0"/>
              <a:t>OJT – On the Job Training</a:t>
            </a:r>
          </a:p>
        </p:txBody>
      </p:sp>
    </p:spTree>
    <p:extLst>
      <p:ext uri="{BB962C8B-B14F-4D97-AF65-F5344CB8AC3E}">
        <p14:creationId xmlns:p14="http://schemas.microsoft.com/office/powerpoint/2010/main" xmlns="" val="43566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1E8F41-CE54-4116-851B-6A483D7B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for Enhancement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1570BAA-0A90-4503-94D3-AF47FF0AD9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938004"/>
              </p:ext>
            </p:extLst>
          </p:nvPr>
        </p:nvGraphicFramePr>
        <p:xfrm>
          <a:off x="381000" y="1200150"/>
          <a:ext cx="8305801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>
                  <a:extLst>
                    <a:ext uri="{9D8B030D-6E8A-4147-A177-3AD203B41FA5}">
                      <a16:colId xmlns:a16="http://schemas.microsoft.com/office/drawing/2014/main" xmlns="" val="4945110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804814505"/>
                    </a:ext>
                  </a:extLst>
                </a:gridCol>
                <a:gridCol w="830440">
                  <a:extLst>
                    <a:ext uri="{9D8B030D-6E8A-4147-A177-3AD203B41FA5}">
                      <a16:colId xmlns:a16="http://schemas.microsoft.com/office/drawing/2014/main" xmlns="" val="3954303448"/>
                    </a:ext>
                  </a:extLst>
                </a:gridCol>
                <a:gridCol w="845961">
                  <a:extLst>
                    <a:ext uri="{9D8B030D-6E8A-4147-A177-3AD203B41FA5}">
                      <a16:colId xmlns:a16="http://schemas.microsoft.com/office/drawing/2014/main" xmlns="" val="2973139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Characteristics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DoD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Home School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Public School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29884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Teacher is an expert in the field: </a:t>
                      </a:r>
                      <a:r>
                        <a:rPr lang="en-US" sz="1600" dirty="0"/>
                        <a:t>languages,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1941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Teacher is </a:t>
                      </a:r>
                      <a:r>
                        <a:rPr lang="en-US" sz="1800" b="1" dirty="0"/>
                        <a:t>the</a:t>
                      </a:r>
                      <a:r>
                        <a:rPr lang="en-US" sz="1800" dirty="0"/>
                        <a:t> expert in the field: </a:t>
                      </a:r>
                      <a:r>
                        <a:rPr lang="en-US" sz="1600" dirty="0"/>
                        <a:t>witness to history, inventor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en-US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254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Advantages of Social Interaction: </a:t>
                      </a:r>
                      <a:r>
                        <a:rPr lang="en-US" sz="1600" dirty="0"/>
                        <a:t>competition, collaboration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790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Facilities: gym, track, complicated simulators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516550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4B18479-9334-4038-8106-1F8A0964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E7FAB58-B251-45CC-8412-818E40A8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6547D9C0-776B-4173-A07B-580BF335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885950"/>
            <a:ext cx="304800" cy="304800"/>
          </a:xfrm>
          <a:prstGeom prst="rect">
            <a:avLst/>
          </a:prstGeom>
          <a:noFill/>
        </p:spPr>
      </p:pic>
      <p:pic>
        <p:nvPicPr>
          <p:cNvPr id="9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0344D33A-5797-491E-A608-AF47F95E2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3018790"/>
            <a:ext cx="304800" cy="304800"/>
          </a:xfrm>
          <a:prstGeom prst="rect">
            <a:avLst/>
          </a:prstGeom>
          <a:noFill/>
        </p:spPr>
      </p:pic>
      <p:pic>
        <p:nvPicPr>
          <p:cNvPr id="10" name="Picture 2" descr="C:\Users\ddavis\AppData\Local\Microsoft\Windows\INetCache\IE\N3S2COIP\Blue_check.svg[1].png">
            <a:extLst>
              <a:ext uri="{FF2B5EF4-FFF2-40B4-BE49-F238E27FC236}">
                <a16:creationId xmlns:a16="http://schemas.microsoft.com/office/drawing/2014/main" xmlns="" id="{E8A00998-FDDC-4E3F-BCF3-2B6FE76F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2647951"/>
            <a:ext cx="304800" cy="304800"/>
          </a:xfrm>
          <a:prstGeom prst="rect">
            <a:avLst/>
          </a:prstGeom>
          <a:noFill/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14C125BC-0D24-4286-BCB8-87CB55FC8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4459715"/>
              </p:ext>
            </p:extLst>
          </p:nvPr>
        </p:nvGraphicFramePr>
        <p:xfrm>
          <a:off x="381411" y="3355340"/>
          <a:ext cx="5334000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215">
                  <a:extLst>
                    <a:ext uri="{9D8B030D-6E8A-4147-A177-3AD203B41FA5}">
                      <a16:colId xmlns:a16="http://schemas.microsoft.com/office/drawing/2014/main" xmlns="" val="726964207"/>
                    </a:ext>
                  </a:extLst>
                </a:gridCol>
                <a:gridCol w="5109785">
                  <a:extLst>
                    <a:ext uri="{9D8B030D-6E8A-4147-A177-3AD203B41FA5}">
                      <a16:colId xmlns:a16="http://schemas.microsoft.com/office/drawing/2014/main" xmlns="" val="1517721765"/>
                    </a:ext>
                  </a:extLst>
                </a:gridCol>
              </a:tblGrid>
              <a:tr h="2255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9137543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Scales poorly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2804967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Significant social interaction available outside of education 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5305469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Organizations to support home school are common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6616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84810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B38F1C-EC94-4391-8AE5-F7F4C121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Teaching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40DBE2-121D-4CBC-976F-B0F8A5B1F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1112"/>
            <a:ext cx="822960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Lecture based</a:t>
            </a:r>
          </a:p>
          <a:p>
            <a:pPr lvl="1"/>
            <a:r>
              <a:rPr lang="en-US" dirty="0"/>
              <a:t>Tried and true</a:t>
            </a:r>
          </a:p>
          <a:p>
            <a:pPr lvl="1"/>
            <a:r>
              <a:rPr lang="en-US" dirty="0"/>
              <a:t>Lowest instructor training cost</a:t>
            </a:r>
          </a:p>
          <a:p>
            <a:r>
              <a:rPr lang="en-US" dirty="0"/>
              <a:t>Constructivism – problem solving based</a:t>
            </a:r>
          </a:p>
          <a:p>
            <a:pPr lvl="1"/>
            <a:r>
              <a:rPr lang="en-US" dirty="0"/>
              <a:t>Very effective</a:t>
            </a:r>
          </a:p>
          <a:p>
            <a:pPr lvl="1"/>
            <a:r>
              <a:rPr lang="en-US" dirty="0"/>
              <a:t>Requires high motivation and high training and preparation</a:t>
            </a:r>
          </a:p>
          <a:p>
            <a:r>
              <a:rPr lang="en-US" dirty="0"/>
              <a:t>Socratic method</a:t>
            </a:r>
          </a:p>
          <a:p>
            <a:pPr lvl="1"/>
            <a:r>
              <a:rPr lang="en-US" dirty="0"/>
              <a:t>Highly dependent on instructor skill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9824B4E-29E8-4E60-B69C-7A81BBA5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02678D-340B-4A1F-B61D-C7F5C948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127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E35000-2C05-43BE-B8D5-B892559BE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Humans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8C1FB5F-C6C2-4BAB-B75D-E005B5357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ABF841-065C-4F18-9545-910E7389D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Content Placeholder 5" descr="MntPanel2.jpg">
            <a:extLst>
              <a:ext uri="{FF2B5EF4-FFF2-40B4-BE49-F238E27FC236}">
                <a16:creationId xmlns:a16="http://schemas.microsoft.com/office/drawing/2014/main" xmlns="" id="{46FC7CB9-7BBD-4E47-8DD6-C3F3F48ED3E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53587" y="874712"/>
            <a:ext cx="5836826" cy="33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1005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C45757-D8F8-4662-BC4D-00662D9C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Virtual Humans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F2353-68BA-42E6-9E12-944BA5F33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Teacher</a:t>
            </a:r>
          </a:p>
          <a:p>
            <a:pPr lvl="1"/>
            <a:r>
              <a:rPr lang="en-US" dirty="0"/>
              <a:t>The real expert</a:t>
            </a:r>
          </a:p>
          <a:p>
            <a:r>
              <a:rPr lang="en-US" dirty="0"/>
              <a:t>Expert for question and answer sessions</a:t>
            </a:r>
          </a:p>
          <a:p>
            <a:pPr lvl="1"/>
            <a:r>
              <a:rPr lang="en-US" dirty="0"/>
              <a:t>Engaging experience focusing on students concerns</a:t>
            </a:r>
          </a:p>
          <a:p>
            <a:pPr lvl="1"/>
            <a:r>
              <a:rPr lang="en-US" dirty="0"/>
              <a:t>Opportunity for mentoring</a:t>
            </a:r>
          </a:p>
          <a:p>
            <a:r>
              <a:rPr lang="en-US" dirty="0"/>
              <a:t>Partner for practice</a:t>
            </a:r>
          </a:p>
          <a:p>
            <a:pPr lvl="1"/>
            <a:r>
              <a:rPr lang="en-US" dirty="0"/>
              <a:t>From language drills to troubleshooting exercises</a:t>
            </a:r>
          </a:p>
          <a:p>
            <a:r>
              <a:rPr lang="en-US" dirty="0"/>
              <a:t>Team members for simulations</a:t>
            </a:r>
          </a:p>
          <a:p>
            <a:pPr lvl="1"/>
            <a:r>
              <a:rPr lang="en-US" dirty="0"/>
              <a:t>Augmented reality or virtual reality games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33C153-1F97-4E32-A7AF-7B72ABBB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2699CC-FF15-4308-8C8C-05D21BBC8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7626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B62F5E-7F3E-4A73-9F23-693FFFCEA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B92405-F144-4095-8126-9DAC54B93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Homeschool and ADL have similar needs</a:t>
            </a:r>
          </a:p>
          <a:p>
            <a:r>
              <a:rPr lang="en-US" dirty="0"/>
              <a:t>Alternative teaching techniques are challenging</a:t>
            </a:r>
          </a:p>
          <a:p>
            <a:r>
              <a:rPr lang="en-US" dirty="0"/>
              <a:t>Emerging technologies (Virtual Humans) can help</a:t>
            </a:r>
          </a:p>
          <a:p>
            <a:r>
              <a:rPr lang="en-US" dirty="0"/>
              <a:t>Joint approaches have high potential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0B408D-2B99-41C9-9E9D-F4B70550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Norfolk, Virginia  </a:t>
            </a:r>
            <a:r>
              <a:rPr lang="en-US" dirty="0">
                <a:sym typeface="Symbol"/>
              </a:rPr>
              <a:t>  </a:t>
            </a:r>
            <a:r>
              <a:rPr lang="en-US" dirty="0"/>
              <a:t>April 22-24,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DC67823-5EBA-4358-BA1E-50C91C0E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FD9B-DC66-4F2B-B92A-19C65C99AF3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9904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470</Words>
  <Application>Microsoft Office PowerPoint</Application>
  <PresentationFormat>On-screen Show (16:9)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Enhancements for Homeschooling &amp; ADL:  Virtual Humans, Technologies &amp; Insights</vt:lpstr>
      <vt:lpstr>Introduction</vt:lpstr>
      <vt:lpstr>Reasons To Home School</vt:lpstr>
      <vt:lpstr>Home Schooling and  DoD OJT Training Parallels</vt:lpstr>
      <vt:lpstr>Opportunities for Enhancement</vt:lpstr>
      <vt:lpstr>Alternate Teaching Methods</vt:lpstr>
      <vt:lpstr>Virtual Humans</vt:lpstr>
      <vt:lpstr>Roles of Virtual Humans</vt:lpstr>
      <vt:lpstr>Conclusions</vt:lpstr>
      <vt:lpstr>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eweisel</dc:creator>
  <cp:lastModifiedBy>USC/ISI</cp:lastModifiedBy>
  <cp:revision>45</cp:revision>
  <dcterms:created xsi:type="dcterms:W3CDTF">2014-02-05T15:33:57Z</dcterms:created>
  <dcterms:modified xsi:type="dcterms:W3CDTF">2019-03-29T22:26:49Z</dcterms:modified>
</cp:coreProperties>
</file>