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66" r:id="rId3"/>
    <p:sldId id="264" r:id="rId4"/>
    <p:sldId id="269" r:id="rId5"/>
    <p:sldId id="265" r:id="rId6"/>
    <p:sldId id="271" r:id="rId7"/>
    <p:sldId id="272" r:id="rId8"/>
    <p:sldId id="273" r:id="rId9"/>
    <p:sldId id="274" r:id="rId10"/>
    <p:sldId id="275" r:id="rId11"/>
    <p:sldId id="276" r:id="rId12"/>
    <p:sldId id="277" r:id="rId13"/>
    <p:sldId id="279" r:id="rId14"/>
    <p:sldId id="278" r:id="rId15"/>
    <p:sldId id="280" r:id="rId16"/>
    <p:sldId id="281" r:id="rId17"/>
    <p:sldId id="282" r:id="rId18"/>
    <p:sldId id="284" r:id="rId19"/>
    <p:sldId id="283" r:id="rId20"/>
    <p:sldId id="26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ABA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246"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37651-A26A-4E2E-A93A-C2E3597AD2E3}" type="datetimeFigureOut">
              <a:rPr lang="en-US" smtClean="0"/>
              <a:pPr/>
              <a:t>3/29/2019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75102-4C4C-440D-957C-79FB2500C857}" type="slidenum">
              <a:rPr lang="en-US" smtClean="0"/>
              <a:pPr/>
              <a:t>‹#›</a:t>
            </a:fld>
            <a:endParaRPr lang="en-US"/>
          </a:p>
        </p:txBody>
      </p:sp>
    </p:spTree>
    <p:extLst>
      <p:ext uri="{BB962C8B-B14F-4D97-AF65-F5344CB8AC3E}">
        <p14:creationId xmlns:p14="http://schemas.microsoft.com/office/powerpoint/2010/main" xmlns="" val="154062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Information</a:t>
            </a:r>
            <a:endParaRPr lang="en-US" dirty="0"/>
          </a:p>
        </p:txBody>
      </p:sp>
      <p:sp>
        <p:nvSpPr>
          <p:cNvPr id="4" name="Footer Placeholder 4"/>
          <p:cNvSpPr>
            <a:spLocks noGrp="1"/>
          </p:cNvSpPr>
          <p:nvPr>
            <p:ph type="ftr" sz="quarter" idx="3"/>
          </p:nvPr>
        </p:nvSpPr>
        <p:spPr>
          <a:xfrm>
            <a:off x="5334000" y="4767263"/>
            <a:ext cx="3361678" cy="273844"/>
          </a:xfrm>
          <a:prstGeom prst="rect">
            <a:avLst/>
          </a:prstGeom>
        </p:spPr>
        <p:txBody>
          <a:bodyPr vert="horz" lIns="91440" tIns="45720" rIns="91440" bIns="45720" rtlCol="0" anchor="ctr"/>
          <a:lstStyle>
            <a:lvl1pPr>
              <a:defRPr lang="en-US" sz="1200" smtClean="0">
                <a:solidFill>
                  <a:schemeClr val="tx1">
                    <a:tint val="75000"/>
                  </a:schemeClr>
                </a:solidFill>
              </a:defRPr>
            </a:lvl1pPr>
          </a:lstStyle>
          <a:p>
            <a:pPr algn="ctr"/>
            <a:r>
              <a:rPr lang="en-US" dirty="0" smtClean="0"/>
              <a:t>Norfolk, Virginia  </a:t>
            </a:r>
            <a:r>
              <a:rPr lang="en-US" dirty="0" smtClean="0">
                <a:sym typeface="Symbol"/>
              </a:rPr>
              <a:t>  </a:t>
            </a:r>
            <a:r>
              <a:rPr lang="en-US" dirty="0" smtClean="0"/>
              <a:t>April 22-24, 2019</a:t>
            </a:r>
            <a:endParaRPr lang="en-US" dirty="0"/>
          </a:p>
        </p:txBody>
      </p:sp>
    </p:spTree>
    <p:extLst>
      <p:ext uri="{BB962C8B-B14F-4D97-AF65-F5344CB8AC3E}">
        <p14:creationId xmlns:p14="http://schemas.microsoft.com/office/powerpoint/2010/main" xmlns="" val="6710920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
        <p:nvSpPr>
          <p:cNvPr id="6" name="Slide Number Placeholder 5"/>
          <p:cNvSpPr>
            <a:spLocks noGrp="1"/>
          </p:cNvSpPr>
          <p:nvPr>
            <p:ph type="sldNum" sz="quarter" idx="12"/>
          </p:nvPr>
        </p:nvSpPr>
        <p:spPr/>
        <p:txBody>
          <a:bodyPr/>
          <a:lstStyle/>
          <a:p>
            <a:fld id="{20E6FD9B-DC66-4F2B-B92A-19C65C99AF3B}" type="slidenum">
              <a:rPr lang="en-US" smtClean="0"/>
              <a:pPr/>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82191" y="4353469"/>
            <a:ext cx="3256418" cy="447131"/>
          </a:xfrm>
          <a:prstGeom prst="rect">
            <a:avLst/>
          </a:prstGeom>
        </p:spPr>
      </p:pic>
    </p:spTree>
    <p:extLst>
      <p:ext uri="{BB962C8B-B14F-4D97-AF65-F5344CB8AC3E}">
        <p14:creationId xmlns:p14="http://schemas.microsoft.com/office/powerpoint/2010/main" xmlns="" val="3459067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82191" y="4353469"/>
            <a:ext cx="3256418" cy="447131"/>
          </a:xfrm>
          <a:prstGeom prst="rect">
            <a:avLst/>
          </a:prstGeom>
        </p:spPr>
      </p:pic>
      <p:sp>
        <p:nvSpPr>
          <p:cNvPr id="10"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Tree>
    <p:extLst>
      <p:ext uri="{BB962C8B-B14F-4D97-AF65-F5344CB8AC3E}">
        <p14:creationId xmlns:p14="http://schemas.microsoft.com/office/powerpoint/2010/main" xmlns="" val="21748763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0E6FD9B-DC66-4F2B-B92A-19C65C99AF3B}"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82191" y="4353469"/>
            <a:ext cx="3256418" cy="447131"/>
          </a:xfrm>
          <a:prstGeom prst="rect">
            <a:avLst/>
          </a:prstGeom>
        </p:spPr>
      </p:pic>
      <p:sp>
        <p:nvSpPr>
          <p:cNvPr id="13"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Tree>
    <p:extLst>
      <p:ext uri="{BB962C8B-B14F-4D97-AF65-F5344CB8AC3E}">
        <p14:creationId xmlns:p14="http://schemas.microsoft.com/office/powerpoint/2010/main" xmlns="" val="1223510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0E6FD9B-DC66-4F2B-B92A-19C65C99AF3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82191" y="4353469"/>
            <a:ext cx="3256418" cy="447131"/>
          </a:xfrm>
          <a:prstGeom prst="rect">
            <a:avLst/>
          </a:prstGeom>
        </p:spPr>
      </p:pic>
      <p:sp>
        <p:nvSpPr>
          <p:cNvPr id="9"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Tree>
    <p:extLst>
      <p:ext uri="{BB962C8B-B14F-4D97-AF65-F5344CB8AC3E}">
        <p14:creationId xmlns:p14="http://schemas.microsoft.com/office/powerpoint/2010/main" xmlns="" val="18468884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E6FD9B-DC66-4F2B-B92A-19C65C99AF3B}"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82191" y="4353469"/>
            <a:ext cx="3256418" cy="447131"/>
          </a:xfrm>
          <a:prstGeom prst="rect">
            <a:avLst/>
          </a:prstGeom>
        </p:spPr>
      </p:pic>
      <p:sp>
        <p:nvSpPr>
          <p:cNvPr id="8"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Tree>
    <p:extLst>
      <p:ext uri="{BB962C8B-B14F-4D97-AF65-F5344CB8AC3E}">
        <p14:creationId xmlns:p14="http://schemas.microsoft.com/office/powerpoint/2010/main" xmlns="" val="10951012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0" y="4767263"/>
            <a:ext cx="3361678" cy="273844"/>
          </a:xfrm>
          <a:prstGeom prst="rect">
            <a:avLst/>
          </a:prstGeom>
        </p:spPr>
        <p:txBody>
          <a:bodyPr vert="horz" lIns="91440" tIns="45720" rIns="91440" bIns="45720" rtlCol="0" anchor="ctr"/>
          <a:lstStyle>
            <a:lvl1pPr>
              <a:defRPr lang="en-US" sz="1200" smtClean="0">
                <a:solidFill>
                  <a:schemeClr val="tx1">
                    <a:tint val="75000"/>
                  </a:schemeClr>
                </a:solidFill>
              </a:defRPr>
            </a:lvl1pPr>
          </a:lstStyle>
          <a:p>
            <a:pPr algn="ctr"/>
            <a:r>
              <a:rPr lang="en-US" dirty="0" smtClean="0"/>
              <a:t>Norfolk, Virginia  </a:t>
            </a:r>
            <a:r>
              <a:rPr lang="en-US" dirty="0" smtClean="0">
                <a:sym typeface="Symbol"/>
              </a:rPr>
              <a:t>  </a:t>
            </a:r>
            <a:r>
              <a:rPr lang="en-US" dirty="0" smtClean="0"/>
              <a:t>April 22-24, 2019</a:t>
            </a:r>
            <a:endParaRPr lang="en-US" dirty="0"/>
          </a:p>
        </p:txBody>
      </p:sp>
      <p:sp>
        <p:nvSpPr>
          <p:cNvPr id="6" name="Slide Number Placeholder 5"/>
          <p:cNvSpPr>
            <a:spLocks noGrp="1"/>
          </p:cNvSpPr>
          <p:nvPr>
            <p:ph type="sldNum" sz="quarter" idx="4"/>
          </p:nvPr>
        </p:nvSpPr>
        <p:spPr>
          <a:xfrm>
            <a:off x="2286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E6FD9B-DC66-4F2B-B92A-19C65C99AF3B}" type="slidenum">
              <a:rPr lang="en-US" smtClean="0"/>
              <a:pPr/>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5382191" y="4353469"/>
            <a:ext cx="3256418" cy="447131"/>
          </a:xfrm>
          <a:prstGeom prst="rect">
            <a:avLst/>
          </a:prstGeom>
        </p:spPr>
      </p:pic>
    </p:spTree>
    <p:extLst>
      <p:ext uri="{BB962C8B-B14F-4D97-AF65-F5344CB8AC3E}">
        <p14:creationId xmlns:p14="http://schemas.microsoft.com/office/powerpoint/2010/main" xmlns="" val="401865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1219200"/>
          </a:xfrm>
        </p:spPr>
        <p:txBody>
          <a:bodyPr>
            <a:normAutofit fontScale="90000"/>
          </a:bodyPr>
          <a:lstStyle/>
          <a:p>
            <a:r>
              <a:rPr lang="en-US" sz="4000" b="1" dirty="0" smtClean="0">
                <a:latin typeface="Arial Narrow" pitchFamily="34" charset="0"/>
              </a:rPr>
              <a:t>Pedagogical Tools to Enhance Analytic Skills: </a:t>
            </a:r>
            <a:br>
              <a:rPr lang="en-US" sz="4000" b="1" dirty="0" smtClean="0">
                <a:latin typeface="Arial Narrow" pitchFamily="34" charset="0"/>
              </a:rPr>
            </a:br>
            <a:r>
              <a:rPr lang="en-US" sz="4000" b="1" dirty="0" smtClean="0">
                <a:latin typeface="Arial Narrow" pitchFamily="34" charset="0"/>
              </a:rPr>
              <a:t>Interactive Virtual Tutorial Environments</a:t>
            </a:r>
            <a:endParaRPr lang="en-US" dirty="0"/>
          </a:p>
        </p:txBody>
      </p:sp>
      <p:sp>
        <p:nvSpPr>
          <p:cNvPr id="4" name="Footer Placeholder 3"/>
          <p:cNvSpPr>
            <a:spLocks noGrp="1"/>
          </p:cNvSpPr>
          <p:nvPr>
            <p:ph type="ftr" sz="quarter" idx="3"/>
          </p:nvPr>
        </p:nvSpPr>
        <p:spPr/>
        <p:txBody>
          <a:bodyPr/>
          <a:lstStyle/>
          <a:p>
            <a:pPr algn="ctr"/>
            <a:r>
              <a:rPr lang="en-US" dirty="0" smtClean="0"/>
              <a:t>Norfolk, Virginia  </a:t>
            </a:r>
            <a:r>
              <a:rPr lang="en-US" dirty="0" smtClean="0">
                <a:sym typeface="Symbol"/>
              </a:rPr>
              <a:t>  </a:t>
            </a:r>
            <a:r>
              <a:rPr lang="en-US" dirty="0" smtClean="0"/>
              <a:t>April 22-24, 2019</a:t>
            </a:r>
            <a:endParaRPr lang="en-US" dirty="0"/>
          </a:p>
        </p:txBody>
      </p:sp>
      <p:sp>
        <p:nvSpPr>
          <p:cNvPr id="5" name="Subtitle 2"/>
          <p:cNvSpPr txBox="1">
            <a:spLocks/>
          </p:cNvSpPr>
          <p:nvPr/>
        </p:nvSpPr>
        <p:spPr>
          <a:xfrm>
            <a:off x="1295400" y="2495550"/>
            <a:ext cx="6400800" cy="131445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tx1">
                    <a:tint val="75000"/>
                  </a:schemeClr>
                </a:solidFill>
                <a:effectLst/>
                <a:uLnTx/>
                <a:uFillTx/>
                <a:latin typeface="Arial Narrow" panose="020B0606020202030204" pitchFamily="34" charset="0"/>
                <a:ea typeface="+mn-ea"/>
                <a:cs typeface="+mn-cs"/>
              </a:rPr>
              <a:t>Dan M. Davis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Arial Narrow" panose="020B0606020202030204" pitchFamily="34" charset="0"/>
                <a:ea typeface="+mn-ea"/>
                <a:cs typeface="+mn-cs"/>
              </a:rPr>
              <a:t>Consultant, </a:t>
            </a:r>
            <a:r>
              <a:rPr kumimoji="0" lang="en-US" sz="2000" b="0" i="0" u="none" strike="noStrike" kern="1200" cap="none" spc="0" normalizeH="0" baseline="0" noProof="0" dirty="0" err="1" smtClean="0">
                <a:ln>
                  <a:noFill/>
                </a:ln>
                <a:solidFill>
                  <a:schemeClr val="tx1">
                    <a:tint val="75000"/>
                  </a:schemeClr>
                </a:solidFill>
                <a:effectLst/>
                <a:uLnTx/>
                <a:uFillTx/>
                <a:latin typeface="Arial Narrow" panose="020B0606020202030204" pitchFamily="34" charset="0"/>
                <a:ea typeface="+mn-ea"/>
                <a:cs typeface="+mn-cs"/>
              </a:rPr>
              <a:t>Uinv</a:t>
            </a:r>
            <a:r>
              <a:rPr kumimoji="0" lang="en-US" sz="2000" b="0" i="0" u="none" strike="noStrike" kern="1200" cap="none" spc="0" normalizeH="0" baseline="0" noProof="0" dirty="0" smtClean="0">
                <a:ln>
                  <a:noFill/>
                </a:ln>
                <a:solidFill>
                  <a:schemeClr val="tx1">
                    <a:tint val="75000"/>
                  </a:schemeClr>
                </a:solidFill>
                <a:effectLst/>
                <a:uLnTx/>
                <a:uFillTx/>
                <a:latin typeface="Arial Narrow" panose="020B0606020202030204" pitchFamily="34" charset="0"/>
                <a:ea typeface="+mn-ea"/>
                <a:cs typeface="+mn-cs"/>
              </a:rPr>
              <a:t>. of Southern </a:t>
            </a:r>
            <a:r>
              <a:rPr kumimoji="0" lang="en-US" sz="2000" b="0" i="0" u="none" strike="noStrike" kern="1200" cap="none" spc="0" normalizeH="0" baseline="0" noProof="0" dirty="0" err="1" smtClean="0">
                <a:ln>
                  <a:noFill/>
                </a:ln>
                <a:solidFill>
                  <a:schemeClr val="tx1">
                    <a:tint val="75000"/>
                  </a:schemeClr>
                </a:solidFill>
                <a:effectLst/>
                <a:uLnTx/>
                <a:uFillTx/>
                <a:latin typeface="Arial Narrow" panose="020B0606020202030204" pitchFamily="34" charset="0"/>
                <a:ea typeface="+mn-ea"/>
                <a:cs typeface="+mn-cs"/>
              </a:rPr>
              <a:t>Caliornia</a:t>
            </a:r>
            <a:endParaRPr kumimoji="0" lang="en-US" sz="2000" b="0" i="0" u="none" strike="noStrike" kern="1200" cap="none" spc="0" normalizeH="0" baseline="0" noProof="0" dirty="0" smtClean="0">
              <a:ln>
                <a:noFill/>
              </a:ln>
              <a:solidFill>
                <a:schemeClr val="tx1">
                  <a:tint val="75000"/>
                </a:schemeClr>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chemeClr val="tx1">
                    <a:tint val="75000"/>
                  </a:schemeClr>
                </a:solidFill>
                <a:effectLst/>
                <a:uLnTx/>
                <a:uFillTx/>
                <a:latin typeface="Arial Narrow" panose="020B0606020202030204" pitchFamily="34" charset="0"/>
                <a:ea typeface="+mn-ea"/>
                <a:cs typeface="+mn-cs"/>
              </a:rPr>
              <a:t>Co-Authors: Christi Phelps &amp; Dr. Frederica</a:t>
            </a:r>
            <a:r>
              <a:rPr kumimoji="0" lang="en-US" b="0" i="0" u="none" strike="noStrike" kern="1200" cap="none" spc="0" normalizeH="0" noProof="0" dirty="0" smtClean="0">
                <a:ln>
                  <a:noFill/>
                </a:ln>
                <a:solidFill>
                  <a:schemeClr val="tx1">
                    <a:tint val="75000"/>
                  </a:schemeClr>
                </a:solidFill>
                <a:effectLst/>
                <a:uLnTx/>
                <a:uFillTx/>
                <a:latin typeface="Arial Narrow" panose="020B0606020202030204" pitchFamily="34" charset="0"/>
                <a:ea typeface="+mn-ea"/>
                <a:cs typeface="+mn-cs"/>
              </a:rPr>
              <a:t> Stassi</a:t>
            </a:r>
            <a:endParaRPr kumimoji="0" lang="en-US" b="0" i="0" u="none" strike="noStrike" kern="1200" cap="none" spc="0" normalizeH="0" baseline="0" noProof="0" dirty="0">
              <a:ln>
                <a:noFill/>
              </a:ln>
              <a:solidFill>
                <a:schemeClr val="tx1">
                  <a:tint val="75000"/>
                </a:schemeClr>
              </a:solidFill>
              <a:effectLst/>
              <a:uLnTx/>
              <a:uFillTx/>
              <a:latin typeface="Arial Narrow" panose="020B0606020202030204" pitchFamily="34" charset="0"/>
              <a:ea typeface="+mn-ea"/>
              <a:cs typeface="+mn-cs"/>
            </a:endParaRPr>
          </a:p>
        </p:txBody>
      </p:sp>
      <p:pic>
        <p:nvPicPr>
          <p:cNvPr id="6" name="Picture 5" descr="USC-Seal-Trnsprnt copy.gif"/>
          <p:cNvPicPr>
            <a:picLocks noChangeAspect="1"/>
          </p:cNvPicPr>
          <p:nvPr/>
        </p:nvPicPr>
        <p:blipFill>
          <a:blip r:embed="rId2" cstate="print"/>
          <a:stretch>
            <a:fillRect/>
          </a:stretch>
        </p:blipFill>
        <p:spPr>
          <a:xfrm>
            <a:off x="452655" y="4095750"/>
            <a:ext cx="754316" cy="773824"/>
          </a:xfrm>
          <a:prstGeom prst="rect">
            <a:avLst/>
          </a:prstGeom>
        </p:spPr>
      </p:pic>
      <p:pic>
        <p:nvPicPr>
          <p:cNvPr id="7" name="Picture 6" descr="wdr%20logo.jpg"/>
          <p:cNvPicPr>
            <a:picLocks noChangeAspect="1"/>
          </p:cNvPicPr>
          <p:nvPr/>
        </p:nvPicPr>
        <p:blipFill>
          <a:blip r:embed="rId3" cstate="print"/>
          <a:stretch>
            <a:fillRect/>
          </a:stretch>
        </p:blipFill>
        <p:spPr>
          <a:xfrm>
            <a:off x="3043455" y="4095750"/>
            <a:ext cx="766545" cy="806961"/>
          </a:xfrm>
          <a:prstGeom prst="rect">
            <a:avLst/>
          </a:prstGeom>
        </p:spPr>
      </p:pic>
    </p:spTree>
    <p:extLst>
      <p:ext uri="{BB962C8B-B14F-4D97-AF65-F5344CB8AC3E}">
        <p14:creationId xmlns:p14="http://schemas.microsoft.com/office/powerpoint/2010/main" xmlns="" val="3427961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E6FD9B-DC66-4F2B-B92A-19C65C99AF3B}" type="slidenum">
              <a:rPr lang="en-US" smtClean="0"/>
              <a:pPr/>
              <a:t>10</a:t>
            </a:fld>
            <a:endParaRPr lang="en-US"/>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4" name="Picture 3" descr="GuntterInLightStage2.jpg"/>
          <p:cNvPicPr/>
          <p:nvPr/>
        </p:nvPicPr>
        <p:blipFill>
          <a:blip r:embed="rId2" cstate="print"/>
          <a:stretch>
            <a:fillRect/>
          </a:stretch>
        </p:blipFill>
        <p:spPr>
          <a:xfrm>
            <a:off x="1659600" y="895350"/>
            <a:ext cx="5808000" cy="3276600"/>
          </a:xfrm>
          <a:prstGeom prst="rect">
            <a:avLst/>
          </a:prstGeom>
        </p:spPr>
      </p:pic>
      <p:sp>
        <p:nvSpPr>
          <p:cNvPr id="5" name="Rectangle 4"/>
          <p:cNvSpPr/>
          <p:nvPr/>
        </p:nvSpPr>
        <p:spPr>
          <a:xfrm>
            <a:off x="0" y="209550"/>
            <a:ext cx="9144000" cy="707886"/>
          </a:xfrm>
          <a:prstGeom prst="rect">
            <a:avLst/>
          </a:prstGeom>
        </p:spPr>
        <p:txBody>
          <a:bodyPr wrap="square">
            <a:spAutoFit/>
          </a:bodyPr>
          <a:lstStyle/>
          <a:p>
            <a:pPr algn="ctr"/>
            <a:r>
              <a:rPr lang="en-US" sz="4000" dirty="0" smtClean="0"/>
              <a:t>Creating a Tutor via Holographic Imagery</a:t>
            </a:r>
            <a:endParaRPr lang="en-US" sz="4000" dirty="0"/>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05979"/>
            <a:ext cx="8915400" cy="857250"/>
          </a:xfrm>
        </p:spPr>
        <p:txBody>
          <a:bodyPr>
            <a:normAutofit fontScale="90000"/>
          </a:bodyPr>
          <a:lstStyle/>
          <a:p>
            <a:r>
              <a:rPr lang="en-US" dirty="0" smtClean="0"/>
              <a:t>Instantiations and On-going Research</a:t>
            </a:r>
            <a:endParaRPr lang="en-US" dirty="0"/>
          </a:p>
        </p:txBody>
      </p:sp>
      <p:sp>
        <p:nvSpPr>
          <p:cNvPr id="5" name="Content Placeholder 4"/>
          <p:cNvSpPr>
            <a:spLocks noGrp="1"/>
          </p:cNvSpPr>
          <p:nvPr>
            <p:ph idx="1"/>
          </p:nvPr>
        </p:nvSpPr>
        <p:spPr/>
        <p:txBody>
          <a:bodyPr/>
          <a:lstStyle/>
          <a:p>
            <a:r>
              <a:rPr lang="en-US" dirty="0" smtClean="0"/>
              <a:t>SimCoach to counsel VA patients</a:t>
            </a:r>
          </a:p>
          <a:p>
            <a:r>
              <a:rPr lang="en-US" dirty="0" smtClean="0"/>
              <a:t>New Dimension in Testimony to archive “survivors”</a:t>
            </a:r>
          </a:p>
          <a:p>
            <a:r>
              <a:rPr lang="en-US" dirty="0" smtClean="0"/>
              <a:t>MentorPal to advise High School STEM students</a:t>
            </a:r>
          </a:p>
          <a:p>
            <a:r>
              <a:rPr lang="en-US" dirty="0" smtClean="0"/>
              <a:t>Scalability, training, consistency, and compliance</a:t>
            </a:r>
          </a:p>
          <a:p>
            <a:r>
              <a:rPr lang="en-US" dirty="0" smtClean="0"/>
              <a:t>Entertainment industry arts and skills used</a:t>
            </a:r>
            <a:endParaRPr lang="en-US"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11</a:t>
            </a:fld>
            <a:endParaRPr lang="en-US"/>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Deep Learning and AI</a:t>
            </a:r>
            <a:endParaRPr lang="en-US" dirty="0"/>
          </a:p>
        </p:txBody>
      </p:sp>
      <p:sp>
        <p:nvSpPr>
          <p:cNvPr id="5" name="Content Placeholder 4"/>
          <p:cNvSpPr>
            <a:spLocks noGrp="1"/>
          </p:cNvSpPr>
          <p:nvPr>
            <p:ph idx="1"/>
          </p:nvPr>
        </p:nvSpPr>
        <p:spPr/>
        <p:txBody>
          <a:bodyPr/>
          <a:lstStyle/>
          <a:p>
            <a:r>
              <a:rPr lang="en-US" dirty="0" smtClean="0"/>
              <a:t>Can produce self-learning</a:t>
            </a:r>
          </a:p>
          <a:p>
            <a:r>
              <a:rPr lang="en-US" dirty="0" smtClean="0"/>
              <a:t>Requires human monitoring </a:t>
            </a:r>
          </a:p>
          <a:p>
            <a:r>
              <a:rPr lang="en-US" dirty="0" smtClean="0"/>
              <a:t>Careful establishment of figures of merit</a:t>
            </a:r>
          </a:p>
          <a:p>
            <a:r>
              <a:rPr lang="en-US" dirty="0" smtClean="0"/>
              <a:t>Deep Learning should produce more realism</a:t>
            </a:r>
          </a:p>
          <a:p>
            <a:r>
              <a:rPr lang="en-US" dirty="0" smtClean="0"/>
              <a:t>Challenge: develop questioning AI agents</a:t>
            </a:r>
            <a:endParaRPr lang="en-US"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12</a:t>
            </a:fld>
            <a:endParaRPr lang="en-US"/>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Quantum Computing </a:t>
            </a:r>
            <a:endParaRPr lang="en-US" dirty="0"/>
          </a:p>
        </p:txBody>
      </p:sp>
      <p:sp>
        <p:nvSpPr>
          <p:cNvPr id="5" name="Content Placeholder 4"/>
          <p:cNvSpPr>
            <a:spLocks noGrp="1"/>
          </p:cNvSpPr>
          <p:nvPr>
            <p:ph idx="1"/>
          </p:nvPr>
        </p:nvSpPr>
        <p:spPr>
          <a:xfrm>
            <a:off x="381000" y="1047750"/>
            <a:ext cx="8458200" cy="3546873"/>
          </a:xfrm>
        </p:spPr>
        <p:txBody>
          <a:bodyPr>
            <a:normAutofit/>
          </a:bodyPr>
          <a:lstStyle/>
          <a:p>
            <a:r>
              <a:rPr lang="en-US" dirty="0" smtClean="0"/>
              <a:t>Quantum Computers now on line</a:t>
            </a:r>
          </a:p>
          <a:p>
            <a:r>
              <a:rPr lang="en-US" dirty="0" smtClean="0"/>
              <a:t>In early stages of Clayton Christensen’s development</a:t>
            </a:r>
          </a:p>
          <a:p>
            <a:r>
              <a:rPr lang="en-US" dirty="0" smtClean="0"/>
              <a:t>Will be disruptive technology (maybe)</a:t>
            </a:r>
          </a:p>
          <a:p>
            <a:r>
              <a:rPr lang="en-US" dirty="0" smtClean="0"/>
              <a:t>Limited applications, but should be good for AI </a:t>
            </a:r>
          </a:p>
          <a:p>
            <a:r>
              <a:rPr lang="en-US" dirty="0" smtClean="0"/>
              <a:t>Process “Big Data” and provide stochastic analyses</a:t>
            </a:r>
          </a:p>
          <a:p>
            <a:r>
              <a:rPr lang="en-US" dirty="0" smtClean="0"/>
              <a:t>Orders of magnitude faster</a:t>
            </a:r>
            <a:endParaRPr lang="en-US"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13</a:t>
            </a:fld>
            <a:endParaRPr lang="en-US"/>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E6FD9B-DC66-4F2B-B92A-19C65C99AF3B}" type="slidenum">
              <a:rPr lang="en-US" smtClean="0"/>
              <a:pPr/>
              <a:t>14</a:t>
            </a:fld>
            <a:endParaRPr lang="en-US"/>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048000" y="742949"/>
            <a:ext cx="3124200" cy="3494411"/>
          </a:xfrm>
          <a:prstGeom prst="rect">
            <a:avLst/>
          </a:prstGeom>
        </p:spPr>
      </p:pic>
      <p:sp>
        <p:nvSpPr>
          <p:cNvPr id="5" name="Rectangle 4"/>
          <p:cNvSpPr/>
          <p:nvPr/>
        </p:nvSpPr>
        <p:spPr>
          <a:xfrm>
            <a:off x="0" y="57150"/>
            <a:ext cx="9144000" cy="707886"/>
          </a:xfrm>
          <a:prstGeom prst="rect">
            <a:avLst/>
          </a:prstGeom>
        </p:spPr>
        <p:txBody>
          <a:bodyPr wrap="square">
            <a:spAutoFit/>
          </a:bodyPr>
          <a:lstStyle/>
          <a:p>
            <a:pPr algn="ctr"/>
            <a:r>
              <a:rPr lang="en-US" sz="4000" dirty="0" smtClean="0"/>
              <a:t>Quantum Computing to Advance AI</a:t>
            </a:r>
            <a:endParaRPr lang="en-US" sz="4000" dirty="0"/>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D-Wave Quantum Annealer</a:t>
            </a:r>
            <a:endParaRPr lang="en-US" dirty="0"/>
          </a:p>
        </p:txBody>
      </p:sp>
      <p:sp>
        <p:nvSpPr>
          <p:cNvPr id="5" name="Content Placeholder 4"/>
          <p:cNvSpPr>
            <a:spLocks noGrp="1"/>
          </p:cNvSpPr>
          <p:nvPr>
            <p:ph idx="1"/>
          </p:nvPr>
        </p:nvSpPr>
        <p:spPr/>
        <p:txBody>
          <a:bodyPr>
            <a:normAutofit lnSpcReduction="10000"/>
          </a:bodyPr>
          <a:lstStyle/>
          <a:p>
            <a:r>
              <a:rPr lang="en-US" dirty="0" smtClean="0"/>
              <a:t>Example of already fielded quantum computing</a:t>
            </a:r>
          </a:p>
          <a:p>
            <a:r>
              <a:rPr lang="en-US" dirty="0" smtClean="0"/>
              <a:t>Canadian firm; quantum processing confirmed </a:t>
            </a:r>
          </a:p>
          <a:p>
            <a:r>
              <a:rPr lang="en-US" dirty="0" smtClean="0"/>
              <a:t>~ 2K Qubits, six-way connectivity =&gt; 16-way soon</a:t>
            </a:r>
          </a:p>
          <a:p>
            <a:r>
              <a:rPr lang="en-US" dirty="0" smtClean="0"/>
              <a:t>Runs at 15 milliKelvin (colder than outer space)</a:t>
            </a:r>
          </a:p>
          <a:p>
            <a:r>
              <a:rPr lang="en-US" dirty="0" smtClean="0"/>
              <a:t>One at USC, one in Bay Area (Google), DoD has ordered one</a:t>
            </a:r>
            <a:endParaRPr lang="en-US"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15</a:t>
            </a:fld>
            <a:endParaRPr lang="en-US"/>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E6FD9B-DC66-4F2B-B92A-19C65C99AF3B}" type="slidenum">
              <a:rPr lang="en-US" smtClean="0"/>
              <a:pPr/>
              <a:t>16</a:t>
            </a:fld>
            <a:endParaRPr lang="en-US"/>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4" name="Picture 3" descr="128QbitProc.bmp"/>
          <p:cNvPicPr/>
          <p:nvPr/>
        </p:nvPicPr>
        <p:blipFill>
          <a:blip r:embed="rId2" cstate="print"/>
          <a:srcRect b="7085"/>
          <a:stretch>
            <a:fillRect/>
          </a:stretch>
        </p:blipFill>
        <p:spPr>
          <a:xfrm>
            <a:off x="1981200" y="1047750"/>
            <a:ext cx="4419600" cy="2954242"/>
          </a:xfrm>
          <a:prstGeom prst="rect">
            <a:avLst/>
          </a:prstGeom>
        </p:spPr>
      </p:pic>
      <p:sp>
        <p:nvSpPr>
          <p:cNvPr id="5" name="Rectangle 4"/>
          <p:cNvSpPr/>
          <p:nvPr/>
        </p:nvSpPr>
        <p:spPr>
          <a:xfrm>
            <a:off x="0" y="57150"/>
            <a:ext cx="9144000" cy="707886"/>
          </a:xfrm>
          <a:prstGeom prst="rect">
            <a:avLst/>
          </a:prstGeom>
        </p:spPr>
        <p:txBody>
          <a:bodyPr wrap="square">
            <a:spAutoFit/>
          </a:bodyPr>
          <a:lstStyle/>
          <a:p>
            <a:pPr algn="ctr"/>
            <a:r>
              <a:rPr lang="en-US" sz="4000" dirty="0" smtClean="0"/>
              <a:t>Image of an Early Quantum Processor</a:t>
            </a:r>
            <a:endParaRPr lang="en-US" sz="4000" dirty="0"/>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3350"/>
            <a:ext cx="8229600" cy="857250"/>
          </a:xfrm>
        </p:spPr>
        <p:txBody>
          <a:bodyPr/>
          <a:lstStyle/>
          <a:p>
            <a:r>
              <a:rPr lang="en-US" dirty="0" smtClean="0"/>
              <a:t>Use of Quantum Annealer</a:t>
            </a:r>
            <a:endParaRPr lang="en-US" dirty="0"/>
          </a:p>
        </p:txBody>
      </p:sp>
      <p:sp>
        <p:nvSpPr>
          <p:cNvPr id="5" name="Content Placeholder 4"/>
          <p:cNvSpPr>
            <a:spLocks noGrp="1"/>
          </p:cNvSpPr>
          <p:nvPr>
            <p:ph idx="1"/>
          </p:nvPr>
        </p:nvSpPr>
        <p:spPr>
          <a:xfrm>
            <a:off x="381000" y="1047750"/>
            <a:ext cx="8229600" cy="3733800"/>
          </a:xfrm>
        </p:spPr>
        <p:txBody>
          <a:bodyPr>
            <a:normAutofit/>
          </a:bodyPr>
          <a:lstStyle/>
          <a:p>
            <a:r>
              <a:rPr lang="en-US" dirty="0" smtClean="0"/>
              <a:t>Two major uses have been confirmed</a:t>
            </a:r>
          </a:p>
          <a:p>
            <a:pPr lvl="1"/>
            <a:r>
              <a:rPr lang="en-US" dirty="0" smtClean="0"/>
              <a:t>Optimizations</a:t>
            </a:r>
          </a:p>
          <a:p>
            <a:pPr lvl="1"/>
            <a:r>
              <a:rPr lang="en-US" dirty="0" smtClean="0"/>
              <a:t>Complex pattern recognition</a:t>
            </a:r>
          </a:p>
          <a:p>
            <a:r>
              <a:rPr lang="en-US" dirty="0" smtClean="0"/>
              <a:t>In AI context, potential in analyzing CT training:</a:t>
            </a:r>
          </a:p>
          <a:p>
            <a:pPr lvl="1"/>
            <a:r>
              <a:rPr lang="en-US" dirty="0" smtClean="0"/>
              <a:t>Deep Learning of huge data bases of test results</a:t>
            </a:r>
          </a:p>
          <a:p>
            <a:pPr lvl="1"/>
            <a:r>
              <a:rPr lang="en-US" dirty="0" smtClean="0"/>
              <a:t>Create human-like analyses of on-going conversations</a:t>
            </a:r>
          </a:p>
          <a:p>
            <a:pPr lvl="1"/>
            <a:r>
              <a:rPr lang="en-US" dirty="0" smtClean="0"/>
              <a:t>Recognize CT and creativity</a:t>
            </a:r>
          </a:p>
          <a:p>
            <a:pPr lvl="1"/>
            <a:endParaRPr lang="en-US"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17</a:t>
            </a:fld>
            <a:endParaRPr lang="en-US"/>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CT Training Vision</a:t>
            </a:r>
            <a:endParaRPr lang="en-US" dirty="0"/>
          </a:p>
        </p:txBody>
      </p:sp>
      <p:sp>
        <p:nvSpPr>
          <p:cNvPr id="6" name="Content Placeholder 5"/>
          <p:cNvSpPr>
            <a:spLocks noGrp="1"/>
          </p:cNvSpPr>
          <p:nvPr>
            <p:ph idx="1"/>
          </p:nvPr>
        </p:nvSpPr>
        <p:spPr>
          <a:xfrm>
            <a:off x="457200" y="1200151"/>
            <a:ext cx="8305800" cy="3394472"/>
          </a:xfrm>
        </p:spPr>
        <p:txBody>
          <a:bodyPr>
            <a:normAutofit fontScale="92500" lnSpcReduction="10000"/>
          </a:bodyPr>
          <a:lstStyle/>
          <a:p>
            <a:r>
              <a:rPr lang="en-US" dirty="0" smtClean="0"/>
              <a:t>Can emulate successful English Lit CT training</a:t>
            </a:r>
          </a:p>
          <a:p>
            <a:r>
              <a:rPr lang="en-US" dirty="0" smtClean="0"/>
              <a:t>Using current teachers could provide library of clips</a:t>
            </a:r>
          </a:p>
          <a:p>
            <a:r>
              <a:rPr lang="en-US" dirty="0" smtClean="0"/>
              <a:t>Deep Learning and Quantum-enabled AI could enhance</a:t>
            </a:r>
          </a:p>
          <a:p>
            <a:r>
              <a:rPr lang="en-US" dirty="0" smtClean="0"/>
              <a:t>Computer agents could:</a:t>
            </a:r>
          </a:p>
          <a:p>
            <a:pPr lvl="1"/>
            <a:r>
              <a:rPr lang="en-US" dirty="0" smtClean="0"/>
              <a:t>Monitor</a:t>
            </a:r>
          </a:p>
          <a:p>
            <a:pPr lvl="1"/>
            <a:r>
              <a:rPr lang="en-US" dirty="0" smtClean="0"/>
              <a:t>Advise</a:t>
            </a:r>
          </a:p>
          <a:p>
            <a:pPr lvl="1"/>
            <a:r>
              <a:rPr lang="en-US" dirty="0" smtClean="0"/>
              <a:t>Question</a:t>
            </a:r>
            <a:endParaRPr lang="en-US"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18</a:t>
            </a:fld>
            <a:endParaRPr lang="en-US"/>
          </a:p>
        </p:txBody>
      </p:sp>
      <p:sp>
        <p:nvSpPr>
          <p:cNvPr id="7" name="TextBox 6"/>
          <p:cNvSpPr txBox="1"/>
          <p:nvPr/>
        </p:nvSpPr>
        <p:spPr>
          <a:xfrm>
            <a:off x="3276600" y="3181350"/>
            <a:ext cx="1676400" cy="1369606"/>
          </a:xfrm>
          <a:prstGeom prst="rect">
            <a:avLst/>
          </a:prstGeom>
          <a:noFill/>
        </p:spPr>
        <p:txBody>
          <a:bodyPr wrap="square" rtlCol="0">
            <a:spAutoFit/>
          </a:bodyPr>
          <a:lstStyle/>
          <a:p>
            <a:pPr>
              <a:spcAft>
                <a:spcPts val="300"/>
              </a:spcAft>
            </a:pPr>
            <a:r>
              <a:rPr lang="en-US" sz="2600" b="1" dirty="0" smtClean="0">
                <a:latin typeface="Arial Narrow"/>
                <a:sym typeface="Symbol"/>
              </a:rPr>
              <a:t>― </a:t>
            </a:r>
            <a:r>
              <a:rPr lang="en-US" sz="2600" dirty="0" smtClean="0">
                <a:latin typeface="Arial Narrow" pitchFamily="34" charset="0"/>
              </a:rPr>
              <a:t>Direct</a:t>
            </a:r>
          </a:p>
          <a:p>
            <a:pPr>
              <a:spcAft>
                <a:spcPts val="300"/>
              </a:spcAft>
            </a:pPr>
            <a:r>
              <a:rPr lang="en-US" sz="2600" b="1" dirty="0" smtClean="0">
                <a:latin typeface="Arial Narrow"/>
                <a:sym typeface="Symbol"/>
              </a:rPr>
              <a:t>― </a:t>
            </a:r>
            <a:r>
              <a:rPr lang="en-US" sz="2600" dirty="0" smtClean="0">
                <a:latin typeface="Arial Narrow" pitchFamily="34" charset="0"/>
              </a:rPr>
              <a:t>Record</a:t>
            </a:r>
          </a:p>
          <a:p>
            <a:pPr>
              <a:spcAft>
                <a:spcPts val="300"/>
              </a:spcAft>
            </a:pPr>
            <a:r>
              <a:rPr lang="en-US" sz="2600" b="1" dirty="0" smtClean="0">
                <a:latin typeface="Arial Narrow"/>
                <a:sym typeface="Symbol"/>
              </a:rPr>
              <a:t>― </a:t>
            </a:r>
            <a:r>
              <a:rPr lang="en-US" sz="2600" dirty="0" smtClean="0">
                <a:latin typeface="Arial Narrow" pitchFamily="34" charset="0"/>
              </a:rPr>
              <a:t>Assess</a:t>
            </a:r>
            <a:endParaRPr lang="en-US" sz="2600" dirty="0">
              <a:latin typeface="Arial Narrow" pitchFamily="34" charset="0"/>
            </a:endParaRPr>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Conclusions</a:t>
            </a:r>
            <a:endParaRPr lang="en-US" dirty="0"/>
          </a:p>
        </p:txBody>
      </p:sp>
      <p:sp>
        <p:nvSpPr>
          <p:cNvPr id="5" name="Content Placeholder 4"/>
          <p:cNvSpPr>
            <a:spLocks noGrp="1"/>
          </p:cNvSpPr>
          <p:nvPr>
            <p:ph idx="1"/>
          </p:nvPr>
        </p:nvSpPr>
        <p:spPr/>
        <p:txBody>
          <a:bodyPr>
            <a:noAutofit/>
          </a:bodyPr>
          <a:lstStyle/>
          <a:p>
            <a:r>
              <a:rPr lang="en-US" sz="2400" b="1" dirty="0" smtClean="0"/>
              <a:t>Widespread interest but little to celebrate </a:t>
            </a:r>
          </a:p>
          <a:p>
            <a:r>
              <a:rPr lang="en-US" sz="2400" b="1" dirty="0" smtClean="0"/>
              <a:t>Well-considered ideas and ideals (NGSS and Common Core),</a:t>
            </a:r>
          </a:p>
          <a:p>
            <a:r>
              <a:rPr lang="en-US" sz="2400" b="1" dirty="0" smtClean="0"/>
              <a:t>Consumers continue to complain of poorly prepared students </a:t>
            </a:r>
          </a:p>
          <a:p>
            <a:r>
              <a:rPr lang="en-US" sz="2400" b="1" dirty="0" smtClean="0"/>
              <a:t>Alternatives are well known and much espoused </a:t>
            </a:r>
          </a:p>
          <a:p>
            <a:r>
              <a:rPr lang="en-US" sz="2400" b="1" dirty="0" smtClean="0"/>
              <a:t>Effective implementation is still lacking for many programs</a:t>
            </a:r>
          </a:p>
          <a:p>
            <a:r>
              <a:rPr lang="en-US" sz="2400" b="1" dirty="0" smtClean="0"/>
              <a:t>Modern M &amp; S technology can effectively augment instructors  </a:t>
            </a:r>
          </a:p>
          <a:p>
            <a:r>
              <a:rPr lang="en-US" sz="2400" b="1" dirty="0" smtClean="0"/>
              <a:t>Further pedagogic, algorithmic and hardware advances will help</a:t>
            </a:r>
          </a:p>
          <a:p>
            <a:endParaRPr lang="en-US" sz="2400" b="1"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19</a:t>
            </a:fld>
            <a:endParaRPr lang="en-US"/>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smtClean="0"/>
              <a:t>Major Theses</a:t>
            </a:r>
            <a:endParaRPr lang="en-US" dirty="0"/>
          </a:p>
        </p:txBody>
      </p:sp>
      <p:sp>
        <p:nvSpPr>
          <p:cNvPr id="3" name="Slide Number Placeholder 2"/>
          <p:cNvSpPr>
            <a:spLocks noGrp="1"/>
          </p:cNvSpPr>
          <p:nvPr>
            <p:ph type="sldNum" sz="quarter" idx="12"/>
          </p:nvPr>
        </p:nvSpPr>
        <p:spPr/>
        <p:txBody>
          <a:bodyPr/>
          <a:lstStyle/>
          <a:p>
            <a:fld id="{20E6FD9B-DC66-4F2B-B92A-19C65C99AF3B}" type="slidenum">
              <a:rPr lang="en-US" smtClean="0"/>
              <a:pPr/>
              <a:t>2</a:t>
            </a:fld>
            <a:endParaRPr lang="en-US"/>
          </a:p>
        </p:txBody>
      </p:sp>
      <p:sp>
        <p:nvSpPr>
          <p:cNvPr id="4" name="Footer Placeholder 3"/>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5" name="TextBox 4"/>
          <p:cNvSpPr txBox="1"/>
          <p:nvPr/>
        </p:nvSpPr>
        <p:spPr>
          <a:xfrm>
            <a:off x="838200" y="925651"/>
            <a:ext cx="7467600" cy="3170099"/>
          </a:xfrm>
          <a:prstGeom prst="rect">
            <a:avLst/>
          </a:prstGeom>
          <a:noFill/>
        </p:spPr>
        <p:txBody>
          <a:bodyPr wrap="square" rtlCol="0">
            <a:spAutoFit/>
          </a:bodyPr>
          <a:lstStyle/>
          <a:p>
            <a:r>
              <a:rPr lang="en-US" sz="2000" b="1" dirty="0" smtClean="0"/>
              <a:t>Critical thinking is a vital skill that is often held to be missing in this nation’s students.  The authors hold that teaching critical thinking in the science and mathematics classes is hampered by the necessity of learning the basic tools of these disciplines.  One of the authors has found the use of analytic processes in the study of literature is putatively effective in teaching critical thinking, as the students come prepared to read and write English and therefore can focus on analysis.  New Artificial Intelligence (AI) and Natural Language Processing (NLP) technological advances make the implementation of these approaches extensible in many academic environments.</a:t>
            </a:r>
          </a:p>
        </p:txBody>
      </p:sp>
    </p:spTree>
    <p:extLst>
      <p:ext uri="{BB962C8B-B14F-4D97-AF65-F5344CB8AC3E}">
        <p14:creationId xmlns:p14="http://schemas.microsoft.com/office/powerpoint/2010/main" xmlns="" val="1003125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E6FD9B-DC66-4F2B-B92A-19C65C99AF3B}" type="slidenum">
              <a:rPr lang="en-US" smtClean="0"/>
              <a:pPr/>
              <a:t>20</a:t>
            </a:fld>
            <a:endParaRPr lang="en-US"/>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4" name="Rectangle 3"/>
          <p:cNvSpPr/>
          <p:nvPr/>
        </p:nvSpPr>
        <p:spPr>
          <a:xfrm>
            <a:off x="0" y="416064"/>
            <a:ext cx="9144000" cy="707886"/>
          </a:xfrm>
          <a:prstGeom prst="rect">
            <a:avLst/>
          </a:prstGeom>
        </p:spPr>
        <p:txBody>
          <a:bodyPr wrap="square">
            <a:spAutoFit/>
          </a:bodyPr>
          <a:lstStyle/>
          <a:p>
            <a:pPr algn="ctr"/>
            <a:r>
              <a:rPr lang="en-US" sz="4000" dirty="0" smtClean="0"/>
              <a:t>Acknowledgements</a:t>
            </a:r>
            <a:endParaRPr lang="en-US" sz="4000" dirty="0"/>
          </a:p>
        </p:txBody>
      </p:sp>
      <p:sp>
        <p:nvSpPr>
          <p:cNvPr id="15361" name="Rectangle 1"/>
          <p:cNvSpPr>
            <a:spLocks noChangeArrowheads="1"/>
          </p:cNvSpPr>
          <p:nvPr/>
        </p:nvSpPr>
        <p:spPr bwMode="auto">
          <a:xfrm>
            <a:off x="1253901" y="1434227"/>
            <a:ext cx="6594699"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paper would not have been possible save for the experience,</a:t>
            </a:r>
            <a:r>
              <a:rPr kumimoji="0" lang="en-US" b="1" i="0" u="none" strike="noStrike" cap="none" normalizeH="0" dirty="0" smtClean="0">
                <a:ln>
                  <a:noFill/>
                </a:ln>
                <a:solidFill>
                  <a:schemeClr val="tx1"/>
                </a:solidFill>
                <a:effectLst/>
                <a:latin typeface="Arial" pitchFamily="34" charset="0"/>
                <a:ea typeface="Times New Roman" pitchFamily="18" charset="0"/>
                <a:cs typeface="Arial" pitchFamily="34" charset="0"/>
              </a:rPr>
              <a:t> counsel,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time and effort of Judith Jacobus, Erik Elstad, Laurel Davis and Johna Walsh, all experienced teachers who work in the Los Angeles Basin in Southern California. Also the support and encouragement from Professor William McComas engendered the sustaining interest in these topics. Naturally, while their input was heeded, any mistakes in analysis or conclusions are the authors’ own.</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Critical Thinking (CT) Vital</a:t>
            </a:r>
            <a:endParaRPr lang="en-US" dirty="0"/>
          </a:p>
        </p:txBody>
      </p:sp>
      <p:sp>
        <p:nvSpPr>
          <p:cNvPr id="11" name="Content Placeholder 10"/>
          <p:cNvSpPr>
            <a:spLocks noGrp="1"/>
          </p:cNvSpPr>
          <p:nvPr>
            <p:ph idx="1"/>
          </p:nvPr>
        </p:nvSpPr>
        <p:spPr>
          <a:xfrm>
            <a:off x="457200" y="971550"/>
            <a:ext cx="8229600" cy="3394472"/>
          </a:xfrm>
        </p:spPr>
        <p:txBody>
          <a:bodyPr>
            <a:normAutofit lnSpcReduction="10000"/>
          </a:bodyPr>
          <a:lstStyle/>
          <a:p>
            <a:r>
              <a:rPr lang="en-US" dirty="0" smtClean="0"/>
              <a:t>Academics complain students not capable of CT</a:t>
            </a:r>
          </a:p>
          <a:p>
            <a:r>
              <a:rPr lang="en-US" dirty="0" smtClean="0"/>
              <a:t>Not universal, even at the PhD level</a:t>
            </a:r>
          </a:p>
          <a:p>
            <a:r>
              <a:rPr lang="en-US" dirty="0" smtClean="0"/>
              <a:t>Industry echoes that complaint</a:t>
            </a:r>
          </a:p>
          <a:p>
            <a:r>
              <a:rPr lang="en-US" dirty="0" smtClean="0"/>
              <a:t>DoD recognizes the need for CT in all ranks</a:t>
            </a:r>
          </a:p>
          <a:p>
            <a:r>
              <a:rPr lang="en-US" dirty="0" smtClean="0"/>
              <a:t>Military Historians report needs and past successes</a:t>
            </a:r>
          </a:p>
          <a:p>
            <a:r>
              <a:rPr lang="en-US" dirty="0" smtClean="0"/>
              <a:t>Secondary School teachers fault school systems</a:t>
            </a:r>
            <a:endParaRPr lang="en-US" dirty="0"/>
          </a:p>
        </p:txBody>
      </p:sp>
      <p:sp>
        <p:nvSpPr>
          <p:cNvPr id="6" name="Footer Placeholder 5"/>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5" name="Slide Number Placeholder 4"/>
          <p:cNvSpPr>
            <a:spLocks noGrp="1"/>
          </p:cNvSpPr>
          <p:nvPr>
            <p:ph type="sldNum" sz="quarter" idx="12"/>
          </p:nvPr>
        </p:nvSpPr>
        <p:spPr/>
        <p:txBody>
          <a:bodyPr/>
          <a:lstStyle/>
          <a:p>
            <a:fld id="{20E6FD9B-DC66-4F2B-B92A-19C65C99AF3B}" type="slidenum">
              <a:rPr lang="en-US" smtClean="0"/>
              <a:pPr/>
              <a:t>3</a:t>
            </a:fld>
            <a:endParaRPr lang="en-US"/>
          </a:p>
        </p:txBody>
      </p:sp>
    </p:spTree>
    <p:extLst>
      <p:ext uri="{BB962C8B-B14F-4D97-AF65-F5344CB8AC3E}">
        <p14:creationId xmlns:p14="http://schemas.microsoft.com/office/powerpoint/2010/main" xmlns="" val="340974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Attempts to Improve</a:t>
            </a:r>
            <a:endParaRPr lang="en-US" dirty="0"/>
          </a:p>
        </p:txBody>
      </p:sp>
      <p:sp>
        <p:nvSpPr>
          <p:cNvPr id="3" name="Content Placeholder 2"/>
          <p:cNvSpPr>
            <a:spLocks noGrp="1"/>
          </p:cNvSpPr>
          <p:nvPr>
            <p:ph idx="1"/>
          </p:nvPr>
        </p:nvSpPr>
        <p:spPr/>
        <p:txBody>
          <a:bodyPr>
            <a:normAutofit lnSpcReduction="10000"/>
          </a:bodyPr>
          <a:lstStyle/>
          <a:p>
            <a:r>
              <a:rPr lang="en-US" dirty="0" smtClean="0"/>
              <a:t>Some have tried to correct methods</a:t>
            </a:r>
          </a:p>
          <a:p>
            <a:r>
              <a:rPr lang="en-US" dirty="0" smtClean="0"/>
              <a:t>John Taylor Gatto reports hiding his methods</a:t>
            </a:r>
          </a:p>
          <a:p>
            <a:r>
              <a:rPr lang="en-US" dirty="0" smtClean="0"/>
              <a:t>Jaime Escalante was great, but not extensible</a:t>
            </a:r>
          </a:p>
          <a:p>
            <a:r>
              <a:rPr lang="en-US" dirty="0" smtClean="0"/>
              <a:t>Need to impart basic methodological skills </a:t>
            </a:r>
          </a:p>
          <a:p>
            <a:r>
              <a:rPr lang="en-US" dirty="0" smtClean="0"/>
              <a:t>This focus detracts from CT proficiency</a:t>
            </a:r>
          </a:p>
          <a:p>
            <a:r>
              <a:rPr lang="en-US" dirty="0" smtClean="0"/>
              <a:t>Writing Across the Curriculum issues</a:t>
            </a:r>
            <a:endParaRPr lang="en-US" dirty="0"/>
          </a:p>
        </p:txBody>
      </p:sp>
      <p:sp>
        <p:nvSpPr>
          <p:cNvPr id="4" name="Footer Placeholder 3"/>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5" name="Slide Number Placeholder 4"/>
          <p:cNvSpPr>
            <a:spLocks noGrp="1"/>
          </p:cNvSpPr>
          <p:nvPr>
            <p:ph type="sldNum" sz="quarter" idx="12"/>
          </p:nvPr>
        </p:nvSpPr>
        <p:spPr/>
        <p:txBody>
          <a:bodyPr/>
          <a:lstStyle/>
          <a:p>
            <a:fld id="{20E6FD9B-DC66-4F2B-B92A-19C65C99AF3B}" type="slidenum">
              <a:rPr lang="en-US" smtClean="0"/>
              <a:pPr/>
              <a:t>4</a:t>
            </a:fld>
            <a:endParaRPr lang="en-US"/>
          </a:p>
        </p:txBody>
      </p:sp>
    </p:spTree>
    <p:extLst>
      <p:ext uri="{BB962C8B-B14F-4D97-AF65-F5344CB8AC3E}">
        <p14:creationId xmlns:p14="http://schemas.microsoft.com/office/powerpoint/2010/main" xmlns="" val="435663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Trans-Continental Capabilities</a:t>
            </a:r>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5</a:t>
            </a:fld>
            <a:endParaRPr lang="en-US"/>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9" name="Picture 8" descr="JFCOM+ISI_Nets_Map"/>
          <p:cNvPicPr/>
          <p:nvPr/>
        </p:nvPicPr>
        <p:blipFill>
          <a:blip r:embed="rId2" cstate="print"/>
          <a:srcRect/>
          <a:stretch>
            <a:fillRect/>
          </a:stretch>
        </p:blipFill>
        <p:spPr bwMode="auto">
          <a:xfrm>
            <a:off x="1283045" y="1047750"/>
            <a:ext cx="6641755" cy="3276600"/>
          </a:xfrm>
          <a:prstGeom prst="rect">
            <a:avLst/>
          </a:prstGeom>
          <a:noFill/>
          <a:ln w="9525">
            <a:noFill/>
            <a:miter lim="800000"/>
            <a:headEnd/>
            <a:tailEnd/>
          </a:ln>
        </p:spPr>
      </p:pic>
    </p:spTree>
    <p:extLst>
      <p:ext uri="{BB962C8B-B14F-4D97-AF65-F5344CB8AC3E}">
        <p14:creationId xmlns:p14="http://schemas.microsoft.com/office/powerpoint/2010/main" xmlns="" val="3838990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Range of Effective Approaches</a:t>
            </a:r>
            <a:endParaRPr lang="en-US" dirty="0"/>
          </a:p>
        </p:txBody>
      </p:sp>
      <p:sp>
        <p:nvSpPr>
          <p:cNvPr id="5" name="Content Placeholder 4"/>
          <p:cNvSpPr>
            <a:spLocks noGrp="1"/>
          </p:cNvSpPr>
          <p:nvPr>
            <p:ph idx="1"/>
          </p:nvPr>
        </p:nvSpPr>
        <p:spPr/>
        <p:txBody>
          <a:bodyPr/>
          <a:lstStyle/>
          <a:p>
            <a:r>
              <a:rPr lang="en-US" dirty="0" smtClean="0"/>
              <a:t>Several recognized approaches</a:t>
            </a:r>
          </a:p>
          <a:p>
            <a:r>
              <a:rPr lang="en-US" dirty="0" smtClean="0"/>
              <a:t>Can teach simple rubrics for CT analyses</a:t>
            </a:r>
          </a:p>
          <a:p>
            <a:r>
              <a:rPr lang="en-US" dirty="0" smtClean="0"/>
              <a:t>Can inculcate via instructional approaches</a:t>
            </a:r>
          </a:p>
          <a:p>
            <a:pPr lvl="1"/>
            <a:r>
              <a:rPr lang="en-US" dirty="0" smtClean="0"/>
              <a:t>Socratic</a:t>
            </a:r>
          </a:p>
          <a:p>
            <a:pPr lvl="1"/>
            <a:r>
              <a:rPr lang="en-US" dirty="0" smtClean="0"/>
              <a:t>Educational </a:t>
            </a:r>
            <a:r>
              <a:rPr lang="en-US" dirty="0" err="1" smtClean="0"/>
              <a:t>Sloyd</a:t>
            </a:r>
            <a:endParaRPr lang="en-US" dirty="0" smtClean="0"/>
          </a:p>
          <a:p>
            <a:pPr lvl="1"/>
            <a:r>
              <a:rPr lang="en-US" dirty="0" smtClean="0"/>
              <a:t>Constructivist</a:t>
            </a:r>
            <a:endParaRPr lang="en-US"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6</a:t>
            </a:fld>
            <a:endParaRPr lang="en-US"/>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E6FD9B-DC66-4F2B-B92A-19C65C99AF3B}" type="slidenum">
              <a:rPr lang="en-US" smtClean="0"/>
              <a:pPr/>
              <a:t>7</a:t>
            </a:fld>
            <a:endParaRPr lang="en-US"/>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4" name="Picture 3" descr="SimCoach.jpg"/>
          <p:cNvPicPr/>
          <p:nvPr/>
        </p:nvPicPr>
        <p:blipFill>
          <a:blip r:embed="rId2" cstate="print"/>
          <a:srcRect l="7000" r="3000"/>
          <a:stretch>
            <a:fillRect/>
          </a:stretch>
        </p:blipFill>
        <p:spPr>
          <a:xfrm>
            <a:off x="609600" y="909718"/>
            <a:ext cx="2343992" cy="1890632"/>
          </a:xfrm>
          <a:prstGeom prst="rect">
            <a:avLst/>
          </a:prstGeom>
        </p:spPr>
      </p:pic>
      <p:pic>
        <p:nvPicPr>
          <p:cNvPr id="5" name="Picture 4" descr="PinchasGutter.jpg"/>
          <p:cNvPicPr/>
          <p:nvPr/>
        </p:nvPicPr>
        <p:blipFill>
          <a:blip r:embed="rId3" cstate="print"/>
          <a:srcRect l="15000" r="9000"/>
          <a:stretch>
            <a:fillRect/>
          </a:stretch>
        </p:blipFill>
        <p:spPr>
          <a:xfrm>
            <a:off x="3276600" y="1808174"/>
            <a:ext cx="2514600" cy="1982776"/>
          </a:xfrm>
          <a:prstGeom prst="rect">
            <a:avLst/>
          </a:prstGeom>
        </p:spPr>
      </p:pic>
      <p:pic>
        <p:nvPicPr>
          <p:cNvPr id="6" name="Picture 5" descr="DMD-2.jpg"/>
          <p:cNvPicPr/>
          <p:nvPr/>
        </p:nvPicPr>
        <p:blipFill>
          <a:blip r:embed="rId4" cstate="print"/>
          <a:srcRect l="1000" r="17000"/>
          <a:stretch>
            <a:fillRect/>
          </a:stretch>
        </p:blipFill>
        <p:spPr>
          <a:xfrm>
            <a:off x="6248399" y="2571750"/>
            <a:ext cx="2209801" cy="1707574"/>
          </a:xfrm>
          <a:prstGeom prst="rect">
            <a:avLst/>
          </a:prstGeom>
          <a:ln w="63500">
            <a:solidFill>
              <a:schemeClr val="bg2">
                <a:lumMod val="50000"/>
              </a:schemeClr>
            </a:solidFill>
          </a:ln>
        </p:spPr>
      </p:pic>
      <p:sp>
        <p:nvSpPr>
          <p:cNvPr id="8" name="Rectangle 7"/>
          <p:cNvSpPr/>
          <p:nvPr/>
        </p:nvSpPr>
        <p:spPr>
          <a:xfrm>
            <a:off x="762000" y="133350"/>
            <a:ext cx="7620000" cy="769441"/>
          </a:xfrm>
          <a:prstGeom prst="rect">
            <a:avLst/>
          </a:prstGeom>
        </p:spPr>
        <p:txBody>
          <a:bodyPr wrap="square">
            <a:spAutoFit/>
          </a:bodyPr>
          <a:lstStyle/>
          <a:p>
            <a:pPr algn="ctr"/>
            <a:r>
              <a:rPr lang="en-US" sz="4400" dirty="0" smtClean="0"/>
              <a:t>Presentations of On-Line Tutors</a:t>
            </a:r>
            <a:endParaRPr lang="en-US" sz="4400" dirty="0"/>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Constraints on Teachers</a:t>
            </a:r>
            <a:endParaRPr lang="en-US" dirty="0"/>
          </a:p>
        </p:txBody>
      </p:sp>
      <p:sp>
        <p:nvSpPr>
          <p:cNvPr id="5" name="Content Placeholder 4"/>
          <p:cNvSpPr>
            <a:spLocks noGrp="1"/>
          </p:cNvSpPr>
          <p:nvPr>
            <p:ph idx="1"/>
          </p:nvPr>
        </p:nvSpPr>
        <p:spPr/>
        <p:txBody>
          <a:bodyPr/>
          <a:lstStyle/>
          <a:p>
            <a:r>
              <a:rPr lang="en-US" dirty="0" smtClean="0"/>
              <a:t>Student numbers in classroom</a:t>
            </a:r>
          </a:p>
          <a:p>
            <a:r>
              <a:rPr lang="en-US" dirty="0" smtClean="0"/>
              <a:t>Personal strengths and professional skills</a:t>
            </a:r>
          </a:p>
          <a:p>
            <a:r>
              <a:rPr lang="en-US" dirty="0" smtClean="0"/>
              <a:t>Range of student personalities and intellect</a:t>
            </a:r>
          </a:p>
          <a:p>
            <a:r>
              <a:rPr lang="en-US" dirty="0" smtClean="0"/>
              <a:t>Issues of standard pedagogical methods</a:t>
            </a:r>
          </a:p>
          <a:p>
            <a:r>
              <a:rPr lang="en-US" dirty="0" smtClean="0"/>
              <a:t>Ethnic and ESL issues</a:t>
            </a:r>
          </a:p>
          <a:p>
            <a:endParaRPr lang="en-US"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8</a:t>
            </a:fld>
            <a:endParaRPr lang="en-US"/>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Advances in Virtual Humans</a:t>
            </a:r>
            <a:endParaRPr lang="en-US" dirty="0"/>
          </a:p>
        </p:txBody>
      </p:sp>
      <p:sp>
        <p:nvSpPr>
          <p:cNvPr id="5" name="Content Placeholder 4"/>
          <p:cNvSpPr>
            <a:spLocks noGrp="1"/>
          </p:cNvSpPr>
          <p:nvPr>
            <p:ph idx="1"/>
          </p:nvPr>
        </p:nvSpPr>
        <p:spPr/>
        <p:txBody>
          <a:bodyPr>
            <a:normAutofit/>
          </a:bodyPr>
          <a:lstStyle/>
          <a:p>
            <a:r>
              <a:rPr lang="en-US" dirty="0" smtClean="0"/>
              <a:t>Computer advances in AI and NLP</a:t>
            </a:r>
          </a:p>
          <a:p>
            <a:r>
              <a:rPr lang="en-US" dirty="0" smtClean="0"/>
              <a:t>Various formats and interfaces available </a:t>
            </a:r>
          </a:p>
          <a:p>
            <a:pPr lvl="1"/>
            <a:r>
              <a:rPr lang="en-US" dirty="0" smtClean="0"/>
              <a:t>Animated avatars</a:t>
            </a:r>
          </a:p>
          <a:p>
            <a:pPr lvl="1"/>
            <a:r>
              <a:rPr lang="en-US" dirty="0" smtClean="0"/>
              <a:t>Video clips of instructors and interactive tutors</a:t>
            </a:r>
          </a:p>
          <a:p>
            <a:pPr lvl="1"/>
            <a:r>
              <a:rPr lang="en-US" dirty="0" smtClean="0"/>
              <a:t>Holographic 3D displays </a:t>
            </a:r>
          </a:p>
          <a:p>
            <a:pPr lvl="1"/>
            <a:r>
              <a:rPr lang="en-US" dirty="0" smtClean="0"/>
              <a:t>Voice recognition and conversational agents</a:t>
            </a:r>
          </a:p>
          <a:p>
            <a:endParaRPr lang="en-US" dirty="0"/>
          </a:p>
        </p:txBody>
      </p:sp>
      <p:sp>
        <p:nvSpPr>
          <p:cNvPr id="3" name="Footer Placeholder 2"/>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2" name="Slide Number Placeholder 1"/>
          <p:cNvSpPr>
            <a:spLocks noGrp="1"/>
          </p:cNvSpPr>
          <p:nvPr>
            <p:ph type="sldNum" sz="quarter" idx="12"/>
          </p:nvPr>
        </p:nvSpPr>
        <p:spPr/>
        <p:txBody>
          <a:bodyPr/>
          <a:lstStyle/>
          <a:p>
            <a:fld id="{20E6FD9B-DC66-4F2B-B92A-19C65C99AF3B}" type="slidenum">
              <a:rPr lang="en-US" smtClean="0"/>
              <a:pPr/>
              <a:t>9</a:t>
            </a:fld>
            <a:endParaRPr lang="en-US"/>
          </a:p>
        </p:txBody>
      </p:sp>
    </p:spTree>
    <p:extLst>
      <p:ext uri="{BB962C8B-B14F-4D97-AF65-F5344CB8AC3E}">
        <p14:creationId xmlns:p14="http://schemas.microsoft.com/office/powerpoint/2010/main" xmlns="" val="588913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894</Words>
  <Application>Microsoft Office PowerPoint</Application>
  <PresentationFormat>On-screen Show (16:9)</PresentationFormat>
  <Paragraphs>138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Pedagogical Tools to Enhance Analytic Skills:  Interactive Virtual Tutorial Environments</vt:lpstr>
      <vt:lpstr>Major Theses</vt:lpstr>
      <vt:lpstr>Critical Thinking (CT) Vital</vt:lpstr>
      <vt:lpstr>Attempts to Improve</vt:lpstr>
      <vt:lpstr>Trans-Continental Capabilities</vt:lpstr>
      <vt:lpstr>Range of Effective Approaches</vt:lpstr>
      <vt:lpstr>Slide 7</vt:lpstr>
      <vt:lpstr>Constraints on Teachers</vt:lpstr>
      <vt:lpstr>Advances in Virtual Humans</vt:lpstr>
      <vt:lpstr>Slide 10</vt:lpstr>
      <vt:lpstr>Instantiations and On-going Research</vt:lpstr>
      <vt:lpstr>Deep Learning and AI</vt:lpstr>
      <vt:lpstr>Quantum Computing </vt:lpstr>
      <vt:lpstr>Slide 14</vt:lpstr>
      <vt:lpstr>D-Wave Quantum Annealer</vt:lpstr>
      <vt:lpstr>Slide 16</vt:lpstr>
      <vt:lpstr>Use of Quantum Annealer</vt:lpstr>
      <vt:lpstr>CT Training Vision</vt:lpstr>
      <vt:lpstr>Conclusions</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eweisel</dc:creator>
  <cp:lastModifiedBy>DMD</cp:lastModifiedBy>
  <cp:revision>33</cp:revision>
  <dcterms:created xsi:type="dcterms:W3CDTF">2014-02-05T15:33:57Z</dcterms:created>
  <dcterms:modified xsi:type="dcterms:W3CDTF">2019-03-30T02:06:17Z</dcterms:modified>
</cp:coreProperties>
</file>