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69" r:id="rId3"/>
    <p:sldId id="284" r:id="rId4"/>
    <p:sldId id="285" r:id="rId5"/>
    <p:sldId id="264" r:id="rId6"/>
    <p:sldId id="276" r:id="rId7"/>
    <p:sldId id="265" r:id="rId8"/>
    <p:sldId id="282" r:id="rId9"/>
    <p:sldId id="271" r:id="rId10"/>
    <p:sldId id="279" r:id="rId11"/>
    <p:sldId id="286" r:id="rId12"/>
    <p:sldId id="287" r:id="rId13"/>
    <p:sldId id="272" r:id="rId14"/>
    <p:sldId id="281" r:id="rId15"/>
    <p:sldId id="273" r:id="rId16"/>
    <p:sldId id="280" r:id="rId17"/>
    <p:sldId id="274" r:id="rId18"/>
    <p:sldId id="283" r:id="rId19"/>
    <p:sldId id="277" r:id="rId20"/>
    <p:sldId id="278" r:id="rId21"/>
    <p:sldId id="26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ABA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70"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37651-A26A-4E2E-A93A-C2E3597AD2E3}" type="datetimeFigureOut">
              <a:rPr lang="en-US" smtClean="0"/>
              <a:pPr/>
              <a:t>3/29/2019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75102-4C4C-440D-957C-79FB2500C857}" type="slidenum">
              <a:rPr lang="en-US" smtClean="0"/>
              <a:pPr/>
              <a:t>‹#›</a:t>
            </a:fld>
            <a:endParaRPr lang="en-US" dirty="0"/>
          </a:p>
        </p:txBody>
      </p:sp>
    </p:spTree>
    <p:extLst>
      <p:ext uri="{BB962C8B-B14F-4D97-AF65-F5344CB8AC3E}">
        <p14:creationId xmlns="" xmlns:p14="http://schemas.microsoft.com/office/powerpoint/2010/main" val="154062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Information</a:t>
            </a:r>
            <a:endParaRPr lang="en-US" dirty="0"/>
          </a:p>
        </p:txBody>
      </p:sp>
      <p:sp>
        <p:nvSpPr>
          <p:cNvPr id="4" name="Footer Placeholder 4"/>
          <p:cNvSpPr>
            <a:spLocks noGrp="1"/>
          </p:cNvSpPr>
          <p:nvPr>
            <p:ph type="ftr" sz="quarter" idx="3"/>
          </p:nvPr>
        </p:nvSpPr>
        <p:spPr>
          <a:xfrm>
            <a:off x="5334000" y="4767263"/>
            <a:ext cx="3361678" cy="273844"/>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ctr"/>
            <a:r>
              <a:rPr lang="en-US" dirty="0" smtClean="0"/>
              <a:t>Norfolk, Virginia  </a:t>
            </a:r>
            <a:r>
              <a:rPr lang="en-US" dirty="0" smtClean="0">
                <a:sym typeface="Symbol"/>
              </a:rPr>
              <a:t>  </a:t>
            </a:r>
            <a:r>
              <a:rPr lang="en-US" dirty="0" smtClean="0"/>
              <a:t>April 22-24, 2019</a:t>
            </a:r>
            <a:endParaRPr lang="en-US" dirty="0"/>
          </a:p>
        </p:txBody>
      </p:sp>
    </p:spTree>
    <p:extLst>
      <p:ext uri="{BB962C8B-B14F-4D97-AF65-F5344CB8AC3E}">
        <p14:creationId xmlns="" xmlns:p14="http://schemas.microsoft.com/office/powerpoint/2010/main" val="671092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6" name="Slide Number Placeholder 5"/>
          <p:cNvSpPr>
            <a:spLocks noGrp="1"/>
          </p:cNvSpPr>
          <p:nvPr>
            <p:ph type="sldNum" sz="quarter" idx="12"/>
          </p:nvPr>
        </p:nvSpPr>
        <p:spPr/>
        <p:txBody>
          <a:bodyPr/>
          <a:lstStyle/>
          <a:p>
            <a:fld id="{20E6FD9B-DC66-4F2B-B92A-19C65C99AF3B}"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Tree>
    <p:extLst>
      <p:ext uri="{BB962C8B-B14F-4D97-AF65-F5344CB8AC3E}">
        <p14:creationId xmlns="" xmlns:p14="http://schemas.microsoft.com/office/powerpoint/2010/main" val="3459067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
        <p:nvSpPr>
          <p:cNvPr id="10"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 xmlns:p14="http://schemas.microsoft.com/office/powerpoint/2010/main" val="2174876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0E6FD9B-DC66-4F2B-B92A-19C65C99AF3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
        <p:nvSpPr>
          <p:cNvPr id="13"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 xmlns:p14="http://schemas.microsoft.com/office/powerpoint/2010/main" val="1223510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0E6FD9B-DC66-4F2B-B92A-19C65C99AF3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
        <p:nvSpPr>
          <p:cNvPr id="9"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 xmlns:p14="http://schemas.microsoft.com/office/powerpoint/2010/main" val="18468884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E6FD9B-DC66-4F2B-B92A-19C65C99AF3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
        <p:nvSpPr>
          <p:cNvPr id="8" name="Footer Placeholder 4"/>
          <p:cNvSpPr>
            <a:spLocks noGrp="1"/>
          </p:cNvSpPr>
          <p:nvPr>
            <p:ph type="ftr" sz="quarter" idx="11"/>
          </p:nvPr>
        </p:nvSpPr>
        <p:spPr>
          <a:xfrm>
            <a:off x="5334000" y="4767263"/>
            <a:ext cx="3361678" cy="273844"/>
          </a:xfrm>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extLst>
      <p:ext uri="{BB962C8B-B14F-4D97-AF65-F5344CB8AC3E}">
        <p14:creationId xmlns="" xmlns:p14="http://schemas.microsoft.com/office/powerpoint/2010/main" val="1095101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0" y="4767263"/>
            <a:ext cx="3361678" cy="273844"/>
          </a:xfrm>
          <a:prstGeom prst="rect">
            <a:avLst/>
          </a:prstGeom>
        </p:spPr>
        <p:txBody>
          <a:bodyPr vert="horz" lIns="91440" tIns="45720" rIns="91440" bIns="45720" rtlCol="0" anchor="ctr"/>
          <a:lstStyle>
            <a:lvl1pPr>
              <a:defRPr lang="en-US" sz="1200" smtClean="0">
                <a:solidFill>
                  <a:schemeClr val="tx1">
                    <a:tint val="75000"/>
                  </a:schemeClr>
                </a:solidFill>
              </a:defRPr>
            </a:lvl1pPr>
          </a:lstStyle>
          <a:p>
            <a:pPr algn="ctr"/>
            <a:r>
              <a:rPr lang="en-US" dirty="0" smtClean="0"/>
              <a:t>Norfolk, Virginia  </a:t>
            </a:r>
            <a:r>
              <a:rPr lang="en-US" dirty="0" smtClean="0">
                <a:sym typeface="Symbol"/>
              </a:rPr>
              <a:t>  </a:t>
            </a:r>
            <a:r>
              <a:rPr lang="en-US" dirty="0" smtClean="0"/>
              <a:t>April 22-24, 2019</a:t>
            </a:r>
            <a:endParaRPr lang="en-US" dirty="0"/>
          </a:p>
        </p:txBody>
      </p:sp>
      <p:sp>
        <p:nvSpPr>
          <p:cNvPr id="6" name="Slide Number Placeholder 5"/>
          <p:cNvSpPr>
            <a:spLocks noGrp="1"/>
          </p:cNvSpPr>
          <p:nvPr>
            <p:ph type="sldNum" sz="quarter" idx="4"/>
          </p:nvPr>
        </p:nvSpPr>
        <p:spPr>
          <a:xfrm>
            <a:off x="2286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E6FD9B-DC66-4F2B-B92A-19C65C99AF3B}" type="slidenum">
              <a:rPr lang="en-US" smtClean="0"/>
              <a:pPr/>
              <a:t>‹#›</a:t>
            </a:fld>
            <a:endParaRPr lang="en-US" dirty="0"/>
          </a:p>
        </p:txBody>
      </p:sp>
      <p:pic>
        <p:nvPicPr>
          <p:cNvPr id="7" name="Picture 6"/>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5382191" y="4353469"/>
            <a:ext cx="3256418" cy="447131"/>
          </a:xfrm>
          <a:prstGeom prst="rect">
            <a:avLst/>
          </a:prstGeom>
        </p:spPr>
      </p:pic>
    </p:spTree>
    <p:extLst>
      <p:ext uri="{BB962C8B-B14F-4D97-AF65-F5344CB8AC3E}">
        <p14:creationId xmlns="" xmlns:p14="http://schemas.microsoft.com/office/powerpoint/2010/main" val="401865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1728788"/>
          </a:xfrm>
        </p:spPr>
        <p:txBody>
          <a:bodyPr>
            <a:noAutofit/>
          </a:bodyPr>
          <a:lstStyle/>
          <a:p>
            <a:r>
              <a:rPr lang="en-US" sz="3600" dirty="0" smtClean="0"/>
              <a:t>Quantum Computing: Evaluating Potential </a:t>
            </a:r>
            <a:br>
              <a:rPr lang="en-US" sz="3600" dirty="0" smtClean="0"/>
            </a:br>
            <a:r>
              <a:rPr lang="en-US" sz="3600" dirty="0" smtClean="0"/>
              <a:t>Quantification of Psychological </a:t>
            </a:r>
            <a:br>
              <a:rPr lang="en-US" sz="3600" dirty="0" smtClean="0"/>
            </a:br>
            <a:r>
              <a:rPr lang="en-US" sz="3600" dirty="0" smtClean="0"/>
              <a:t>Projective Test Scoring </a:t>
            </a:r>
            <a:endParaRPr lang="en-US" sz="4000" dirty="0"/>
          </a:p>
        </p:txBody>
      </p:sp>
      <p:sp>
        <p:nvSpPr>
          <p:cNvPr id="3" name="Subtitle 2"/>
          <p:cNvSpPr>
            <a:spLocks noGrp="1"/>
          </p:cNvSpPr>
          <p:nvPr>
            <p:ph type="subTitle" idx="1"/>
          </p:nvPr>
        </p:nvSpPr>
        <p:spPr/>
        <p:txBody>
          <a:bodyPr>
            <a:normAutofit fontScale="92500" lnSpcReduction="10000"/>
          </a:bodyPr>
          <a:lstStyle/>
          <a:p>
            <a:r>
              <a:rPr lang="en-US" dirty="0" smtClean="0"/>
              <a:t>Dan M. Davis</a:t>
            </a:r>
          </a:p>
          <a:p>
            <a:r>
              <a:rPr lang="en-US" sz="2400" dirty="0" smtClean="0"/>
              <a:t>Consultant, Uinv. of Southern California</a:t>
            </a:r>
          </a:p>
          <a:p>
            <a:r>
              <a:rPr lang="en-US" sz="2200" dirty="0" smtClean="0"/>
              <a:t>Co-Authors: Kenneth Shaw, Sanad </a:t>
            </a:r>
            <a:r>
              <a:rPr lang="en-US" sz="2200" smtClean="0"/>
              <a:t>Z.Rizvi</a:t>
            </a:r>
            <a:r>
              <a:rPr lang="en-US" sz="2200" dirty="0" smtClean="0"/>
              <a:t>, &amp; Dr. Mark Davis</a:t>
            </a:r>
            <a:endParaRPr lang="en-US" sz="2200" dirty="0"/>
          </a:p>
        </p:txBody>
      </p:sp>
      <p:sp>
        <p:nvSpPr>
          <p:cNvPr id="4" name="Footer Placeholder 3"/>
          <p:cNvSpPr>
            <a:spLocks noGrp="1"/>
          </p:cNvSpPr>
          <p:nvPr>
            <p:ph type="ftr" sz="quarter" idx="3"/>
          </p:nvPr>
        </p:nvSpPr>
        <p:spPr/>
        <p:txBody>
          <a:bodyPr/>
          <a:lstStyle/>
          <a:p>
            <a:pPr algn="ctr"/>
            <a:r>
              <a:rPr lang="en-US" dirty="0" smtClean="0"/>
              <a:t>Norfolk, Virginia  </a:t>
            </a:r>
            <a:r>
              <a:rPr lang="en-US" dirty="0" smtClean="0">
                <a:sym typeface="Symbol"/>
              </a:rPr>
              <a:t>  </a:t>
            </a:r>
            <a:r>
              <a:rPr lang="en-US" dirty="0" smtClean="0"/>
              <a:t>April 22-24, 2019</a:t>
            </a:r>
            <a:endParaRPr lang="en-US" dirty="0"/>
          </a:p>
        </p:txBody>
      </p:sp>
      <p:pic>
        <p:nvPicPr>
          <p:cNvPr id="5" name="Picture 4" descr="USC-Seal-Trnsprnt copy.gif"/>
          <p:cNvPicPr>
            <a:picLocks noChangeAspect="1"/>
          </p:cNvPicPr>
          <p:nvPr/>
        </p:nvPicPr>
        <p:blipFill>
          <a:blip r:embed="rId2" cstate="print"/>
          <a:stretch>
            <a:fillRect/>
          </a:stretch>
        </p:blipFill>
        <p:spPr>
          <a:xfrm>
            <a:off x="228600" y="4248150"/>
            <a:ext cx="754316" cy="773824"/>
          </a:xfrm>
          <a:prstGeom prst="rect">
            <a:avLst/>
          </a:prstGeom>
        </p:spPr>
      </p:pic>
      <p:pic>
        <p:nvPicPr>
          <p:cNvPr id="6" name="Picture 5" descr="wdr%20logo.jpg"/>
          <p:cNvPicPr>
            <a:picLocks noChangeAspect="1"/>
          </p:cNvPicPr>
          <p:nvPr/>
        </p:nvPicPr>
        <p:blipFill>
          <a:blip r:embed="rId3" cstate="print"/>
          <a:stretch>
            <a:fillRect/>
          </a:stretch>
        </p:blipFill>
        <p:spPr>
          <a:xfrm>
            <a:off x="2819400" y="4248150"/>
            <a:ext cx="766545" cy="806961"/>
          </a:xfrm>
          <a:prstGeom prst="rect">
            <a:avLst/>
          </a:prstGeom>
        </p:spPr>
      </p:pic>
    </p:spTree>
    <p:extLst>
      <p:ext uri="{BB962C8B-B14F-4D97-AF65-F5344CB8AC3E}">
        <p14:creationId xmlns="" xmlns:p14="http://schemas.microsoft.com/office/powerpoint/2010/main" val="3427961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150"/>
            <a:ext cx="8229600" cy="857250"/>
          </a:xfrm>
        </p:spPr>
        <p:txBody>
          <a:bodyPr/>
          <a:lstStyle/>
          <a:p>
            <a:r>
              <a:rPr lang="en-US" dirty="0" smtClean="0"/>
              <a:t>Artificial Intelligence (AI)</a:t>
            </a:r>
            <a:endParaRPr lang="en-US" dirty="0"/>
          </a:p>
        </p:txBody>
      </p:sp>
      <p:sp>
        <p:nvSpPr>
          <p:cNvPr id="6" name="Content Placeholder 5"/>
          <p:cNvSpPr>
            <a:spLocks noGrp="1"/>
          </p:cNvSpPr>
          <p:nvPr>
            <p:ph idx="1"/>
          </p:nvPr>
        </p:nvSpPr>
        <p:spPr>
          <a:xfrm>
            <a:off x="457200" y="895350"/>
            <a:ext cx="8229600" cy="4248150"/>
          </a:xfrm>
        </p:spPr>
        <p:txBody>
          <a:bodyPr/>
          <a:lstStyle/>
          <a:p>
            <a:r>
              <a:rPr lang="en-US" dirty="0" smtClean="0"/>
              <a:t>Common thread for these tests: very subjective</a:t>
            </a:r>
          </a:p>
          <a:p>
            <a:r>
              <a:rPr lang="en-US" dirty="0" smtClean="0"/>
              <a:t>AI might identify correlations otherwise not seen</a:t>
            </a:r>
          </a:p>
          <a:p>
            <a:r>
              <a:rPr lang="en-US" dirty="0" smtClean="0"/>
              <a:t>Responses and DAP images could be collected</a:t>
            </a:r>
          </a:p>
          <a:p>
            <a:r>
              <a:rPr lang="en-US" dirty="0" smtClean="0"/>
              <a:t>Machine logging and image analysis performed</a:t>
            </a:r>
          </a:p>
          <a:p>
            <a:r>
              <a:rPr lang="en-US" dirty="0" smtClean="0"/>
              <a:t>Associated test and subject histories considered</a:t>
            </a:r>
          </a:p>
          <a:p>
            <a:r>
              <a:rPr lang="en-US" dirty="0" smtClean="0"/>
              <a:t>Correlations sought &amp; validated</a:t>
            </a:r>
          </a:p>
          <a:p>
            <a:r>
              <a:rPr lang="en-US" dirty="0" smtClean="0"/>
              <a:t>Diagnostic analysis program</a:t>
            </a:r>
          </a:p>
          <a:p>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10</a:t>
            </a:fld>
            <a:endParaRPr lang="en-US"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Current Computing</a:t>
            </a:r>
            <a:endParaRPr lang="en-US" dirty="0"/>
          </a:p>
        </p:txBody>
      </p:sp>
      <p:sp>
        <p:nvSpPr>
          <p:cNvPr id="3" name="Content Placeholder 2"/>
          <p:cNvSpPr>
            <a:spLocks noGrp="1"/>
          </p:cNvSpPr>
          <p:nvPr>
            <p:ph idx="1"/>
          </p:nvPr>
        </p:nvSpPr>
        <p:spPr>
          <a:xfrm>
            <a:off x="457200" y="1200150"/>
            <a:ext cx="8382000" cy="3581399"/>
          </a:xfrm>
        </p:spPr>
        <p:txBody>
          <a:bodyPr>
            <a:normAutofit/>
          </a:bodyPr>
          <a:lstStyle/>
          <a:p>
            <a:r>
              <a:rPr lang="en-US" dirty="0" smtClean="0"/>
              <a:t>Digital computing is nearing limits (Moore’s Law)</a:t>
            </a:r>
          </a:p>
          <a:p>
            <a:r>
              <a:rPr lang="en-US" dirty="0" smtClean="0"/>
              <a:t>Data collected would need to be huge</a:t>
            </a:r>
          </a:p>
          <a:p>
            <a:r>
              <a:rPr lang="en-US" dirty="0" smtClean="0"/>
              <a:t>Ethnic and social differences would be significant</a:t>
            </a:r>
          </a:p>
          <a:p>
            <a:r>
              <a:rPr lang="en-US" dirty="0" smtClean="0"/>
              <a:t>Image recognition and analysis now beyond the pale</a:t>
            </a:r>
          </a:p>
          <a:p>
            <a:r>
              <a:rPr lang="en-US" dirty="0" smtClean="0"/>
              <a:t>Detection of nebulous terms poor: creative, sensitive</a:t>
            </a:r>
          </a:p>
          <a:p>
            <a:r>
              <a:rPr lang="en-US" dirty="0" smtClean="0"/>
              <a:t>Deep Learning needs power</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5" name="Slide Number Placeholder 4"/>
          <p:cNvSpPr>
            <a:spLocks noGrp="1"/>
          </p:cNvSpPr>
          <p:nvPr>
            <p:ph type="sldNum" sz="quarter" idx="12"/>
          </p:nvPr>
        </p:nvSpPr>
        <p:spPr/>
        <p:txBody>
          <a:bodyPr/>
          <a:lstStyle/>
          <a:p>
            <a:fld id="{20E6FD9B-DC66-4F2B-B92A-19C65C99AF3B}"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Deep Learning</a:t>
            </a:r>
            <a:endParaRPr lang="en-US" dirty="0"/>
          </a:p>
        </p:txBody>
      </p:sp>
      <p:sp>
        <p:nvSpPr>
          <p:cNvPr id="3" name="Content Placeholder 2"/>
          <p:cNvSpPr>
            <a:spLocks noGrp="1"/>
          </p:cNvSpPr>
          <p:nvPr>
            <p:ph idx="1"/>
          </p:nvPr>
        </p:nvSpPr>
        <p:spPr>
          <a:xfrm>
            <a:off x="457200" y="895350"/>
            <a:ext cx="8229600" cy="4114800"/>
          </a:xfrm>
        </p:spPr>
        <p:txBody>
          <a:bodyPr>
            <a:normAutofit/>
          </a:bodyPr>
          <a:lstStyle/>
          <a:p>
            <a:r>
              <a:rPr lang="en-US" dirty="0" smtClean="0"/>
              <a:t>Called “Neural Nets on steroids”</a:t>
            </a:r>
          </a:p>
          <a:p>
            <a:r>
              <a:rPr lang="en-US" dirty="0" smtClean="0"/>
              <a:t>More layers &amp; interconnectivity, less manual input</a:t>
            </a:r>
          </a:p>
          <a:p>
            <a:r>
              <a:rPr lang="en-US" dirty="0" smtClean="0"/>
              <a:t>Especially good for image analysis, </a:t>
            </a:r>
            <a:r>
              <a:rPr lang="en-US" i="1" dirty="0" smtClean="0"/>
              <a:t>e.g. </a:t>
            </a:r>
            <a:r>
              <a:rPr lang="en-US" dirty="0" smtClean="0"/>
              <a:t>X-rays</a:t>
            </a:r>
          </a:p>
          <a:p>
            <a:r>
              <a:rPr lang="en-US" dirty="0" smtClean="0"/>
              <a:t>Depends on &amp; can manage large labeled data sets</a:t>
            </a:r>
          </a:p>
          <a:p>
            <a:r>
              <a:rPr lang="en-US" dirty="0" smtClean="0"/>
              <a:t>Projective tests have amassed huge data sets</a:t>
            </a:r>
          </a:p>
          <a:p>
            <a:r>
              <a:rPr lang="en-US" dirty="0" smtClean="0"/>
              <a:t>Data form them is VERY heterogeneous/chaotic</a:t>
            </a:r>
          </a:p>
          <a:p>
            <a:r>
              <a:rPr lang="en-US" dirty="0" smtClean="0"/>
              <a:t>Digital computing limited</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5" name="Slide Number Placeholder 4"/>
          <p:cNvSpPr>
            <a:spLocks noGrp="1"/>
          </p:cNvSpPr>
          <p:nvPr>
            <p:ph type="sldNum" sz="quarter" idx="12"/>
          </p:nvPr>
        </p:nvSpPr>
        <p:spPr/>
        <p:txBody>
          <a:bodyPr/>
          <a:lstStyle/>
          <a:p>
            <a:fld id="{20E6FD9B-DC66-4F2B-B92A-19C65C99AF3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Diagram</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13</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5" name="Picture 4" descr="JeremyzDeepLearning.jpg"/>
          <p:cNvPicPr/>
          <p:nvPr/>
        </p:nvPicPr>
        <p:blipFill>
          <a:blip r:embed="rId2" cstate="print"/>
          <a:stretch>
            <a:fillRect/>
          </a:stretch>
        </p:blipFill>
        <p:spPr>
          <a:xfrm>
            <a:off x="2057400" y="1199295"/>
            <a:ext cx="4876800" cy="3125055"/>
          </a:xfrm>
          <a:prstGeom prst="rect">
            <a:avLst/>
          </a:prstGeom>
        </p:spPr>
      </p:pic>
      <p:sp>
        <p:nvSpPr>
          <p:cNvPr id="6" name="TextBox 5"/>
          <p:cNvSpPr txBox="1"/>
          <p:nvPr/>
        </p:nvSpPr>
        <p:spPr>
          <a:xfrm>
            <a:off x="2057400" y="4400550"/>
            <a:ext cx="3048000" cy="646331"/>
          </a:xfrm>
          <a:prstGeom prst="rect">
            <a:avLst/>
          </a:prstGeom>
          <a:noFill/>
        </p:spPr>
        <p:txBody>
          <a:bodyPr wrap="square" rtlCol="0">
            <a:spAutoFit/>
          </a:bodyPr>
          <a:lstStyle/>
          <a:p>
            <a:r>
              <a:rPr lang="en-US" sz="1200" dirty="0" smtClean="0"/>
              <a:t>Liu, J., </a:t>
            </a:r>
            <a:r>
              <a:rPr lang="en-US" sz="1200" i="1" dirty="0" smtClean="0"/>
              <a:t>et al. </a:t>
            </a:r>
            <a:r>
              <a:rPr lang="en-US" sz="1200" dirty="0" smtClean="0"/>
              <a:t>(2018). Adiabatic Quantum Computation Applied to Deep Learning Networks. Entropy, 20(5), 380. </a:t>
            </a:r>
            <a:endParaRPr lang="en-US" sz="1200"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
            <a:ext cx="8229600" cy="908512"/>
          </a:xfrm>
        </p:spPr>
        <p:txBody>
          <a:bodyPr/>
          <a:lstStyle/>
          <a:p>
            <a:r>
              <a:rPr lang="en-US" dirty="0" smtClean="0"/>
              <a:t>Boltzmann Machines</a:t>
            </a:r>
            <a:endParaRPr lang="en-US" dirty="0"/>
          </a:p>
        </p:txBody>
      </p:sp>
      <p:sp>
        <p:nvSpPr>
          <p:cNvPr id="6" name="Content Placeholder 5"/>
          <p:cNvSpPr>
            <a:spLocks noGrp="1"/>
          </p:cNvSpPr>
          <p:nvPr>
            <p:ph idx="1"/>
          </p:nvPr>
        </p:nvSpPr>
        <p:spPr>
          <a:xfrm>
            <a:off x="228600" y="819150"/>
            <a:ext cx="8686800" cy="4114800"/>
          </a:xfrm>
        </p:spPr>
        <p:txBody>
          <a:bodyPr>
            <a:normAutofit/>
          </a:bodyPr>
          <a:lstStyle/>
          <a:p>
            <a:r>
              <a:rPr lang="en-US" dirty="0" smtClean="0"/>
              <a:t>Boltzmann Machines are a form of neural nets</a:t>
            </a:r>
          </a:p>
          <a:p>
            <a:r>
              <a:rPr lang="en-US" dirty="0" smtClean="0"/>
              <a:t>Restricted Boltzmann Machines (RBMs) are related</a:t>
            </a:r>
          </a:p>
          <a:p>
            <a:r>
              <a:rPr lang="en-US" dirty="0" smtClean="0"/>
              <a:t>These analyses require significant compute power</a:t>
            </a:r>
          </a:p>
          <a:p>
            <a:r>
              <a:rPr lang="en-US" dirty="0" smtClean="0"/>
              <a:t>GPGPU’s a great boon to enabling RBM computations</a:t>
            </a:r>
          </a:p>
          <a:p>
            <a:r>
              <a:rPr lang="en-US" dirty="0" smtClean="0"/>
              <a:t>Results are not deterministic, but good at ID’ing trends</a:t>
            </a:r>
          </a:p>
          <a:p>
            <a:r>
              <a:rPr lang="en-US" dirty="0" smtClean="0"/>
              <a:t>Very good at feature learning and classification</a:t>
            </a:r>
          </a:p>
          <a:p>
            <a:r>
              <a:rPr lang="en-US" dirty="0" smtClean="0"/>
              <a:t>Way forward for projective tests</a:t>
            </a:r>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14</a:t>
            </a:fld>
            <a:endParaRPr lang="en-US"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Boltzmann Uses and Diagram</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15</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5" name="Picture 4" descr="RBM-Crpd.jpg"/>
          <p:cNvPicPr/>
          <p:nvPr/>
        </p:nvPicPr>
        <p:blipFill>
          <a:blip r:embed="rId2" cstate="print"/>
          <a:stretch>
            <a:fillRect/>
          </a:stretch>
        </p:blipFill>
        <p:spPr>
          <a:xfrm>
            <a:off x="5334000" y="1123950"/>
            <a:ext cx="3200400" cy="3200400"/>
          </a:xfrm>
          <a:prstGeom prst="rect">
            <a:avLst/>
          </a:prstGeom>
        </p:spPr>
      </p:pic>
      <p:pic>
        <p:nvPicPr>
          <p:cNvPr id="6" name="Picture 5" descr="BoltzmanUses.jpg"/>
          <p:cNvPicPr>
            <a:picLocks noChangeAspect="1"/>
          </p:cNvPicPr>
          <p:nvPr/>
        </p:nvPicPr>
        <p:blipFill>
          <a:blip r:embed="rId3" cstate="print"/>
          <a:stretch>
            <a:fillRect/>
          </a:stretch>
        </p:blipFill>
        <p:spPr>
          <a:xfrm>
            <a:off x="533400" y="822720"/>
            <a:ext cx="3200400" cy="4218293"/>
          </a:xfrm>
          <a:prstGeom prst="rect">
            <a:avLst/>
          </a:prstGeom>
        </p:spPr>
      </p:pic>
      <p:sp>
        <p:nvSpPr>
          <p:cNvPr id="9" name="TextBox 8"/>
          <p:cNvSpPr txBox="1"/>
          <p:nvPr/>
        </p:nvSpPr>
        <p:spPr>
          <a:xfrm>
            <a:off x="3733800" y="4731663"/>
            <a:ext cx="2133600" cy="430887"/>
          </a:xfrm>
          <a:prstGeom prst="rect">
            <a:avLst/>
          </a:prstGeom>
          <a:noFill/>
        </p:spPr>
        <p:txBody>
          <a:bodyPr wrap="square" rtlCol="0">
            <a:spAutoFit/>
          </a:bodyPr>
          <a:lstStyle/>
          <a:p>
            <a:r>
              <a:rPr lang="en-US" sz="1100" dirty="0" smtClean="0"/>
              <a:t>AI Wiki: </a:t>
            </a:r>
            <a:br>
              <a:rPr lang="en-US" sz="1100" dirty="0" smtClean="0"/>
            </a:br>
            <a:r>
              <a:rPr lang="en-US" sz="1100" dirty="0" smtClean="0"/>
              <a:t>https://skymind.ai/wiki/use-cases</a:t>
            </a:r>
            <a:endParaRPr lang="en-US" sz="1100"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150"/>
            <a:ext cx="8229600" cy="857250"/>
          </a:xfrm>
        </p:spPr>
        <p:txBody>
          <a:bodyPr/>
          <a:lstStyle/>
          <a:p>
            <a:r>
              <a:rPr lang="en-US" dirty="0" smtClean="0"/>
              <a:t>Quantum Computing </a:t>
            </a:r>
            <a:endParaRPr lang="en-US" dirty="0"/>
          </a:p>
        </p:txBody>
      </p:sp>
      <p:sp>
        <p:nvSpPr>
          <p:cNvPr id="6" name="Content Placeholder 5"/>
          <p:cNvSpPr>
            <a:spLocks noGrp="1"/>
          </p:cNvSpPr>
          <p:nvPr>
            <p:ph idx="1"/>
          </p:nvPr>
        </p:nvSpPr>
        <p:spPr>
          <a:xfrm>
            <a:off x="457200" y="819150"/>
            <a:ext cx="8686800" cy="4114800"/>
          </a:xfrm>
        </p:spPr>
        <p:txBody>
          <a:bodyPr>
            <a:normAutofit/>
          </a:bodyPr>
          <a:lstStyle/>
          <a:p>
            <a:r>
              <a:rPr lang="en-US" dirty="0" smtClean="0"/>
              <a:t>Richard Feynman suggested in 1985 article</a:t>
            </a:r>
          </a:p>
          <a:p>
            <a:r>
              <a:rPr lang="en-US" dirty="0" smtClean="0"/>
              <a:t>Topic of great interest since then; dreams of power</a:t>
            </a:r>
          </a:p>
          <a:p>
            <a:r>
              <a:rPr lang="en-US" dirty="0" smtClean="0"/>
              <a:t>Instead of binary datum, quantum values are shadowy</a:t>
            </a:r>
          </a:p>
          <a:p>
            <a:r>
              <a:rPr lang="en-US" dirty="0" smtClean="0"/>
              <a:t>Can represent range of values simultaneously</a:t>
            </a:r>
          </a:p>
          <a:p>
            <a:r>
              <a:rPr lang="en-US" dirty="0" smtClean="0"/>
              <a:t>Evaluates vast data possibilities simultaneously</a:t>
            </a:r>
          </a:p>
          <a:p>
            <a:r>
              <a:rPr lang="en-US" dirty="0" smtClean="0"/>
              <a:t>Tailor made for projective test analyses</a:t>
            </a:r>
          </a:p>
          <a:p>
            <a:r>
              <a:rPr lang="en-US" dirty="0" smtClean="0"/>
              <a:t>Recent advances significant</a:t>
            </a:r>
          </a:p>
          <a:p>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16</a:t>
            </a:fld>
            <a:endParaRPr lang="en-US"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D-Wave Machine</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17</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6" name="Picture 5" descr="2000Q Extracted Image website.jpeg"/>
          <p:cNvPicPr>
            <a:picLocks noChangeAspect="1"/>
          </p:cNvPicPr>
          <p:nvPr/>
        </p:nvPicPr>
        <p:blipFill>
          <a:blip r:embed="rId2" cstate="print"/>
          <a:srcRect l="17760" t="7920" r="19200" b="4320"/>
          <a:stretch>
            <a:fillRect/>
          </a:stretch>
        </p:blipFill>
        <p:spPr>
          <a:xfrm>
            <a:off x="228600" y="971550"/>
            <a:ext cx="3733800" cy="3465244"/>
          </a:xfrm>
          <a:prstGeom prst="rect">
            <a:avLst/>
          </a:prstGeom>
        </p:spPr>
      </p:pic>
      <p:pic>
        <p:nvPicPr>
          <p:cNvPr id="5" name="Picture 4" descr="BlockDiagramOfD-Wave.jpg"/>
          <p:cNvPicPr/>
          <p:nvPr/>
        </p:nvPicPr>
        <p:blipFill>
          <a:blip r:embed="rId3" cstate="print"/>
          <a:srcRect l="4500" t="5584" r="2000"/>
          <a:stretch>
            <a:fillRect/>
          </a:stretch>
        </p:blipFill>
        <p:spPr>
          <a:xfrm>
            <a:off x="4724400" y="971550"/>
            <a:ext cx="4038600" cy="3124200"/>
          </a:xfrm>
          <a:prstGeom prst="rect">
            <a:avLst/>
          </a:prstGeom>
        </p:spPr>
      </p:pic>
      <p:sp>
        <p:nvSpPr>
          <p:cNvPr id="9" name="TextBox 8"/>
          <p:cNvSpPr txBox="1"/>
          <p:nvPr/>
        </p:nvSpPr>
        <p:spPr>
          <a:xfrm>
            <a:off x="457200" y="4552950"/>
            <a:ext cx="1905000" cy="276999"/>
          </a:xfrm>
          <a:prstGeom prst="rect">
            <a:avLst/>
          </a:prstGeom>
          <a:noFill/>
        </p:spPr>
        <p:txBody>
          <a:bodyPr wrap="square" rtlCol="0">
            <a:spAutoFit/>
          </a:bodyPr>
          <a:lstStyle/>
          <a:p>
            <a:r>
              <a:rPr lang="en-US" sz="1200" dirty="0" smtClean="0"/>
              <a:t>© D-Wave images</a:t>
            </a:r>
            <a:endParaRPr lang="en-US" sz="1200"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980531"/>
          </a:xfrm>
        </p:spPr>
        <p:txBody>
          <a:bodyPr/>
          <a:lstStyle/>
          <a:p>
            <a:r>
              <a:rPr lang="en-US" dirty="0" smtClean="0"/>
              <a:t>Quantum Computers Today</a:t>
            </a:r>
            <a:endParaRPr lang="en-US" dirty="0"/>
          </a:p>
        </p:txBody>
      </p:sp>
      <p:sp>
        <p:nvSpPr>
          <p:cNvPr id="6" name="Content Placeholder 5"/>
          <p:cNvSpPr>
            <a:spLocks noGrp="1"/>
          </p:cNvSpPr>
          <p:nvPr>
            <p:ph sz="quarter" idx="4"/>
          </p:nvPr>
        </p:nvSpPr>
        <p:spPr>
          <a:xfrm>
            <a:off x="381000" y="819150"/>
            <a:ext cx="8305801" cy="4038600"/>
          </a:xfrm>
        </p:spPr>
        <p:txBody>
          <a:bodyPr>
            <a:normAutofit/>
          </a:bodyPr>
          <a:lstStyle/>
          <a:p>
            <a:r>
              <a:rPr lang="en-US" dirty="0" smtClean="0"/>
              <a:t>Several firms have quantum computers of various configurations </a:t>
            </a:r>
          </a:p>
          <a:p>
            <a:r>
              <a:rPr lang="en-US" dirty="0" smtClean="0"/>
              <a:t>Experimental version in most cases (IBM’s machine 5 and 16 qubits)</a:t>
            </a:r>
          </a:p>
          <a:p>
            <a:r>
              <a:rPr lang="en-US" dirty="0" smtClean="0"/>
              <a:t>Canadian firm D-Wave has had operational annealer for several years</a:t>
            </a:r>
          </a:p>
          <a:p>
            <a:r>
              <a:rPr lang="en-US" dirty="0" smtClean="0"/>
              <a:t>A Quantum Annealer is very useful for Projective Test analysis</a:t>
            </a:r>
          </a:p>
          <a:p>
            <a:r>
              <a:rPr lang="en-US" dirty="0" smtClean="0"/>
              <a:t>D-Wave architecture is built on Boltzmann Machine model</a:t>
            </a:r>
          </a:p>
          <a:p>
            <a:r>
              <a:rPr lang="en-US" dirty="0" smtClean="0"/>
              <a:t>Current model D-Wave has 2000 cubits (@ 15 milliKelvin, </a:t>
            </a:r>
            <a:r>
              <a:rPr lang="en-US" dirty="0" err="1" smtClean="0"/>
              <a:t>brr</a:t>
            </a:r>
            <a:r>
              <a:rPr lang="en-US" dirty="0" smtClean="0"/>
              <a:t>!)</a:t>
            </a:r>
          </a:p>
          <a:p>
            <a:r>
              <a:rPr lang="en-US" dirty="0" smtClean="0"/>
              <a:t>USC model has been stable and useful for research </a:t>
            </a:r>
          </a:p>
          <a:p>
            <a:r>
              <a:rPr lang="en-US" dirty="0" smtClean="0"/>
              <a:t>Current 6-way connectivity growing to 16-way in next generation</a:t>
            </a:r>
          </a:p>
          <a:p>
            <a:r>
              <a:rPr lang="en-US" dirty="0" smtClean="0"/>
              <a:t>Other D-Waves at Google &amp; Los Alamos</a:t>
            </a:r>
          </a:p>
          <a:p>
            <a:endParaRPr lang="en-US" dirty="0" smtClean="0"/>
          </a:p>
          <a:p>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18</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fontScale="90000"/>
          </a:bodyPr>
          <a:lstStyle/>
          <a:p>
            <a:r>
              <a:rPr lang="en-US" dirty="0" smtClean="0"/>
              <a:t>Potential of Virtual Humans  (VHs)</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19</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5" name="Picture 4" descr="MntPanel2.jpg"/>
          <p:cNvPicPr/>
          <p:nvPr/>
        </p:nvPicPr>
        <p:blipFill>
          <a:blip r:embed="rId2" cstate="print"/>
          <a:stretch>
            <a:fillRect/>
          </a:stretch>
        </p:blipFill>
        <p:spPr>
          <a:xfrm>
            <a:off x="6324600" y="819150"/>
            <a:ext cx="1828800" cy="2971800"/>
          </a:xfrm>
          <a:prstGeom prst="rect">
            <a:avLst/>
          </a:prstGeom>
        </p:spPr>
      </p:pic>
      <p:sp>
        <p:nvSpPr>
          <p:cNvPr id="11" name="Content Placeholder 3"/>
          <p:cNvSpPr>
            <a:spLocks noGrp="1"/>
          </p:cNvSpPr>
          <p:nvPr>
            <p:ph sz="half" idx="2"/>
          </p:nvPr>
        </p:nvSpPr>
        <p:spPr>
          <a:xfrm>
            <a:off x="762000" y="971550"/>
            <a:ext cx="5486400" cy="3886200"/>
          </a:xfrm>
        </p:spPr>
        <p:txBody>
          <a:bodyPr>
            <a:normAutofit lnSpcReduction="10000"/>
          </a:bodyPr>
          <a:lstStyle/>
          <a:p>
            <a:r>
              <a:rPr lang="en-US" dirty="0" smtClean="0"/>
              <a:t>One putatively effective method of reducing subjectivity</a:t>
            </a:r>
            <a:r>
              <a:rPr lang="en-US" b="1" dirty="0" smtClean="0"/>
              <a:t>: </a:t>
            </a:r>
            <a:r>
              <a:rPr lang="en-US" dirty="0" smtClean="0"/>
              <a:t>use VHs </a:t>
            </a:r>
          </a:p>
          <a:p>
            <a:r>
              <a:rPr lang="en-US" dirty="0" smtClean="0"/>
              <a:t>Presenting test administrators via computer agent interfaces possible</a:t>
            </a:r>
          </a:p>
          <a:p>
            <a:r>
              <a:rPr lang="en-US" dirty="0" smtClean="0"/>
              <a:t>Repeatability issues and administrator bias amelioration to be expected</a:t>
            </a:r>
          </a:p>
          <a:p>
            <a:r>
              <a:rPr lang="en-US" dirty="0" smtClean="0"/>
              <a:t>Sensors could record multi-parameter data from subjects; speech, body language, tone</a:t>
            </a:r>
          </a:p>
          <a:p>
            <a:r>
              <a:rPr lang="en-US" dirty="0" smtClean="0"/>
              <a:t>Testing in other venues shows good user acceptance, </a:t>
            </a:r>
            <a:r>
              <a:rPr lang="en-US" i="1" dirty="0" smtClean="0"/>
              <a:t>e.g</a:t>
            </a:r>
            <a:r>
              <a:rPr lang="en-US" dirty="0" smtClean="0"/>
              <a:t>. MentorPal </a:t>
            </a:r>
          </a:p>
          <a:p>
            <a:endParaRPr lang="en-US" dirty="0"/>
          </a:p>
        </p:txBody>
      </p:sp>
      <p:sp>
        <p:nvSpPr>
          <p:cNvPr id="12" name="TextBox 11"/>
          <p:cNvSpPr txBox="1"/>
          <p:nvPr/>
        </p:nvSpPr>
        <p:spPr>
          <a:xfrm>
            <a:off x="6172200" y="3638550"/>
            <a:ext cx="2209800" cy="646331"/>
          </a:xfrm>
          <a:prstGeom prst="rect">
            <a:avLst/>
          </a:prstGeom>
          <a:noFill/>
        </p:spPr>
        <p:txBody>
          <a:bodyPr wrap="square" rtlCol="0">
            <a:spAutoFit/>
          </a:bodyPr>
          <a:lstStyle/>
          <a:p>
            <a:pPr algn="ctr"/>
            <a:r>
              <a:rPr lang="en-US" b="1" dirty="0" smtClean="0"/>
              <a:t>Smart Phone Version of USC’s MentorPal</a:t>
            </a:r>
            <a:endParaRPr lang="en-US" b="1"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304800" y="1047750"/>
            <a:ext cx="8686800" cy="3394472"/>
          </a:xfrm>
        </p:spPr>
        <p:txBody>
          <a:bodyPr>
            <a:normAutofit fontScale="92500" lnSpcReduction="10000"/>
          </a:bodyPr>
          <a:lstStyle/>
          <a:p>
            <a:r>
              <a:rPr lang="en-US" dirty="0" smtClean="0"/>
              <a:t>Projective tests are valuable assets to understanding behavior and assessing psychopathologies, </a:t>
            </a:r>
            <a:r>
              <a:rPr lang="en-US" i="1" dirty="0" smtClean="0"/>
              <a:t>e.g. </a:t>
            </a:r>
            <a:r>
              <a:rPr lang="en-US" dirty="0" smtClean="0"/>
              <a:t>PTSD</a:t>
            </a:r>
          </a:p>
          <a:p>
            <a:r>
              <a:rPr lang="en-US" dirty="0" smtClean="0"/>
              <a:t>Manual implementation of these tests present significant issues of evaluator bias, repeatability, and validity</a:t>
            </a:r>
          </a:p>
          <a:p>
            <a:r>
              <a:rPr lang="en-US" dirty="0" smtClean="0"/>
              <a:t>Emerging capabilities in modeling and simulation can both deliver ameliorative solutions for current obstacles and provide future benefits and efficacies </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5" name="Slide Number Placeholder 4"/>
          <p:cNvSpPr>
            <a:spLocks noGrp="1"/>
          </p:cNvSpPr>
          <p:nvPr>
            <p:ph type="sldNum" sz="quarter" idx="12"/>
          </p:nvPr>
        </p:nvSpPr>
        <p:spPr/>
        <p:txBody>
          <a:bodyPr/>
          <a:lstStyle/>
          <a:p>
            <a:fld id="{20E6FD9B-DC66-4F2B-B92A-19C65C99AF3B}" type="slidenum">
              <a:rPr lang="en-US" smtClean="0"/>
              <a:pPr/>
              <a:t>2</a:t>
            </a:fld>
            <a:endParaRPr lang="en-US" dirty="0"/>
          </a:p>
        </p:txBody>
      </p:sp>
    </p:spTree>
    <p:extLst>
      <p:ext uri="{BB962C8B-B14F-4D97-AF65-F5344CB8AC3E}">
        <p14:creationId xmlns="" xmlns:p14="http://schemas.microsoft.com/office/powerpoint/2010/main" val="43566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8229600" cy="857250"/>
          </a:xfrm>
        </p:spPr>
        <p:txBody>
          <a:bodyPr/>
          <a:lstStyle/>
          <a:p>
            <a:r>
              <a:rPr lang="en-US" dirty="0" smtClean="0"/>
              <a:t>Conclusions</a:t>
            </a:r>
            <a:endParaRPr lang="en-US" dirty="0"/>
          </a:p>
        </p:txBody>
      </p:sp>
      <p:sp>
        <p:nvSpPr>
          <p:cNvPr id="6" name="Content Placeholder 5"/>
          <p:cNvSpPr>
            <a:spLocks noGrp="1"/>
          </p:cNvSpPr>
          <p:nvPr>
            <p:ph idx="1"/>
          </p:nvPr>
        </p:nvSpPr>
        <p:spPr>
          <a:xfrm>
            <a:off x="457200" y="819150"/>
            <a:ext cx="8229600" cy="3775473"/>
          </a:xfrm>
        </p:spPr>
        <p:txBody>
          <a:bodyPr>
            <a:normAutofit fontScale="85000" lnSpcReduction="20000"/>
          </a:bodyPr>
          <a:lstStyle/>
          <a:p>
            <a:r>
              <a:rPr lang="en-US" dirty="0" smtClean="0"/>
              <a:t>The M&amp;S community needs:</a:t>
            </a:r>
          </a:p>
          <a:p>
            <a:pPr lvl="1"/>
            <a:r>
              <a:rPr lang="en-US" dirty="0" smtClean="0"/>
              <a:t>increasing sophistication</a:t>
            </a:r>
          </a:p>
          <a:p>
            <a:pPr lvl="1"/>
            <a:r>
              <a:rPr lang="en-US" dirty="0" smtClean="0"/>
              <a:t>better identification of behaviors</a:t>
            </a:r>
          </a:p>
          <a:p>
            <a:pPr lvl="1"/>
            <a:r>
              <a:rPr lang="en-US" dirty="0" smtClean="0"/>
              <a:t>new ways to handle vast amounts of data</a:t>
            </a:r>
          </a:p>
          <a:p>
            <a:pPr lvl="1"/>
            <a:r>
              <a:rPr lang="en-US" dirty="0" smtClean="0"/>
              <a:t>ability to learn, analyze, and report projective tests</a:t>
            </a:r>
          </a:p>
          <a:p>
            <a:pPr lvl="1"/>
            <a:r>
              <a:rPr lang="en-US" dirty="0" smtClean="0"/>
              <a:t>capacity for more human-like virtual conversational abilities</a:t>
            </a:r>
          </a:p>
          <a:p>
            <a:r>
              <a:rPr lang="en-US" dirty="0" smtClean="0"/>
              <a:t>There are emerging technologies that hold promise </a:t>
            </a:r>
          </a:p>
          <a:p>
            <a:r>
              <a:rPr lang="en-US" dirty="0" smtClean="0"/>
              <a:t>The most speculative of these is Quantum computing, </a:t>
            </a:r>
          </a:p>
          <a:p>
            <a:r>
              <a:rPr lang="en-US" dirty="0" smtClean="0"/>
              <a:t>Existing hardware and expanding software should help </a:t>
            </a:r>
          </a:p>
          <a:p>
            <a:endParaRPr lang="en-US" dirty="0" smtClean="0"/>
          </a:p>
          <a:p>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20</a:t>
            </a:fld>
            <a:endParaRPr lang="en-US"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Slide Number Placeholder 2"/>
          <p:cNvSpPr>
            <a:spLocks noGrp="1"/>
          </p:cNvSpPr>
          <p:nvPr>
            <p:ph type="sldNum" sz="quarter" idx="12"/>
          </p:nvPr>
        </p:nvSpPr>
        <p:spPr/>
        <p:txBody>
          <a:bodyPr/>
          <a:lstStyle/>
          <a:p>
            <a:fld id="{20E6FD9B-DC66-4F2B-B92A-19C65C99AF3B}" type="slidenum">
              <a:rPr lang="en-US" smtClean="0"/>
              <a:pPr/>
              <a:t>21</a:t>
            </a:fld>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15361" name="Rectangle 1"/>
          <p:cNvSpPr>
            <a:spLocks noChangeArrowheads="1"/>
          </p:cNvSpPr>
          <p:nvPr/>
        </p:nvSpPr>
        <p:spPr bwMode="auto">
          <a:xfrm>
            <a:off x="1371600" y="1408779"/>
            <a:ext cx="6553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authors would like to acknowledge that assistance and advice of Jeremy Liu, Ke-Thia Yao and Robert Lucas of USC in helping analyze the progress of quantum computing in the US and Benjamin Nye and William Swartout for their leadership as Principal Investigators of MentorPal. Neverthe</a:t>
            </a:r>
            <a:r>
              <a:rPr lang="en-US" sz="2000" dirty="0" smtClean="0">
                <a:latin typeface="Arial" pitchFamily="34" charset="0"/>
                <a:ea typeface="Times New Roman" pitchFamily="18" charset="0"/>
                <a:cs typeface="Arial" pitchFamily="34" charset="0"/>
              </a:rPr>
              <a:t>less, the authors alone are responsible for the content of this paper and any mistakes therein are their own.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extLst>
      <p:ext uri="{BB962C8B-B14F-4D97-AF65-F5344CB8AC3E}">
        <p14:creationId xmlns="" xmlns:p14="http://schemas.microsoft.com/office/powerpoint/2010/main" val="10031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Projective Tests</a:t>
            </a:r>
            <a:endParaRPr lang="en-US" dirty="0"/>
          </a:p>
        </p:txBody>
      </p:sp>
      <p:sp>
        <p:nvSpPr>
          <p:cNvPr id="3" name="Content Placeholder 2"/>
          <p:cNvSpPr>
            <a:spLocks noGrp="1"/>
          </p:cNvSpPr>
          <p:nvPr>
            <p:ph idx="1"/>
          </p:nvPr>
        </p:nvSpPr>
        <p:spPr/>
        <p:txBody>
          <a:bodyPr/>
          <a:lstStyle/>
          <a:p>
            <a:r>
              <a:rPr lang="en-US" dirty="0" smtClean="0"/>
              <a:t>Use of ambiguous stimuli (usually images)</a:t>
            </a:r>
          </a:p>
          <a:p>
            <a:r>
              <a:rPr lang="en-US" dirty="0" smtClean="0"/>
              <a:t>Elicits hidden emotions</a:t>
            </a:r>
          </a:p>
          <a:p>
            <a:r>
              <a:rPr lang="en-US" dirty="0" smtClean="0"/>
              <a:t>Most famous: Rorschach “ink blot” test</a:t>
            </a:r>
          </a:p>
          <a:p>
            <a:r>
              <a:rPr lang="en-US" dirty="0" smtClean="0"/>
              <a:t>Hard to score and results are inconsistent</a:t>
            </a:r>
          </a:p>
          <a:p>
            <a:r>
              <a:rPr lang="en-US" dirty="0" smtClean="0"/>
              <a:t>They are valuable and widely used</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5" name="Slide Number Placeholder 4"/>
          <p:cNvSpPr>
            <a:spLocks noGrp="1"/>
          </p:cNvSpPr>
          <p:nvPr>
            <p:ph type="sldNum" sz="quarter" idx="12"/>
          </p:nvPr>
        </p:nvSpPr>
        <p:spPr/>
        <p:txBody>
          <a:bodyPr/>
          <a:lstStyle/>
          <a:p>
            <a:fld id="{20E6FD9B-DC66-4F2B-B92A-19C65C99AF3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Rorschach Test</a:t>
            </a:r>
            <a:endParaRPr lang="en-US" dirty="0"/>
          </a:p>
        </p:txBody>
      </p:sp>
      <p:sp>
        <p:nvSpPr>
          <p:cNvPr id="3" name="Content Placeholder 2"/>
          <p:cNvSpPr>
            <a:spLocks noGrp="1"/>
          </p:cNvSpPr>
          <p:nvPr>
            <p:ph idx="1"/>
          </p:nvPr>
        </p:nvSpPr>
        <p:spPr>
          <a:xfrm>
            <a:off x="304800" y="1200150"/>
            <a:ext cx="8686800" cy="3809999"/>
          </a:xfrm>
        </p:spPr>
        <p:txBody>
          <a:bodyPr>
            <a:normAutofit lnSpcReduction="10000"/>
          </a:bodyPr>
          <a:lstStyle/>
          <a:p>
            <a:r>
              <a:rPr lang="en-US" dirty="0" smtClean="0"/>
              <a:t>Created by a Jungian Psychiatrist in 1920’s</a:t>
            </a:r>
          </a:p>
          <a:p>
            <a:r>
              <a:rPr lang="en-US" dirty="0" smtClean="0"/>
              <a:t>Administrator sits with subject, presents ink blots</a:t>
            </a:r>
          </a:p>
          <a:p>
            <a:r>
              <a:rPr lang="en-US" dirty="0" smtClean="0"/>
              <a:t>First presented a group, then individually </a:t>
            </a:r>
          </a:p>
          <a:p>
            <a:r>
              <a:rPr lang="en-US" dirty="0" smtClean="0"/>
              <a:t>Administrator asks questions, </a:t>
            </a:r>
            <a:r>
              <a:rPr lang="en-US" i="1" dirty="0" smtClean="0"/>
              <a:t>e.g</a:t>
            </a:r>
            <a:r>
              <a:rPr lang="en-US" dirty="0" smtClean="0"/>
              <a:t>. “What do you see?”.</a:t>
            </a:r>
          </a:p>
          <a:p>
            <a:r>
              <a:rPr lang="en-US" dirty="0" smtClean="0"/>
              <a:t>Scoring system parameters: color, form, texture, location, originality, ideation, </a:t>
            </a:r>
            <a:r>
              <a:rPr lang="en-US" i="1" dirty="0" smtClean="0"/>
              <a:t>etc</a:t>
            </a:r>
            <a:r>
              <a:rPr lang="en-US" dirty="0" smtClean="0"/>
              <a:t>. </a:t>
            </a:r>
          </a:p>
          <a:p>
            <a:r>
              <a:rPr lang="en-US" dirty="0" smtClean="0"/>
              <a:t>Several scoring systems exist</a:t>
            </a:r>
            <a:endParaRPr lang="en-US" dirty="0"/>
          </a:p>
        </p:txBody>
      </p:sp>
      <p:sp>
        <p:nvSpPr>
          <p:cNvPr id="4" name="Footer Placeholder 3"/>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endParaRPr lang="en-US" dirty="0"/>
          </a:p>
        </p:txBody>
      </p:sp>
      <p:sp>
        <p:nvSpPr>
          <p:cNvPr id="5" name="Slide Number Placeholder 4"/>
          <p:cNvSpPr>
            <a:spLocks noGrp="1"/>
          </p:cNvSpPr>
          <p:nvPr>
            <p:ph type="sldNum" sz="quarter" idx="12"/>
          </p:nvPr>
        </p:nvSpPr>
        <p:spPr/>
        <p:txBody>
          <a:bodyPr/>
          <a:lstStyle/>
          <a:p>
            <a:fld id="{20E6FD9B-DC66-4F2B-B92A-19C65C99AF3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Rorschach Test Ink Blots</a:t>
            </a:r>
            <a:endParaRPr lang="en-US" dirty="0"/>
          </a:p>
        </p:txBody>
      </p:sp>
      <p:sp>
        <p:nvSpPr>
          <p:cNvPr id="5" name="Slide Number Placeholder 4"/>
          <p:cNvSpPr>
            <a:spLocks noGrp="1"/>
          </p:cNvSpPr>
          <p:nvPr>
            <p:ph type="sldNum" sz="quarter" idx="12"/>
          </p:nvPr>
        </p:nvSpPr>
        <p:spPr/>
        <p:txBody>
          <a:bodyPr/>
          <a:lstStyle/>
          <a:p>
            <a:fld id="{20E6FD9B-DC66-4F2B-B92A-19C65C99AF3B}" type="slidenum">
              <a:rPr lang="en-US" smtClean="0"/>
              <a:pPr/>
              <a:t>5</a:t>
            </a:fld>
            <a:endParaRPr lang="en-US" dirty="0"/>
          </a:p>
        </p:txBody>
      </p:sp>
      <p:sp>
        <p:nvSpPr>
          <p:cNvPr id="6" name="Footer Placeholder 5"/>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10" name="Picture 9" descr="RorshachInkBlot.jpg"/>
          <p:cNvPicPr/>
          <p:nvPr/>
        </p:nvPicPr>
        <p:blipFill>
          <a:blip r:embed="rId2" cstate="print"/>
          <a:stretch>
            <a:fillRect/>
          </a:stretch>
        </p:blipFill>
        <p:spPr>
          <a:xfrm>
            <a:off x="533400" y="1657350"/>
            <a:ext cx="3801762" cy="1981200"/>
          </a:xfrm>
          <a:prstGeom prst="rect">
            <a:avLst/>
          </a:prstGeom>
        </p:spPr>
      </p:pic>
      <p:pic>
        <p:nvPicPr>
          <p:cNvPr id="8" name="Picture 7" descr="RorschachImages.jpg"/>
          <p:cNvPicPr>
            <a:picLocks noChangeAspect="1"/>
          </p:cNvPicPr>
          <p:nvPr/>
        </p:nvPicPr>
        <p:blipFill>
          <a:blip r:embed="rId3" cstate="print"/>
          <a:stretch>
            <a:fillRect/>
          </a:stretch>
        </p:blipFill>
        <p:spPr>
          <a:xfrm>
            <a:off x="4343400" y="1057590"/>
            <a:ext cx="4442940" cy="2961960"/>
          </a:xfrm>
          <a:prstGeom prst="rect">
            <a:avLst/>
          </a:prstGeom>
        </p:spPr>
      </p:pic>
    </p:spTree>
    <p:extLst>
      <p:ext uri="{BB962C8B-B14F-4D97-AF65-F5344CB8AC3E}">
        <p14:creationId xmlns="" xmlns:p14="http://schemas.microsoft.com/office/powerpoint/2010/main" val="340974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150"/>
            <a:ext cx="8229600" cy="857250"/>
          </a:xfrm>
        </p:spPr>
        <p:txBody>
          <a:bodyPr/>
          <a:lstStyle/>
          <a:p>
            <a:r>
              <a:rPr lang="en-US" dirty="0" smtClean="0"/>
              <a:t>Thematic Apperception Test</a:t>
            </a:r>
            <a:endParaRPr lang="en-US" dirty="0"/>
          </a:p>
        </p:txBody>
      </p:sp>
      <p:sp>
        <p:nvSpPr>
          <p:cNvPr id="6" name="Content Placeholder 5"/>
          <p:cNvSpPr>
            <a:spLocks noGrp="1"/>
          </p:cNvSpPr>
          <p:nvPr>
            <p:ph idx="1"/>
          </p:nvPr>
        </p:nvSpPr>
        <p:spPr>
          <a:xfrm>
            <a:off x="457200" y="1051322"/>
            <a:ext cx="8229600" cy="3958828"/>
          </a:xfrm>
        </p:spPr>
        <p:txBody>
          <a:bodyPr/>
          <a:lstStyle/>
          <a:p>
            <a:r>
              <a:rPr lang="en-US" dirty="0" smtClean="0"/>
              <a:t>Developed by Henry Murray in the 1930’s</a:t>
            </a:r>
          </a:p>
          <a:p>
            <a:r>
              <a:rPr lang="en-US" dirty="0" smtClean="0"/>
              <a:t>Set (8-20) of evocative photos/paintings are shown</a:t>
            </a:r>
          </a:p>
          <a:p>
            <a:r>
              <a:rPr lang="en-US" dirty="0" smtClean="0"/>
              <a:t>Administrator asks subject:</a:t>
            </a:r>
          </a:p>
          <a:p>
            <a:pPr lvl="1"/>
            <a:r>
              <a:rPr lang="en-US" sz="2600" dirty="0" smtClean="0"/>
              <a:t>What led up to this?</a:t>
            </a:r>
          </a:p>
          <a:p>
            <a:pPr lvl="1"/>
            <a:r>
              <a:rPr lang="en-US" sz="2600" dirty="0" smtClean="0"/>
              <a:t>What’s happening now?</a:t>
            </a:r>
          </a:p>
          <a:p>
            <a:r>
              <a:rPr lang="en-US" sz="3000" dirty="0" smtClean="0"/>
              <a:t>Scoring is subjective; validity is suspect</a:t>
            </a:r>
          </a:p>
          <a:p>
            <a:r>
              <a:rPr lang="en-US" sz="3000" dirty="0" smtClean="0"/>
              <a:t>Useful in identifying issues</a:t>
            </a:r>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6</a:t>
            </a:fld>
            <a:endParaRPr lang="en-US" dirty="0"/>
          </a:p>
        </p:txBody>
      </p:sp>
      <p:sp>
        <p:nvSpPr>
          <p:cNvPr id="9" name="TextBox 8"/>
          <p:cNvSpPr txBox="1"/>
          <p:nvPr/>
        </p:nvSpPr>
        <p:spPr>
          <a:xfrm>
            <a:off x="4267200" y="2803921"/>
            <a:ext cx="4724400" cy="931024"/>
          </a:xfrm>
          <a:prstGeom prst="rect">
            <a:avLst/>
          </a:prstGeom>
          <a:noFill/>
        </p:spPr>
        <p:txBody>
          <a:bodyPr wrap="square" rtlCol="0">
            <a:spAutoFit/>
          </a:bodyPr>
          <a:lstStyle/>
          <a:p>
            <a:pPr>
              <a:spcAft>
                <a:spcPts val="300"/>
              </a:spcAft>
            </a:pPr>
            <a:r>
              <a:rPr lang="en-US" sz="2600" b="1" dirty="0" smtClean="0">
                <a:latin typeface="Arial Narrow"/>
                <a:sym typeface="Symbol"/>
              </a:rPr>
              <a:t>― </a:t>
            </a:r>
            <a:r>
              <a:rPr lang="en-US" sz="2600" dirty="0" smtClean="0">
                <a:latin typeface="Arial Narrow" pitchFamily="34" charset="0"/>
              </a:rPr>
              <a:t>What are the people feeling?</a:t>
            </a:r>
          </a:p>
          <a:p>
            <a:pPr>
              <a:spcAft>
                <a:spcPts val="300"/>
              </a:spcAft>
            </a:pPr>
            <a:r>
              <a:rPr lang="en-US" sz="2600" b="1" dirty="0" smtClean="0">
                <a:latin typeface="Arial Narrow"/>
                <a:sym typeface="Symbol"/>
              </a:rPr>
              <a:t>― </a:t>
            </a:r>
            <a:r>
              <a:rPr lang="en-US" sz="2600" dirty="0" smtClean="0">
                <a:latin typeface="Arial Narrow" pitchFamily="34" charset="0"/>
              </a:rPr>
              <a:t>What is the outcome of the event?</a:t>
            </a:r>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Evocative Images</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7</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9" name="Picture 8" descr="TAT-4_0.jpg"/>
          <p:cNvPicPr/>
          <p:nvPr/>
        </p:nvPicPr>
        <p:blipFill>
          <a:blip r:embed="rId2" cstate="print"/>
          <a:stretch>
            <a:fillRect/>
          </a:stretch>
        </p:blipFill>
        <p:spPr>
          <a:xfrm>
            <a:off x="533400" y="1276350"/>
            <a:ext cx="3429000" cy="3411857"/>
          </a:xfrm>
          <a:prstGeom prst="rect">
            <a:avLst/>
          </a:prstGeom>
        </p:spPr>
      </p:pic>
      <p:pic>
        <p:nvPicPr>
          <p:cNvPr id="11" name="Picture 10" descr="ChristinaWorld.jpg"/>
          <p:cNvPicPr>
            <a:picLocks noChangeAspect="1"/>
          </p:cNvPicPr>
          <p:nvPr/>
        </p:nvPicPr>
        <p:blipFill>
          <a:blip r:embed="rId3" cstate="print"/>
          <a:stretch>
            <a:fillRect/>
          </a:stretch>
        </p:blipFill>
        <p:spPr>
          <a:xfrm>
            <a:off x="4343400" y="1200150"/>
            <a:ext cx="4513607" cy="3032511"/>
          </a:xfrm>
          <a:prstGeom prst="rect">
            <a:avLst/>
          </a:prstGeom>
        </p:spPr>
      </p:pic>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8229600" cy="980530"/>
          </a:xfrm>
        </p:spPr>
        <p:txBody>
          <a:bodyPr/>
          <a:lstStyle/>
          <a:p>
            <a:r>
              <a:rPr lang="en-US" dirty="0" smtClean="0"/>
              <a:t>Draw a Person (DAP) Test</a:t>
            </a:r>
            <a:endParaRPr lang="en-US" dirty="0"/>
          </a:p>
        </p:txBody>
      </p:sp>
      <p:sp>
        <p:nvSpPr>
          <p:cNvPr id="6" name="Content Placeholder 5"/>
          <p:cNvSpPr>
            <a:spLocks noGrp="1"/>
          </p:cNvSpPr>
          <p:nvPr>
            <p:ph idx="1"/>
          </p:nvPr>
        </p:nvSpPr>
        <p:spPr>
          <a:xfrm>
            <a:off x="381000" y="1127522"/>
            <a:ext cx="8686800" cy="3882628"/>
          </a:xfrm>
        </p:spPr>
        <p:txBody>
          <a:bodyPr>
            <a:normAutofit lnSpcReduction="10000"/>
          </a:bodyPr>
          <a:lstStyle/>
          <a:p>
            <a:r>
              <a:rPr lang="en-US" dirty="0" smtClean="0"/>
              <a:t>Developed by Florence Goodenough in mid 1920’s</a:t>
            </a:r>
          </a:p>
          <a:p>
            <a:r>
              <a:rPr lang="en-US" dirty="0" smtClean="0"/>
              <a:t>Used mainly to evaluate children</a:t>
            </a:r>
          </a:p>
          <a:p>
            <a:r>
              <a:rPr lang="en-US" dirty="0" smtClean="0"/>
              <a:t>May be diagnostic for psycho-pathologies; poor for IQ</a:t>
            </a:r>
          </a:p>
          <a:p>
            <a:r>
              <a:rPr lang="en-US" dirty="0" smtClean="0"/>
              <a:t>Child asked to draw a man, a woman, and themselves</a:t>
            </a:r>
          </a:p>
          <a:p>
            <a:r>
              <a:rPr lang="en-US" dirty="0" smtClean="0"/>
              <a:t>Numerical scoring based on features, organization, body parts, </a:t>
            </a:r>
            <a:r>
              <a:rPr lang="en-US" i="1" dirty="0" smtClean="0"/>
              <a:t>etc. </a:t>
            </a:r>
          </a:p>
          <a:p>
            <a:r>
              <a:rPr lang="en-US" dirty="0" smtClean="0"/>
              <a:t>Adult use has been discussed</a:t>
            </a:r>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sp>
        <p:nvSpPr>
          <p:cNvPr id="7" name="Slide Number Placeholder 6"/>
          <p:cNvSpPr>
            <a:spLocks noGrp="1"/>
          </p:cNvSpPr>
          <p:nvPr>
            <p:ph type="sldNum" sz="quarter" idx="12"/>
          </p:nvPr>
        </p:nvSpPr>
        <p:spPr/>
        <p:txBody>
          <a:bodyPr/>
          <a:lstStyle/>
          <a:p>
            <a:fld id="{20E6FD9B-DC66-4F2B-B92A-19C65C99AF3B}" type="slidenum">
              <a:rPr lang="en-US" smtClean="0"/>
              <a:pPr/>
              <a:t>8</a:t>
            </a:fld>
            <a:endParaRPr lang="en-US" dirty="0"/>
          </a:p>
        </p:txBody>
      </p:sp>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a Person Examples</a:t>
            </a:r>
            <a:endParaRPr lang="en-US" dirty="0"/>
          </a:p>
        </p:txBody>
      </p:sp>
      <p:sp>
        <p:nvSpPr>
          <p:cNvPr id="7" name="Slide Number Placeholder 6"/>
          <p:cNvSpPr>
            <a:spLocks noGrp="1"/>
          </p:cNvSpPr>
          <p:nvPr>
            <p:ph type="sldNum" sz="quarter" idx="12"/>
          </p:nvPr>
        </p:nvSpPr>
        <p:spPr/>
        <p:txBody>
          <a:bodyPr/>
          <a:lstStyle/>
          <a:p>
            <a:fld id="{20E6FD9B-DC66-4F2B-B92A-19C65C99AF3B}" type="slidenum">
              <a:rPr lang="en-US" smtClean="0"/>
              <a:pPr/>
              <a:t>9</a:t>
            </a:fld>
            <a:endParaRPr lang="en-US" dirty="0"/>
          </a:p>
        </p:txBody>
      </p:sp>
      <p:sp>
        <p:nvSpPr>
          <p:cNvPr id="8" name="Footer Placeholder 7"/>
          <p:cNvSpPr>
            <a:spLocks noGrp="1"/>
          </p:cNvSpPr>
          <p:nvPr>
            <p:ph type="ftr" sz="quarter" idx="11"/>
          </p:nvPr>
        </p:nvSpPr>
        <p:spPr/>
        <p:txBody>
          <a:bodyPr/>
          <a:lstStyle/>
          <a:p>
            <a:pPr algn="ctr"/>
            <a:r>
              <a:rPr lang="en-US" dirty="0" smtClean="0"/>
              <a:t>Norfolk, Virginia  </a:t>
            </a:r>
            <a:r>
              <a:rPr lang="en-US" dirty="0" smtClean="0">
                <a:sym typeface="Symbol"/>
              </a:rPr>
              <a:t>  </a:t>
            </a:r>
            <a:r>
              <a:rPr lang="en-US" dirty="0" smtClean="0"/>
              <a:t>April 22-24, 2019 </a:t>
            </a:r>
          </a:p>
        </p:txBody>
      </p:sp>
      <p:pic>
        <p:nvPicPr>
          <p:cNvPr id="5" name="Picture 4" descr="DrawA_Person.gif"/>
          <p:cNvPicPr/>
          <p:nvPr/>
        </p:nvPicPr>
        <p:blipFill>
          <a:blip r:embed="rId2" cstate="print"/>
          <a:stretch>
            <a:fillRect/>
          </a:stretch>
        </p:blipFill>
        <p:spPr>
          <a:xfrm>
            <a:off x="838200" y="1276350"/>
            <a:ext cx="3200400" cy="3365939"/>
          </a:xfrm>
          <a:prstGeom prst="rect">
            <a:avLst/>
          </a:prstGeom>
        </p:spPr>
      </p:pic>
      <p:pic>
        <p:nvPicPr>
          <p:cNvPr id="6" name="Picture 5" descr="Sample-picture-from-Draw-A-Person-drawing-test-participant-at-OH-PEM.png"/>
          <p:cNvPicPr>
            <a:picLocks noChangeAspect="1"/>
          </p:cNvPicPr>
          <p:nvPr/>
        </p:nvPicPr>
        <p:blipFill>
          <a:blip r:embed="rId3" cstate="print"/>
          <a:srcRect t="7273" r="19248" b="34545"/>
          <a:stretch>
            <a:fillRect/>
          </a:stretch>
        </p:blipFill>
        <p:spPr>
          <a:xfrm>
            <a:off x="5465463" y="1276350"/>
            <a:ext cx="3068937" cy="2925992"/>
          </a:xfrm>
          <a:prstGeom prst="rect">
            <a:avLst/>
          </a:prstGeom>
        </p:spPr>
      </p:pic>
    </p:spTree>
    <p:extLst>
      <p:ext uri="{BB962C8B-B14F-4D97-AF65-F5344CB8AC3E}">
        <p14:creationId xmlns="" xmlns:p14="http://schemas.microsoft.com/office/powerpoint/2010/main" val="383899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1064</Words>
  <Application>Microsoft Office PowerPoint</Application>
  <PresentationFormat>On-screen Show (16:9)</PresentationFormat>
  <Paragraphs>156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Quantum Computing: Evaluating Potential  Quantification of Psychological  Projective Test Scoring </vt:lpstr>
      <vt:lpstr>Three Theses</vt:lpstr>
      <vt:lpstr>The Projective Tests</vt:lpstr>
      <vt:lpstr>The Rorschach Test</vt:lpstr>
      <vt:lpstr>Rorschach Test Ink Blots</vt:lpstr>
      <vt:lpstr>Thematic Apperception Test</vt:lpstr>
      <vt:lpstr>TAT Evocative Images</vt:lpstr>
      <vt:lpstr>Draw a Person (DAP) Test</vt:lpstr>
      <vt:lpstr>Draw a Person Examples</vt:lpstr>
      <vt:lpstr>Artificial Intelligence (AI)</vt:lpstr>
      <vt:lpstr>Limits to Current Computing</vt:lpstr>
      <vt:lpstr>Deep Learning</vt:lpstr>
      <vt:lpstr>Deep Learning Diagram</vt:lpstr>
      <vt:lpstr>Boltzmann Machines</vt:lpstr>
      <vt:lpstr>Boltzmann Uses and Diagram</vt:lpstr>
      <vt:lpstr>Quantum Computing </vt:lpstr>
      <vt:lpstr>D-Wave Machine</vt:lpstr>
      <vt:lpstr>Quantum Computers Today</vt:lpstr>
      <vt:lpstr>Potential of Virtual Humans  (VHs)</vt:lpstr>
      <vt:lpstr>Conclusions</vt:lpstr>
      <vt:lpstr>Acknowledgements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eweisel</dc:creator>
  <cp:lastModifiedBy>USC/ISI</cp:lastModifiedBy>
  <cp:revision>38</cp:revision>
  <dcterms:created xsi:type="dcterms:W3CDTF">2014-02-05T15:33:57Z</dcterms:created>
  <dcterms:modified xsi:type="dcterms:W3CDTF">2019-03-29T22:03:34Z</dcterms:modified>
</cp:coreProperties>
</file>