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changesInfos/changesInfo1.xml" ContentType="application/vnd.ms-powerpoint.changesinfo+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60" r:id="rId2"/>
    <p:sldId id="264" r:id="rId3"/>
    <p:sldId id="265" r:id="rId4"/>
    <p:sldId id="266" r:id="rId5"/>
    <p:sldId id="273" r:id="rId6"/>
    <p:sldId id="277" r:id="rId7"/>
    <p:sldId id="271" r:id="rId8"/>
    <p:sldId id="284" r:id="rId9"/>
    <p:sldId id="285" r:id="rId10"/>
    <p:sldId id="269" r:id="rId11"/>
    <p:sldId id="272" r:id="rId12"/>
    <p:sldId id="274" r:id="rId13"/>
    <p:sldId id="267" r:id="rId14"/>
    <p:sldId id="268" r:id="rId15"/>
    <p:sldId id="280" r:id="rId16"/>
    <p:sldId id="281" r:id="rId17"/>
    <p:sldId id="282" r:id="rId18"/>
    <p:sldId id="283" r:id="rId19"/>
    <p:sldId id="261" r:id="rId20"/>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5DA2"/>
    <a:srgbClr val="000099"/>
    <a:srgbClr val="7ABC32"/>
    <a:srgbClr val="333399"/>
    <a:srgbClr val="3333CC"/>
    <a:srgbClr val="0000FF"/>
    <a:srgbClr val="6600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C4722E-A312-4481-AC91-777F69AA821B}" v="5" dt="2020-09-17T15:43:51.04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4603" autoAdjust="0"/>
    <p:restoredTop sz="86421" autoAdjust="0"/>
  </p:normalViewPr>
  <p:slideViewPr>
    <p:cSldViewPr snapToObjects="1">
      <p:cViewPr>
        <p:scale>
          <a:sx n="100" d="100"/>
          <a:sy n="100" d="100"/>
        </p:scale>
        <p:origin x="-396" y="-246"/>
      </p:cViewPr>
      <p:guideLst>
        <p:guide orient="horz" pos="1620"/>
        <p:guide pos="2880"/>
      </p:guideLst>
    </p:cSldViewPr>
  </p:slideViewPr>
  <p:outlineViewPr>
    <p:cViewPr>
      <p:scale>
        <a:sx n="33" d="100"/>
        <a:sy n="33" d="100"/>
      </p:scale>
      <p:origin x="0" y="0"/>
    </p:cViewPr>
    <p:sldLst>
      <p:sld r:id="rId1" collapse="1"/>
      <p:sld r:id="rId2" collapse="1"/>
      <p:sld r:id="rId3" collapse="1"/>
    </p:sldLst>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_rels/viewProps.xml.rels><?xml version="1.0" encoding="UTF-8" standalone="yes"?>
<Relationships xmlns="http://schemas.openxmlformats.org/package/2006/relationships"><Relationship Id="rId3" Type="http://schemas.openxmlformats.org/officeDocument/2006/relationships/slide" Target="slides/slide10.xml"/><Relationship Id="rId2" Type="http://schemas.openxmlformats.org/officeDocument/2006/relationships/slide" Target="slides/slide5.xml"/><Relationship Id="rId1"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trick Rowe" userId="a7e66bb7359ceccd" providerId="LiveId" clId="{CAC4722E-A312-4481-AC91-777F69AA821B}"/>
    <pc:docChg chg="modSld modMainMaster">
      <pc:chgData name="Patrick Rowe" userId="a7e66bb7359ceccd" providerId="LiveId" clId="{CAC4722E-A312-4481-AC91-777F69AA821B}" dt="2020-09-17T15:44:23.980" v="62" actId="20577"/>
      <pc:docMkLst>
        <pc:docMk/>
      </pc:docMkLst>
      <pc:sldChg chg="modSp mod">
        <pc:chgData name="Patrick Rowe" userId="a7e66bb7359ceccd" providerId="LiveId" clId="{CAC4722E-A312-4481-AC91-777F69AA821B}" dt="2020-09-17T15:44:23.980" v="62" actId="20577"/>
        <pc:sldMkLst>
          <pc:docMk/>
          <pc:sldMk cId="3567761503" sldId="260"/>
        </pc:sldMkLst>
        <pc:spChg chg="mod">
          <ac:chgData name="Patrick Rowe" userId="a7e66bb7359ceccd" providerId="LiveId" clId="{CAC4722E-A312-4481-AC91-777F69AA821B}" dt="2020-09-17T15:44:23.980" v="62" actId="20577"/>
          <ac:spMkLst>
            <pc:docMk/>
            <pc:sldMk cId="3567761503" sldId="260"/>
            <ac:spMk id="32" creationId="{00000000-0000-0000-0000-000000000000}"/>
          </ac:spMkLst>
        </pc:spChg>
      </pc:sldChg>
      <pc:sldMasterChg chg="modSp mod modSldLayout">
        <pc:chgData name="Patrick Rowe" userId="a7e66bb7359ceccd" providerId="LiveId" clId="{CAC4722E-A312-4481-AC91-777F69AA821B}" dt="2020-09-17T15:43:52.143" v="60" actId="20577"/>
        <pc:sldMasterMkLst>
          <pc:docMk/>
          <pc:sldMasterMk cId="0" sldId="2147483648"/>
        </pc:sldMasterMkLst>
        <pc:spChg chg="mod">
          <ac:chgData name="Patrick Rowe" userId="a7e66bb7359ceccd" providerId="LiveId" clId="{CAC4722E-A312-4481-AC91-777F69AA821B}" dt="2020-09-17T15:43:27.408" v="50"/>
          <ac:spMkLst>
            <pc:docMk/>
            <pc:sldMasterMk cId="0" sldId="2147483648"/>
            <ac:spMk id="11" creationId="{00000000-0000-0000-0000-000000000000}"/>
          </ac:spMkLst>
        </pc:spChg>
        <pc:sldLayoutChg chg="modSp mod">
          <pc:chgData name="Patrick Rowe" userId="a7e66bb7359ceccd" providerId="LiveId" clId="{CAC4722E-A312-4481-AC91-777F69AA821B}" dt="2020-09-17T15:43:52.143" v="60" actId="20577"/>
          <pc:sldLayoutMkLst>
            <pc:docMk/>
            <pc:sldMasterMk cId="0" sldId="2147483648"/>
            <pc:sldLayoutMk cId="293559987" sldId="2147483655"/>
          </pc:sldLayoutMkLst>
          <pc:spChg chg="mod">
            <ac:chgData name="Patrick Rowe" userId="a7e66bb7359ceccd" providerId="LiveId" clId="{CAC4722E-A312-4481-AC91-777F69AA821B}" dt="2020-09-17T15:43:52.143" v="60" actId="20577"/>
            <ac:spMkLst>
              <pc:docMk/>
              <pc:sldMasterMk cId="0" sldId="2147483648"/>
              <pc:sldLayoutMk cId="293559987" sldId="2147483655"/>
              <ac:spMk id="6" creationId="{00000000-0000-0000-0000-000000000000}"/>
            </ac:spMkLst>
          </pc:spChg>
          <pc:spChg chg="mod">
            <ac:chgData name="Patrick Rowe" userId="a7e66bb7359ceccd" providerId="LiveId" clId="{CAC4722E-A312-4481-AC91-777F69AA821B}" dt="2020-09-17T15:42:21.973" v="15" actId="20577"/>
            <ac:spMkLst>
              <pc:docMk/>
              <pc:sldMasterMk cId="0" sldId="2147483648"/>
              <pc:sldLayoutMk cId="293559987" sldId="2147483655"/>
              <ac:spMk id="10" creationId="{00000000-0000-0000-0000-000000000000}"/>
            </ac:spMkLst>
          </pc:spChg>
          <pc:spChg chg="mod">
            <ac:chgData name="Patrick Rowe" userId="a7e66bb7359ceccd" providerId="LiveId" clId="{CAC4722E-A312-4481-AC91-777F69AA821B}" dt="2020-09-17T15:42:35.894" v="49" actId="20577"/>
            <ac:spMkLst>
              <pc:docMk/>
              <pc:sldMasterMk cId="0" sldId="2147483648"/>
              <pc:sldLayoutMk cId="293559987" sldId="2147483655"/>
              <ac:spMk id="11" creationId="{00000000-0000-0000-0000-000000000000}"/>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3A1F204-0010-4BCC-AF04-23E6E3D45BFE}" type="datetimeFigureOut">
              <a:rPr lang="en-US" smtClean="0"/>
              <a:pPr/>
              <a:t>2/13/2021</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7400413-910E-41A9-B6A3-65404A7F32CE}" type="slidenum">
              <a:rPr lang="en-US" smtClean="0"/>
              <a:pPr/>
              <a:t>‹#›</a:t>
            </a:fld>
            <a:endParaRPr lang="en-US" dirty="0"/>
          </a:p>
        </p:txBody>
      </p:sp>
    </p:spTree>
    <p:extLst>
      <p:ext uri="{BB962C8B-B14F-4D97-AF65-F5344CB8AC3E}">
        <p14:creationId xmlns:p14="http://schemas.microsoft.com/office/powerpoint/2010/main" xmlns="" val="32387823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Tell story of PhD giving out K&amp;R at IBM and the story of Probst’s giving out Strunk and White at EA</a:t>
            </a:r>
            <a:endParaRPr lang="en-US" dirty="0"/>
          </a:p>
        </p:txBody>
      </p:sp>
      <p:sp>
        <p:nvSpPr>
          <p:cNvPr id="4" name="Slide Number Placeholder 3"/>
          <p:cNvSpPr>
            <a:spLocks noGrp="1"/>
          </p:cNvSpPr>
          <p:nvPr>
            <p:ph type="sldNum" sz="quarter" idx="10"/>
          </p:nvPr>
        </p:nvSpPr>
        <p:spPr/>
        <p:txBody>
          <a:bodyPr/>
          <a:lstStyle/>
          <a:p>
            <a:pPr>
              <a:defRPr/>
            </a:pPr>
            <a:fld id="{F5A8AE42-26C2-4A91-B2FD-FCE09DFC207B}" type="slidenum">
              <a:rPr lang="en-US" smtClean="0"/>
              <a:pPr>
                <a:defRPr/>
              </a:pPr>
              <a:t>6</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sp>
        <p:nvSpPr>
          <p:cNvPr id="6" name="Subtitle 2"/>
          <p:cNvSpPr>
            <a:spLocks noGrp="1"/>
          </p:cNvSpPr>
          <p:nvPr>
            <p:ph type="subTitle" idx="1" hasCustomPrompt="1"/>
          </p:nvPr>
        </p:nvSpPr>
        <p:spPr>
          <a:xfrm>
            <a:off x="1825612" y="3290285"/>
            <a:ext cx="5492786" cy="369332"/>
          </a:xfrm>
          <a:prstGeom prst="rect">
            <a:avLst/>
          </a:prstGeom>
        </p:spPr>
        <p:txBody>
          <a:bodyPr vert="horz" wrap="none" lIns="91440" tIns="45720" rIns="91440" bIns="45720" rtlCol="0">
            <a:spAutoFit/>
          </a:bodyPr>
          <a:lstStyle>
            <a:lvl1pPr algn="l">
              <a:defRPr lang="en-US" sz="1800" b="1" i="1" dirty="0">
                <a:solidFill>
                  <a:srgbClr val="0070C0"/>
                </a:solidFill>
                <a:latin typeface="+mn-lt"/>
                <a:cs typeface="+mn-cs"/>
              </a:defRPr>
            </a:lvl1pPr>
          </a:lstStyle>
          <a:p>
            <a:pPr marL="0" lvl="0" indent="0" algn="ctr">
              <a:buFont typeface="Arial" pitchFamily="34" charset="0"/>
            </a:pPr>
            <a:r>
              <a:rPr lang="en-US" noProof="0" dirty="0"/>
              <a:t>Click to edit the reference (2021-SIW-Presentation-xxx)</a:t>
            </a:r>
          </a:p>
        </p:txBody>
      </p:sp>
      <p:sp>
        <p:nvSpPr>
          <p:cNvPr id="10" name="Rectangle 9"/>
          <p:cNvSpPr/>
          <p:nvPr userDrawn="1"/>
        </p:nvSpPr>
        <p:spPr>
          <a:xfrm>
            <a:off x="0" y="4840969"/>
            <a:ext cx="9144000" cy="302531"/>
          </a:xfrm>
          <a:prstGeom prst="rect">
            <a:avLst/>
          </a:prstGeom>
          <a:solidFill>
            <a:srgbClr val="A3D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b="1" noProof="0" dirty="0">
                <a:solidFill>
                  <a:srgbClr val="0070C0"/>
                </a:solidFill>
              </a:rPr>
              <a:t>2021 Virtual Simulation Innovation Workshop (SIW)</a:t>
            </a:r>
          </a:p>
        </p:txBody>
      </p:sp>
      <p:sp>
        <p:nvSpPr>
          <p:cNvPr id="11" name="Rectangle 10"/>
          <p:cNvSpPr/>
          <p:nvPr userDrawn="1"/>
        </p:nvSpPr>
        <p:spPr>
          <a:xfrm>
            <a:off x="3927724" y="4840969"/>
            <a:ext cx="5216276" cy="3025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350" b="1" i="1" noProof="0" dirty="0">
                <a:solidFill>
                  <a:srgbClr val="0070C0"/>
                </a:solidFill>
              </a:rPr>
              <a:t>8-12 February 2021</a:t>
            </a:r>
          </a:p>
        </p:txBody>
      </p:sp>
      <p:sp>
        <p:nvSpPr>
          <p:cNvPr id="3" name="Titre 2"/>
          <p:cNvSpPr>
            <a:spLocks noGrp="1"/>
          </p:cNvSpPr>
          <p:nvPr>
            <p:ph type="title" hasCustomPrompt="1"/>
          </p:nvPr>
        </p:nvSpPr>
        <p:spPr>
          <a:xfrm>
            <a:off x="485800" y="1581150"/>
            <a:ext cx="8172400" cy="1524001"/>
          </a:xfrm>
          <a:noFill/>
        </p:spPr>
        <p:txBody>
          <a:bodyPr vert="horz" lIns="91440" tIns="45720" rIns="91440" bIns="45720" rtlCol="0" anchor="b" anchorCtr="1">
            <a:normAutofit/>
          </a:bodyPr>
          <a:lstStyle>
            <a:lvl1pPr algn="ctr">
              <a:defRPr lang="fr-FR" sz="3300">
                <a:solidFill>
                  <a:srgbClr val="0070C0"/>
                </a:solidFill>
                <a:cs typeface="+mj-cs"/>
              </a:defRPr>
            </a:lvl1pPr>
          </a:lstStyle>
          <a:p>
            <a:pPr lvl="0"/>
            <a:r>
              <a:rPr lang="en-US" noProof="0" dirty="0"/>
              <a:t>Click to edit the title</a:t>
            </a:r>
          </a:p>
        </p:txBody>
      </p:sp>
      <p:sp>
        <p:nvSpPr>
          <p:cNvPr id="19" name="Espace réservé du texte 18"/>
          <p:cNvSpPr>
            <a:spLocks noGrp="1"/>
          </p:cNvSpPr>
          <p:nvPr>
            <p:ph type="body" sz="quarter" idx="10" hasCustomPrompt="1"/>
          </p:nvPr>
        </p:nvSpPr>
        <p:spPr>
          <a:xfrm>
            <a:off x="762000" y="3844751"/>
            <a:ext cx="7620000" cy="860599"/>
          </a:xfrm>
          <a:prstGeom prst="rect">
            <a:avLst/>
          </a:prstGeom>
        </p:spPr>
        <p:txBody>
          <a:bodyPr vert="horz" lIns="91440" tIns="45720" rIns="91440" bIns="45720" rtlCol="0">
            <a:normAutofit fontScale="70000" lnSpcReduction="20000"/>
          </a:bodyPr>
          <a:lstStyle>
            <a:lvl1pPr marL="0" marR="0" indent="0" algn="ctr" defTabSz="685800" rtl="0" eaLnBrk="1" fontAlgn="auto" latinLnBrk="0" hangingPunct="1">
              <a:lnSpc>
                <a:spcPct val="100000"/>
              </a:lnSpc>
              <a:spcBef>
                <a:spcPct val="20000"/>
              </a:spcBef>
              <a:spcAft>
                <a:spcPts val="0"/>
              </a:spcAft>
              <a:buClrTx/>
              <a:buSzTx/>
              <a:buFont typeface="Arial" pitchFamily="34" charset="0"/>
              <a:buNone/>
              <a:tabLst/>
              <a:defRPr lang="fr-FR" sz="1800" b="1" i="1">
                <a:solidFill>
                  <a:schemeClr val="tx1">
                    <a:lumMod val="75000"/>
                    <a:lumOff val="25000"/>
                  </a:schemeClr>
                </a:solidFill>
                <a:latin typeface="+mn-lt"/>
                <a:cs typeface="+mn-cs"/>
              </a:defRPr>
            </a:lvl1pPr>
            <a:lvl2pPr>
              <a:defRPr lang="fr-FR" smtClean="0">
                <a:solidFill>
                  <a:schemeClr val="tx1">
                    <a:tint val="75000"/>
                  </a:schemeClr>
                </a:solidFill>
                <a:latin typeface="+mn-lt"/>
                <a:cs typeface="+mn-cs"/>
              </a:defRPr>
            </a:lvl2pPr>
            <a:lvl3pPr>
              <a:defRPr lang="fr-FR" smtClean="0">
                <a:solidFill>
                  <a:schemeClr val="tx1">
                    <a:tint val="75000"/>
                  </a:schemeClr>
                </a:solidFill>
                <a:latin typeface="+mn-lt"/>
                <a:cs typeface="+mn-cs"/>
              </a:defRPr>
            </a:lvl3pPr>
            <a:lvl4pPr>
              <a:defRPr lang="fr-FR" smtClean="0">
                <a:solidFill>
                  <a:schemeClr val="tx1">
                    <a:tint val="75000"/>
                  </a:schemeClr>
                </a:solidFill>
                <a:latin typeface="+mn-lt"/>
                <a:cs typeface="+mn-cs"/>
              </a:defRPr>
            </a:lvl4pPr>
            <a:lvl5pPr>
              <a:defRPr lang="fr-FR">
                <a:solidFill>
                  <a:schemeClr val="tx1">
                    <a:tint val="75000"/>
                  </a:schemeClr>
                </a:solidFill>
                <a:latin typeface="+mn-lt"/>
                <a:cs typeface="+mn-cs"/>
              </a:defRPr>
            </a:lvl5pPr>
          </a:lstStyle>
          <a:p>
            <a:pPr marL="0" marR="0" lvl="0" indent="0" algn="ctr" defTabSz="685800" rtl="0" eaLnBrk="1" fontAlgn="auto" latinLnBrk="0" hangingPunct="1">
              <a:lnSpc>
                <a:spcPct val="100000"/>
              </a:lnSpc>
              <a:spcBef>
                <a:spcPct val="20000"/>
              </a:spcBef>
              <a:spcAft>
                <a:spcPts val="0"/>
              </a:spcAft>
              <a:buClrTx/>
              <a:buSzTx/>
              <a:buFont typeface="Arial" pitchFamily="34" charset="0"/>
              <a:buNone/>
              <a:tabLst/>
              <a:defRPr/>
            </a:pPr>
            <a:r>
              <a:rPr lang="en-US" dirty="0"/>
              <a:t>Click to edit the presenter (Presenter, Company, Nation)</a:t>
            </a:r>
          </a:p>
        </p:txBody>
      </p:sp>
      <p:pic>
        <p:nvPicPr>
          <p:cNvPr id="12" name="Picture 1" descr="SISO_Logo_Horizontal-1.jpg">
            <a:extLst>
              <a:ext uri="{FF2B5EF4-FFF2-40B4-BE49-F238E27FC236}">
                <a16:creationId xmlns:a16="http://schemas.microsoft.com/office/drawing/2014/main" xmlns="" id="{DD8A38DC-4E78-1A47-89F9-A8B020CBD7EF}"/>
              </a:ext>
            </a:extLst>
          </p:cNvPr>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941832" y="83718"/>
            <a:ext cx="7260336" cy="1335902"/>
          </a:xfrm>
          <a:prstGeom prst="rect">
            <a:avLst/>
          </a:prstGeom>
        </p:spPr>
      </p:pic>
    </p:spTree>
    <p:extLst>
      <p:ext uri="{BB962C8B-B14F-4D97-AF65-F5344CB8AC3E}">
        <p14:creationId xmlns:p14="http://schemas.microsoft.com/office/powerpoint/2010/main" xmlns="" val="293559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imple Li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5" name="Content Placeholder 2"/>
          <p:cNvSpPr>
            <a:spLocks noGrp="1"/>
          </p:cNvSpPr>
          <p:nvPr>
            <p:ph idx="1"/>
          </p:nvPr>
        </p:nvSpPr>
        <p:spPr>
          <a:xfrm>
            <a:off x="444796" y="914400"/>
            <a:ext cx="8196263" cy="3714750"/>
          </a:xfrm>
          <a:prstGeom prst="rect">
            <a:avLst/>
          </a:prstGeom>
        </p:spPr>
        <p:txBody>
          <a:bodyPr/>
          <a:lstStyle>
            <a:lvl1pPr marL="342900" indent="-342900">
              <a:buClr>
                <a:srgbClr val="0070C0"/>
              </a:buClr>
              <a:buFont typeface="Arial" panose="020B0604020202020204" pitchFamily="34" charset="0"/>
              <a:buChar char="•"/>
              <a:defRPr sz="2100" b="1">
                <a:solidFill>
                  <a:srgbClr val="0070C0"/>
                </a:solidFill>
                <a:latin typeface="+mn-lt"/>
              </a:defRPr>
            </a:lvl1pPr>
            <a:lvl2pPr marL="600075" indent="-257175">
              <a:buClr>
                <a:schemeClr val="tx1"/>
              </a:buClr>
              <a:buFont typeface="Wingdings" panose="05000000000000000000" pitchFamily="2" charset="2"/>
              <a:buChar char="§"/>
              <a:defRPr sz="1800">
                <a:solidFill>
                  <a:schemeClr val="tx1"/>
                </a:solidFill>
                <a:latin typeface="+mn-lt"/>
              </a:defRPr>
            </a:lvl2pPr>
            <a:lvl3pPr marL="942975" indent="-257175">
              <a:buClr>
                <a:schemeClr val="tx1"/>
              </a:buClr>
              <a:buFont typeface="Wingdings" panose="05000000000000000000" pitchFamily="2" charset="2"/>
              <a:buChar char="Ø"/>
              <a:defRPr sz="1500" i="1">
                <a:solidFill>
                  <a:schemeClr val="tx1"/>
                </a:solidFill>
                <a:latin typeface="+mn-lt"/>
              </a:defRPr>
            </a:lvl3pPr>
            <a:lvl4pPr>
              <a:buClr>
                <a:schemeClr val="tx1"/>
              </a:buClr>
              <a:defRPr sz="1350">
                <a:solidFill>
                  <a:schemeClr val="tx1"/>
                </a:solidFill>
                <a:latin typeface="Arial Narrow" pitchFamily="34" charset="0"/>
              </a:defRPr>
            </a:lvl4pPr>
            <a:lvl5pPr>
              <a:buClr>
                <a:schemeClr val="tx1"/>
              </a:buClr>
              <a:defRPr sz="1350">
                <a:solidFill>
                  <a:schemeClr val="tx1"/>
                </a:solidFill>
                <a:latin typeface="Arial Narrow" pitchFamily="34" charset="0"/>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xmlns="" val="1742691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ouble Li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Content Placeholder 2"/>
          <p:cNvSpPr>
            <a:spLocks noGrp="1"/>
          </p:cNvSpPr>
          <p:nvPr>
            <p:ph idx="10"/>
          </p:nvPr>
        </p:nvSpPr>
        <p:spPr>
          <a:xfrm>
            <a:off x="4648200" y="914400"/>
            <a:ext cx="3960000" cy="3714750"/>
          </a:xfrm>
          <a:prstGeom prst="rect">
            <a:avLst/>
          </a:prstGeom>
        </p:spPr>
        <p:txBody>
          <a:bodyPr>
            <a:normAutofit/>
          </a:bodyPr>
          <a:lstStyle>
            <a:lvl1pPr marL="342900" indent="-342900">
              <a:buClr>
                <a:srgbClr val="0070C0"/>
              </a:buClr>
              <a:buFont typeface="Arial" panose="020B0604020202020204" pitchFamily="34" charset="0"/>
              <a:buChar char="•"/>
              <a:defRPr sz="1800" b="1">
                <a:solidFill>
                  <a:srgbClr val="0070C0"/>
                </a:solidFill>
                <a:latin typeface="+mn-lt"/>
              </a:defRPr>
            </a:lvl1pPr>
            <a:lvl2pPr marL="600075" indent="-257175">
              <a:buClr>
                <a:schemeClr val="tx1"/>
              </a:buClr>
              <a:buFont typeface="Wingdings" panose="05000000000000000000" pitchFamily="2" charset="2"/>
              <a:buChar char="§"/>
              <a:defRPr sz="1500">
                <a:solidFill>
                  <a:schemeClr val="tx1"/>
                </a:solidFill>
                <a:latin typeface="+mn-lt"/>
              </a:defRPr>
            </a:lvl2pPr>
            <a:lvl3pPr marL="942975" indent="-257175">
              <a:buClr>
                <a:schemeClr val="tx1"/>
              </a:buClr>
              <a:buFont typeface="Wingdings" panose="05000000000000000000" pitchFamily="2" charset="2"/>
              <a:buChar char="Ø"/>
              <a:defRPr sz="1350" i="1">
                <a:solidFill>
                  <a:schemeClr val="tx1"/>
                </a:solidFill>
                <a:latin typeface="+mn-lt"/>
              </a:defRPr>
            </a:lvl3pPr>
            <a:lvl4pPr>
              <a:buClr>
                <a:schemeClr val="tx1"/>
              </a:buClr>
              <a:defRPr sz="1350">
                <a:solidFill>
                  <a:schemeClr val="tx1"/>
                </a:solidFill>
                <a:latin typeface="Arial Narrow" pitchFamily="34" charset="0"/>
              </a:defRPr>
            </a:lvl4pPr>
            <a:lvl5pPr>
              <a:buClr>
                <a:schemeClr val="tx1"/>
              </a:buClr>
              <a:defRPr sz="1350">
                <a:solidFill>
                  <a:schemeClr val="tx1"/>
                </a:solidFill>
                <a:latin typeface="Arial Narrow"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6" name="Content Placeholder 2"/>
          <p:cNvSpPr>
            <a:spLocks noGrp="1"/>
          </p:cNvSpPr>
          <p:nvPr>
            <p:ph idx="11"/>
          </p:nvPr>
        </p:nvSpPr>
        <p:spPr>
          <a:xfrm>
            <a:off x="457200" y="914400"/>
            <a:ext cx="3960000" cy="3714750"/>
          </a:xfrm>
          <a:prstGeom prst="rect">
            <a:avLst/>
          </a:prstGeom>
        </p:spPr>
        <p:txBody>
          <a:bodyPr>
            <a:normAutofit/>
          </a:bodyPr>
          <a:lstStyle>
            <a:lvl1pPr marL="342900" indent="-342900">
              <a:buClr>
                <a:srgbClr val="0070C0"/>
              </a:buClr>
              <a:buFont typeface="Arial" panose="020B0604020202020204" pitchFamily="34" charset="0"/>
              <a:buChar char="•"/>
              <a:defRPr sz="1800" b="1">
                <a:solidFill>
                  <a:srgbClr val="0070C0"/>
                </a:solidFill>
                <a:latin typeface="+mn-lt"/>
              </a:defRPr>
            </a:lvl1pPr>
            <a:lvl2pPr marL="600075" indent="-257175">
              <a:buClr>
                <a:schemeClr val="tx1"/>
              </a:buClr>
              <a:buFont typeface="Wingdings" panose="05000000000000000000" pitchFamily="2" charset="2"/>
              <a:buChar char="§"/>
              <a:defRPr sz="1500">
                <a:solidFill>
                  <a:schemeClr val="tx1"/>
                </a:solidFill>
                <a:latin typeface="+mn-lt"/>
              </a:defRPr>
            </a:lvl2pPr>
            <a:lvl3pPr marL="942975" indent="-257175">
              <a:buClr>
                <a:schemeClr val="tx1"/>
              </a:buClr>
              <a:buFont typeface="Wingdings" panose="05000000000000000000" pitchFamily="2" charset="2"/>
              <a:buChar char="Ø"/>
              <a:defRPr sz="1350" i="1">
                <a:solidFill>
                  <a:schemeClr val="tx1"/>
                </a:solidFill>
                <a:latin typeface="+mn-lt"/>
              </a:defRPr>
            </a:lvl3pPr>
            <a:lvl4pPr>
              <a:buClr>
                <a:schemeClr val="tx1"/>
              </a:buClr>
              <a:defRPr sz="1350">
                <a:solidFill>
                  <a:schemeClr val="tx1"/>
                </a:solidFill>
                <a:latin typeface="Arial Narrow" pitchFamily="34" charset="0"/>
              </a:defRPr>
            </a:lvl4pPr>
            <a:lvl5pPr>
              <a:buClr>
                <a:schemeClr val="tx1"/>
              </a:buClr>
              <a:defRPr sz="1350">
                <a:solidFill>
                  <a:schemeClr val="tx1"/>
                </a:solidFill>
                <a:latin typeface="Arial Narrow" pitchFamily="34" charset="0"/>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xmlns="" val="3923527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xmlns="" val="3370660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7" name="Rectangle 6"/>
          <p:cNvSpPr/>
          <p:nvPr userDrawn="1"/>
        </p:nvSpPr>
        <p:spPr>
          <a:xfrm>
            <a:off x="685800" y="0"/>
            <a:ext cx="8458200" cy="735546"/>
          </a:xfrm>
          <a:prstGeom prst="rect">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a:p>
        </p:txBody>
      </p:sp>
      <p:sp>
        <p:nvSpPr>
          <p:cNvPr id="9" name="Titre 2"/>
          <p:cNvSpPr>
            <a:spLocks noGrp="1"/>
          </p:cNvSpPr>
          <p:nvPr>
            <p:ph type="title" hasCustomPrompt="1"/>
          </p:nvPr>
        </p:nvSpPr>
        <p:spPr>
          <a:xfrm>
            <a:off x="485800" y="2832650"/>
            <a:ext cx="3381760" cy="369332"/>
          </a:xfrm>
          <a:noFill/>
        </p:spPr>
        <p:txBody>
          <a:bodyPr vert="horz" wrap="none" lIns="91440" tIns="45720" rIns="91440" bIns="45720" rtlCol="0">
            <a:spAutoFit/>
          </a:bodyPr>
          <a:lstStyle>
            <a:lvl1pPr algn="l">
              <a:defRPr lang="en-US" sz="1800" i="1" noProof="0" dirty="0">
                <a:solidFill>
                  <a:schemeClr val="tx1">
                    <a:lumMod val="75000"/>
                    <a:lumOff val="25000"/>
                  </a:schemeClr>
                </a:solidFill>
                <a:latin typeface="+mn-lt"/>
                <a:ea typeface="+mn-ea"/>
                <a:cs typeface="+mn-cs"/>
              </a:defRPr>
            </a:lvl1pPr>
          </a:lstStyle>
          <a:p>
            <a:pPr marL="0" lvl="0" indent="0">
              <a:spcBef>
                <a:spcPct val="20000"/>
              </a:spcBef>
              <a:buFont typeface="Arial" pitchFamily="34" charset="0"/>
            </a:pPr>
            <a:r>
              <a:rPr lang="en-US" noProof="0" dirty="0"/>
              <a:t>Click to edit the presentation title</a:t>
            </a:r>
          </a:p>
        </p:txBody>
      </p:sp>
      <p:sp>
        <p:nvSpPr>
          <p:cNvPr id="13" name="Espace réservé du texte 12"/>
          <p:cNvSpPr>
            <a:spLocks noGrp="1"/>
          </p:cNvSpPr>
          <p:nvPr>
            <p:ph type="body" sz="quarter" idx="10" hasCustomPrompt="1"/>
          </p:nvPr>
        </p:nvSpPr>
        <p:spPr>
          <a:xfrm>
            <a:off x="485800" y="3314700"/>
            <a:ext cx="8124800" cy="857250"/>
          </a:xfrm>
          <a:prstGeom prst="rect">
            <a:avLst/>
          </a:prstGeom>
        </p:spPr>
        <p:txBody>
          <a:bodyPr/>
          <a:lstStyle>
            <a:lvl1pPr>
              <a:defRPr b="1">
                <a:solidFill>
                  <a:srgbClr val="0070C0"/>
                </a:solidFill>
              </a:defRPr>
            </a:lvl1pPr>
          </a:lstStyle>
          <a:p>
            <a:pPr lvl="0"/>
            <a:r>
              <a:rPr lang="en-US" noProof="0" dirty="0"/>
              <a:t>Click to edit the section title</a:t>
            </a:r>
            <a:endParaRPr lang="fr-FR" dirty="0"/>
          </a:p>
        </p:txBody>
      </p:sp>
    </p:spTree>
    <p:extLst>
      <p:ext uri="{BB962C8B-B14F-4D97-AF65-F5344CB8AC3E}">
        <p14:creationId xmlns:p14="http://schemas.microsoft.com/office/powerpoint/2010/main" xmlns="" val="40118257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ck">
    <p:spTree>
      <p:nvGrpSpPr>
        <p:cNvPr id="1" name=""/>
        <p:cNvGrpSpPr/>
        <p:nvPr/>
      </p:nvGrpSpPr>
      <p:grpSpPr>
        <a:xfrm>
          <a:off x="0" y="0"/>
          <a:ext cx="0" cy="0"/>
          <a:chOff x="0" y="0"/>
          <a:chExt cx="0" cy="0"/>
        </a:xfrm>
      </p:grpSpPr>
      <p:sp>
        <p:nvSpPr>
          <p:cNvPr id="7" name="Rectangle 6"/>
          <p:cNvSpPr/>
          <p:nvPr userDrawn="1"/>
        </p:nvSpPr>
        <p:spPr>
          <a:xfrm>
            <a:off x="685800" y="0"/>
            <a:ext cx="8458200" cy="735546"/>
          </a:xfrm>
          <a:prstGeom prst="rect">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a:p>
        </p:txBody>
      </p:sp>
    </p:spTree>
    <p:extLst>
      <p:ext uri="{BB962C8B-B14F-4D97-AF65-F5344CB8AC3E}">
        <p14:creationId xmlns:p14="http://schemas.microsoft.com/office/powerpoint/2010/main" xmlns="" val="40130361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Questions">
    <p:spTree>
      <p:nvGrpSpPr>
        <p:cNvPr id="1" name=""/>
        <p:cNvGrpSpPr/>
        <p:nvPr/>
      </p:nvGrpSpPr>
      <p:grpSpPr>
        <a:xfrm>
          <a:off x="0" y="0"/>
          <a:ext cx="0" cy="0"/>
          <a:chOff x="0" y="0"/>
          <a:chExt cx="0" cy="0"/>
        </a:xfrm>
      </p:grpSpPr>
      <p:pic>
        <p:nvPicPr>
          <p:cNvPr id="3" name="Picture 4" descr="bg_title.jpg"/>
          <p:cNvPicPr>
            <a:picLocks noChangeAspect="1"/>
          </p:cNvPicPr>
          <p:nvPr userDrawn="1"/>
        </p:nvPicPr>
        <p:blipFill rotWithShape="1">
          <a:blip r:embed="rId2" cstate="print"/>
          <a:srcRect t="58242"/>
          <a:stretch/>
        </p:blipFill>
        <p:spPr bwMode="auto">
          <a:xfrm>
            <a:off x="0" y="3028950"/>
            <a:ext cx="9144000" cy="2171700"/>
          </a:xfrm>
          <a:prstGeom prst="rect">
            <a:avLst/>
          </a:prstGeom>
          <a:noFill/>
          <a:ln w="9525">
            <a:noFill/>
            <a:miter lim="800000"/>
            <a:headEnd/>
            <a:tailEnd/>
          </a:ln>
        </p:spPr>
      </p:pic>
      <p:sp>
        <p:nvSpPr>
          <p:cNvPr id="4" name="ZoneTexte 3"/>
          <p:cNvSpPr txBox="1"/>
          <p:nvPr userDrawn="1"/>
        </p:nvSpPr>
        <p:spPr>
          <a:xfrm rot="21280201">
            <a:off x="897221" y="3768874"/>
            <a:ext cx="3520772" cy="923330"/>
          </a:xfrm>
          <a:prstGeom prst="rect">
            <a:avLst/>
          </a:prstGeom>
          <a:noFill/>
        </p:spPr>
        <p:txBody>
          <a:bodyPr wrap="none" rtlCol="0">
            <a:spAutoFit/>
          </a:bodyPr>
          <a:lstStyle/>
          <a:p>
            <a:r>
              <a:rPr lang="en-US" sz="5400" b="1" i="1" dirty="0">
                <a:solidFill>
                  <a:srgbClr val="FFFF00"/>
                </a:solidFill>
              </a:rPr>
              <a:t>QUESTIONS</a:t>
            </a:r>
          </a:p>
        </p:txBody>
      </p:sp>
      <p:pic>
        <p:nvPicPr>
          <p:cNvPr id="5" name="Picture 4" descr="bg_title.jpg">
            <a:extLst>
              <a:ext uri="{FF2B5EF4-FFF2-40B4-BE49-F238E27FC236}">
                <a16:creationId xmlns:a16="http://schemas.microsoft.com/office/drawing/2014/main" xmlns="" id="{066A85ED-D912-544E-AB03-390DC1430C74}"/>
              </a:ext>
            </a:extLst>
          </p:cNvPr>
          <p:cNvPicPr>
            <a:picLocks noChangeAspect="1"/>
          </p:cNvPicPr>
          <p:nvPr userDrawn="1"/>
        </p:nvPicPr>
        <p:blipFill rotWithShape="1">
          <a:blip r:embed="rId2" cstate="print"/>
          <a:srcRect b="43132"/>
          <a:stretch/>
        </p:blipFill>
        <p:spPr bwMode="auto">
          <a:xfrm>
            <a:off x="1060174" y="0"/>
            <a:ext cx="7023652" cy="3028950"/>
          </a:xfrm>
          <a:prstGeom prst="rect">
            <a:avLst/>
          </a:prstGeom>
          <a:noFill/>
          <a:ln w="9525">
            <a:noFill/>
            <a:miter lim="800000"/>
            <a:headEnd/>
            <a:tailEnd/>
          </a:ln>
        </p:spPr>
      </p:pic>
    </p:spTree>
    <p:extLst>
      <p:ext uri="{BB962C8B-B14F-4D97-AF65-F5344CB8AC3E}">
        <p14:creationId xmlns:p14="http://schemas.microsoft.com/office/powerpoint/2010/main" xmlns="" val="1919131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Footer Placeholder 4"/>
          <p:cNvSpPr>
            <a:spLocks noGrp="1"/>
          </p:cNvSpPr>
          <p:nvPr>
            <p:ph type="ftr" sz="quarter" idx="11"/>
          </p:nvPr>
        </p:nvSpPr>
        <p:spPr>
          <a:xfrm>
            <a:off x="838200" y="4629150"/>
            <a:ext cx="8001000" cy="285750"/>
          </a:xfrm>
          <a:prstGeom prst="rect">
            <a:avLst/>
          </a:prstGeom>
        </p:spPr>
        <p:txBody>
          <a:bodyPr/>
          <a:lstStyle/>
          <a:p>
            <a:endParaRPr lang="en-US" dirty="0"/>
          </a:p>
        </p:txBody>
      </p:sp>
      <p:sp>
        <p:nvSpPr>
          <p:cNvPr id="6" name="Slide Number Placeholder 5"/>
          <p:cNvSpPr>
            <a:spLocks noGrp="1"/>
          </p:cNvSpPr>
          <p:nvPr>
            <p:ph type="sldNum" sz="quarter" idx="12"/>
          </p:nvPr>
        </p:nvSpPr>
        <p:spPr>
          <a:xfrm>
            <a:off x="146304" y="4657725"/>
            <a:ext cx="457200" cy="342900"/>
          </a:xfrm>
          <a:prstGeom prst="ellipse">
            <a:avLst/>
          </a:prstGeom>
        </p:spPr>
        <p:txBody>
          <a:bodyPr/>
          <a:lstStyle/>
          <a:p>
            <a:fld id="{6E9C9DF3-A5C3-4F6E-81EE-769A99A67C0D}" type="slidenum">
              <a:rPr lang="en-US" smtClean="0"/>
              <a:pPr/>
              <a:t>‹#›</a:t>
            </a:fld>
            <a:endParaRPr lang="en-US" dirty="0"/>
          </a:p>
        </p:txBody>
      </p:sp>
      <p:sp>
        <p:nvSpPr>
          <p:cNvPr id="8" name="Content Placeholder 7"/>
          <p:cNvSpPr>
            <a:spLocks noGrp="1"/>
          </p:cNvSpPr>
          <p:nvPr>
            <p:ph sz="quarter" idx="1"/>
          </p:nvPr>
        </p:nvSpPr>
        <p:spPr>
          <a:xfrm>
            <a:off x="914400" y="1085850"/>
            <a:ext cx="7772400" cy="3429000"/>
          </a:xfrm>
          <a:prstGeom prst="rect">
            <a:avLst/>
          </a:prstGeo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pic>
        <p:nvPicPr>
          <p:cNvPr id="10" name="Picture 9" descr="ICT-LogoTrnsprnt.png"/>
          <p:cNvPicPr>
            <a:picLocks noChangeAspect="1"/>
          </p:cNvPicPr>
          <p:nvPr userDrawn="1"/>
        </p:nvPicPr>
        <p:blipFill>
          <a:blip r:embed="rId2" cstate="print"/>
          <a:stretch>
            <a:fillRect/>
          </a:stretch>
        </p:blipFill>
        <p:spPr>
          <a:xfrm>
            <a:off x="4724400" y="4829174"/>
            <a:ext cx="1066800" cy="333375"/>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28700" y="0"/>
            <a:ext cx="8415300" cy="735546"/>
          </a:xfrm>
          <a:prstGeom prst="rect">
            <a:avLst/>
          </a:prstGeom>
          <a:solidFill>
            <a:srgbClr val="005DA2"/>
          </a:solidFill>
          <a:ln>
            <a:noFill/>
          </a:ln>
        </p:spPr>
        <p:txBody>
          <a:bodyPr vert="horz" lIns="91440" tIns="45720" rIns="91440" bIns="45720" rtlCol="0" anchor="ctr">
            <a:normAutofit/>
          </a:bodyPr>
          <a:lstStyle/>
          <a:p>
            <a:r>
              <a:rPr lang="en-US" dirty="0"/>
              <a:t>Click to edit Master title style</a:t>
            </a:r>
          </a:p>
        </p:txBody>
      </p:sp>
      <p:sp>
        <p:nvSpPr>
          <p:cNvPr id="12" name="ZoneTexte 11"/>
          <p:cNvSpPr txBox="1"/>
          <p:nvPr userDrawn="1"/>
        </p:nvSpPr>
        <p:spPr>
          <a:xfrm>
            <a:off x="5710474" y="4853734"/>
            <a:ext cx="389850" cy="300082"/>
          </a:xfrm>
          <a:prstGeom prst="rect">
            <a:avLst/>
          </a:prstGeom>
          <a:noFill/>
        </p:spPr>
        <p:txBody>
          <a:bodyPr wrap="none" rtlCol="0">
            <a:spAutoFit/>
          </a:bodyPr>
          <a:lstStyle/>
          <a:p>
            <a:fld id="{F1E807A1-1B26-4427-B144-D3AA17575746}" type="slidenum">
              <a:rPr lang="en-US" sz="1350" b="0" noProof="0" smtClean="0">
                <a:solidFill>
                  <a:srgbClr val="0070C0"/>
                </a:solidFill>
              </a:rPr>
              <a:pPr/>
              <a:t>‹#›</a:t>
            </a:fld>
            <a:endParaRPr lang="en-US" sz="1350" b="0" noProof="0" dirty="0">
              <a:solidFill>
                <a:srgbClr val="0070C0"/>
              </a:solidFill>
            </a:endParaRPr>
          </a:p>
        </p:txBody>
      </p:sp>
      <p:grpSp>
        <p:nvGrpSpPr>
          <p:cNvPr id="3" name="Group 2">
            <a:extLst>
              <a:ext uri="{FF2B5EF4-FFF2-40B4-BE49-F238E27FC236}">
                <a16:creationId xmlns:a16="http://schemas.microsoft.com/office/drawing/2014/main" xmlns="" id="{71A38C80-B6EE-3B4D-A8B0-18CE06D30B7B}"/>
              </a:ext>
            </a:extLst>
          </p:cNvPr>
          <p:cNvGrpSpPr/>
          <p:nvPr userDrawn="1"/>
        </p:nvGrpSpPr>
        <p:grpSpPr>
          <a:xfrm>
            <a:off x="0" y="1"/>
            <a:ext cx="728700" cy="735546"/>
            <a:chOff x="881844" y="971550"/>
            <a:chExt cx="971600" cy="980728"/>
          </a:xfrm>
        </p:grpSpPr>
        <p:sp>
          <p:nvSpPr>
            <p:cNvPr id="13" name="Titre 1">
              <a:extLst>
                <a:ext uri="{FF2B5EF4-FFF2-40B4-BE49-F238E27FC236}">
                  <a16:creationId xmlns:a16="http://schemas.microsoft.com/office/drawing/2014/main" xmlns="" id="{CA962DD0-F835-3D40-A26C-5CED86B525BD}"/>
                </a:ext>
              </a:extLst>
            </p:cNvPr>
            <p:cNvSpPr txBox="1">
              <a:spLocks/>
            </p:cNvSpPr>
            <p:nvPr userDrawn="1"/>
          </p:nvSpPr>
          <p:spPr>
            <a:xfrm>
              <a:off x="881844" y="971550"/>
              <a:ext cx="971600" cy="980728"/>
            </a:xfrm>
            <a:prstGeom prst="rect">
              <a:avLst/>
            </a:prstGeom>
            <a:gradFill flip="none" rotWithShape="1">
              <a:gsLst>
                <a:gs pos="3000">
                  <a:schemeClr val="bg1"/>
                </a:gs>
                <a:gs pos="100000">
                  <a:srgbClr val="005DA2"/>
                </a:gs>
              </a:gsLst>
              <a:path path="circle">
                <a:fillToRect l="50000" t="50000" r="50000" b="50000"/>
              </a:path>
              <a:tileRect/>
            </a:gradFill>
            <a:ln>
              <a:no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3200" b="1" noProof="0" dirty="0">
                <a:solidFill>
                  <a:schemeClr val="bg1"/>
                </a:solidFill>
              </a:endParaRPr>
            </a:p>
          </p:txBody>
        </p:sp>
        <p:pic>
          <p:nvPicPr>
            <p:cNvPr id="14" name="Picture 3" descr="C:\Users\utilisateur\Pictures\SISO.png">
              <a:extLst>
                <a:ext uri="{FF2B5EF4-FFF2-40B4-BE49-F238E27FC236}">
                  <a16:creationId xmlns:a16="http://schemas.microsoft.com/office/drawing/2014/main" xmlns="" id="{2F1126CF-D424-B741-A8F7-2B25EC2662E1}"/>
                </a:ext>
              </a:extLst>
            </p:cNvPr>
            <p:cNvPicPr>
              <a:picLocks noChangeAspect="1" noChangeArrowheads="1"/>
            </p:cNvPicPr>
            <p:nvPr userDrawn="1"/>
          </p:nvPicPr>
          <p:blipFill>
            <a:blip r:embed="rId10" cstate="print">
              <a:extLst>
                <a:ext uri="{28A0092B-C50C-407E-A947-70E740481C1C}">
                  <a14:useLocalDpi xmlns:a14="http://schemas.microsoft.com/office/drawing/2010/main" xmlns="" val="0"/>
                </a:ext>
              </a:extLst>
            </a:blip>
            <a:srcRect/>
            <a:stretch>
              <a:fillRect/>
            </a:stretch>
          </p:blipFill>
          <p:spPr bwMode="auto">
            <a:xfrm>
              <a:off x="971600" y="1060190"/>
              <a:ext cx="792088" cy="803449"/>
            </a:xfrm>
            <a:prstGeom prst="rect">
              <a:avLst/>
            </a:prstGeom>
            <a:noFill/>
            <a:extLst>
              <a:ext uri="{909E8E84-426E-40dd-AFC4-6F175D3DCCD1}">
                <a14:hiddenFill xmlns:a14="http://schemas.microsoft.com/office/drawing/2010/main" xmlns="">
                  <a:solidFill>
                    <a:srgbClr val="FFFFFF"/>
                  </a:solidFill>
                </a14:hiddenFill>
              </a:ext>
            </a:extLst>
          </p:spPr>
        </p:pic>
      </p:grpSp>
      <p:sp>
        <p:nvSpPr>
          <p:cNvPr id="11" name="Rectangle 10"/>
          <p:cNvSpPr/>
          <p:nvPr userDrawn="1"/>
        </p:nvSpPr>
        <p:spPr>
          <a:xfrm>
            <a:off x="0" y="4840969"/>
            <a:ext cx="9144000" cy="302531"/>
          </a:xfrm>
          <a:prstGeom prst="rect">
            <a:avLst/>
          </a:prstGeom>
          <a:solidFill>
            <a:srgbClr val="A3D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b="1" noProof="0" dirty="0">
                <a:solidFill>
                  <a:srgbClr val="0070C0"/>
                </a:solidFill>
              </a:rPr>
              <a:t>2021 Virtual Simulation Innovation Workshop (SIW)</a:t>
            </a:r>
          </a:p>
        </p:txBody>
      </p:sp>
      <p:pic>
        <p:nvPicPr>
          <p:cNvPr id="15" name="Picture 2">
            <a:extLst>
              <a:ext uri="{FF2B5EF4-FFF2-40B4-BE49-F238E27FC236}">
                <a16:creationId xmlns:a16="http://schemas.microsoft.com/office/drawing/2014/main" xmlns="" id="{95820608-A8C0-2142-A329-687B83C3686A}"/>
              </a:ext>
            </a:extLst>
          </p:cNvPr>
          <p:cNvPicPr>
            <a:picLocks noChangeAspect="1" noChangeArrowheads="1"/>
          </p:cNvPicPr>
          <p:nvPr userDrawn="1"/>
        </p:nvPicPr>
        <p:blipFill>
          <a:blip r:embed="rId11" cstate="print"/>
          <a:srcRect/>
          <a:stretch>
            <a:fillRect/>
          </a:stretch>
        </p:blipFill>
        <p:spPr bwMode="auto">
          <a:xfrm>
            <a:off x="8382000" y="4877934"/>
            <a:ext cx="672075" cy="228600"/>
          </a:xfrm>
          <a:prstGeom prst="rect">
            <a:avLst/>
          </a:prstGeom>
          <a:noFill/>
          <a:ln w="9525">
            <a:noFill/>
            <a:miter lim="800000"/>
            <a:headEnd/>
            <a:tailEnd/>
          </a:ln>
          <a:effectLst/>
        </p:spPr>
      </p:pic>
    </p:spTree>
  </p:cSld>
  <p:clrMap bg1="lt1" tx1="dk1" bg2="lt2" tx2="dk2" accent1="accent1" accent2="accent2" accent3="accent3" accent4="accent4" accent5="accent5" accent6="accent6" hlink="hlink" folHlink="folHlink"/>
  <p:sldLayoutIdLst>
    <p:sldLayoutId id="2147483655" r:id="rId1"/>
    <p:sldLayoutId id="2147483652" r:id="rId2"/>
    <p:sldLayoutId id="2147483653" r:id="rId3"/>
    <p:sldLayoutId id="2147483654" r:id="rId4"/>
    <p:sldLayoutId id="2147483656" r:id="rId5"/>
    <p:sldLayoutId id="2147483658" r:id="rId6"/>
    <p:sldLayoutId id="2147483657" r:id="rId7"/>
    <p:sldLayoutId id="2147483659" r:id="rId8"/>
  </p:sldLayoutIdLst>
  <p:hf hdr="0" dt="0"/>
  <p:txStyles>
    <p:titleStyle>
      <a:lvl1pPr algn="ctr" defTabSz="685800" rtl="0" eaLnBrk="1" latinLnBrk="0" hangingPunct="1">
        <a:spcBef>
          <a:spcPct val="0"/>
        </a:spcBef>
        <a:buNone/>
        <a:defRPr sz="2400" b="1" kern="1200">
          <a:solidFill>
            <a:schemeClr val="bg1"/>
          </a:solidFill>
          <a:latin typeface="+mj-lt"/>
          <a:ea typeface="+mj-ea"/>
          <a:cs typeface="Times New Roman" pitchFamily="18" charset="0"/>
        </a:defRPr>
      </a:lvl1pPr>
    </p:titleStyle>
    <p:bodyStyle>
      <a:lvl1pPr marL="257175" indent="-257175" algn="l" defTabSz="685800" rtl="0" eaLnBrk="1" latinLnBrk="0" hangingPunct="1">
        <a:spcBef>
          <a:spcPct val="20000"/>
        </a:spcBef>
        <a:buFontTx/>
        <a:buNone/>
        <a:defRPr sz="2400" kern="1200">
          <a:solidFill>
            <a:schemeClr val="tx1"/>
          </a:solidFill>
          <a:latin typeface="+mj-lt"/>
          <a:ea typeface="+mn-ea"/>
          <a:cs typeface="Times New Roman" pitchFamily="18" charset="0"/>
        </a:defRPr>
      </a:lvl1pPr>
      <a:lvl2pPr marL="557213" indent="-214313" algn="l" defTabSz="685800" rtl="0" eaLnBrk="1" latinLnBrk="0" hangingPunct="1">
        <a:spcBef>
          <a:spcPct val="20000"/>
        </a:spcBef>
        <a:buFontTx/>
        <a:buNone/>
        <a:defRPr sz="2100" kern="1200">
          <a:solidFill>
            <a:schemeClr val="tx1"/>
          </a:solidFill>
          <a:latin typeface="Times New Roman" pitchFamily="18" charset="0"/>
          <a:ea typeface="+mn-ea"/>
          <a:cs typeface="Times New Roman" pitchFamily="18" charset="0"/>
        </a:defRPr>
      </a:lvl2pPr>
      <a:lvl3pPr marL="857250" indent="-171450" algn="l" defTabSz="685800" rtl="0" eaLnBrk="1" latinLnBrk="0" hangingPunct="1">
        <a:spcBef>
          <a:spcPct val="20000"/>
        </a:spcBef>
        <a:buFontTx/>
        <a:buNone/>
        <a:defRPr sz="1800" kern="1200">
          <a:solidFill>
            <a:schemeClr val="tx1"/>
          </a:solidFill>
          <a:latin typeface="Times New Roman" pitchFamily="18" charset="0"/>
          <a:ea typeface="+mn-ea"/>
          <a:cs typeface="Times New Roman" pitchFamily="18" charset="0"/>
        </a:defRPr>
      </a:lvl3pPr>
      <a:lvl4pPr marL="1200150" indent="-171450" algn="l" defTabSz="685800" rtl="0" eaLnBrk="1" latinLnBrk="0" hangingPunct="1">
        <a:spcBef>
          <a:spcPct val="20000"/>
        </a:spcBef>
        <a:buFontTx/>
        <a:buNone/>
        <a:defRPr sz="1500" kern="1200">
          <a:solidFill>
            <a:schemeClr val="tx1"/>
          </a:solidFill>
          <a:latin typeface="Times New Roman" pitchFamily="18" charset="0"/>
          <a:ea typeface="+mn-ea"/>
          <a:cs typeface="Times New Roman" pitchFamily="18" charset="0"/>
        </a:defRPr>
      </a:lvl4pPr>
      <a:lvl5pPr marL="1543050" indent="-171450" algn="l" defTabSz="685800" rtl="0" eaLnBrk="1" latinLnBrk="0" hangingPunct="1">
        <a:spcBef>
          <a:spcPct val="20000"/>
        </a:spcBef>
        <a:buFontTx/>
        <a:buNone/>
        <a:defRPr sz="1500" kern="1200">
          <a:solidFill>
            <a:schemeClr val="tx1"/>
          </a:solidFill>
          <a:latin typeface="Times New Roman" pitchFamily="18" charset="0"/>
          <a:ea typeface="+mn-ea"/>
          <a:cs typeface="Times New Roman" pitchFamily="18" charset="0"/>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8.xml"/><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hyperlink" Target="http://www.hpc-educ.org/Danz/CrtThnkSurvRedirect.html" TargetMode="Externa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ous-titre 31"/>
          <p:cNvSpPr>
            <a:spLocks noGrp="1"/>
          </p:cNvSpPr>
          <p:nvPr>
            <p:ph type="subTitle" idx="1"/>
          </p:nvPr>
        </p:nvSpPr>
        <p:spPr>
          <a:xfrm>
            <a:off x="3276600" y="2877019"/>
            <a:ext cx="2816797" cy="369332"/>
          </a:xfrm>
          <a:prstGeom prst="rect">
            <a:avLst/>
          </a:prstGeom>
        </p:spPr>
        <p:txBody>
          <a:bodyPr/>
          <a:lstStyle/>
          <a:p>
            <a:r>
              <a:rPr lang="en-US" dirty="0" smtClean="0"/>
              <a:t>2021-SIW-Presentation-006</a:t>
            </a:r>
            <a:endParaRPr lang="en-US" dirty="0"/>
          </a:p>
        </p:txBody>
      </p:sp>
      <p:sp>
        <p:nvSpPr>
          <p:cNvPr id="31" name="Titre 30"/>
          <p:cNvSpPr>
            <a:spLocks noGrp="1"/>
          </p:cNvSpPr>
          <p:nvPr>
            <p:ph type="title"/>
          </p:nvPr>
        </p:nvSpPr>
        <p:spPr>
          <a:xfrm>
            <a:off x="304800" y="1809750"/>
            <a:ext cx="8458200" cy="1066800"/>
          </a:xfrm>
        </p:spPr>
        <p:txBody>
          <a:bodyPr>
            <a:normAutofit fontScale="90000"/>
          </a:bodyPr>
          <a:lstStyle/>
          <a:p>
            <a:r>
              <a:rPr lang="en-US" dirty="0" smtClean="0"/>
              <a:t>Inculcating Metacognition and Critical Thinking: </a:t>
            </a:r>
            <a:br>
              <a:rPr lang="en-US" dirty="0" smtClean="0"/>
            </a:br>
            <a:r>
              <a:rPr lang="en-US" dirty="0" smtClean="0"/>
              <a:t>Standards for Implementing Virtual Humans</a:t>
            </a:r>
            <a:endParaRPr lang="en-US" dirty="0"/>
          </a:p>
        </p:txBody>
      </p:sp>
      <p:sp>
        <p:nvSpPr>
          <p:cNvPr id="33" name="Espace réservé du texte 32"/>
          <p:cNvSpPr>
            <a:spLocks noGrp="1"/>
          </p:cNvSpPr>
          <p:nvPr>
            <p:ph type="body" sz="quarter" idx="10"/>
          </p:nvPr>
        </p:nvSpPr>
        <p:spPr>
          <a:xfrm>
            <a:off x="762000" y="3638550"/>
            <a:ext cx="7620000" cy="860599"/>
          </a:xfrm>
          <a:prstGeom prst="rect">
            <a:avLst/>
          </a:prstGeom>
        </p:spPr>
        <p:txBody>
          <a:bodyPr>
            <a:normAutofit fontScale="92500" lnSpcReduction="10000"/>
          </a:bodyPr>
          <a:lstStyle/>
          <a:p>
            <a:r>
              <a:rPr lang="en-US" dirty="0" smtClean="0"/>
              <a:t>Dan M. Davis, JD, ICT – University of Southern California, USA</a:t>
            </a:r>
          </a:p>
          <a:p>
            <a:r>
              <a:rPr lang="en-US" dirty="0" smtClean="0"/>
              <a:t>With Frederica J. Stassi, EdD, Mark C. Davis, PhD </a:t>
            </a:r>
            <a:br>
              <a:rPr lang="en-US" dirty="0" smtClean="0"/>
            </a:br>
            <a:r>
              <a:rPr lang="en-US" dirty="0" smtClean="0"/>
              <a:t> and Karen J. Ristuccia, </a:t>
            </a:r>
            <a:r>
              <a:rPr lang="en-US" dirty="0" err="1" smtClean="0"/>
              <a:t>DMin</a:t>
            </a:r>
            <a:r>
              <a:rPr lang="en-US" dirty="0" smtClean="0"/>
              <a:t>.</a:t>
            </a:r>
            <a:endParaRPr lang="en-US" dirty="0"/>
          </a:p>
          <a:p>
            <a:endParaRPr lang="en-US" dirty="0"/>
          </a:p>
          <a:p>
            <a:endParaRPr lang="en-US" dirty="0"/>
          </a:p>
        </p:txBody>
      </p:sp>
      <p:pic>
        <p:nvPicPr>
          <p:cNvPr id="5" name="Picture 4" descr="USC-Seal-Trnsprnt copy.gif"/>
          <p:cNvPicPr>
            <a:picLocks noChangeAspect="1"/>
          </p:cNvPicPr>
          <p:nvPr/>
        </p:nvPicPr>
        <p:blipFill>
          <a:blip r:embed="rId2" cstate="print"/>
          <a:stretch>
            <a:fillRect/>
          </a:stretch>
        </p:blipFill>
        <p:spPr>
          <a:xfrm>
            <a:off x="7833363" y="3486150"/>
            <a:ext cx="1097273" cy="1125651"/>
          </a:xfrm>
          <a:prstGeom prst="rect">
            <a:avLst/>
          </a:prstGeom>
        </p:spPr>
      </p:pic>
    </p:spTree>
    <p:extLst>
      <p:ext uri="{BB962C8B-B14F-4D97-AF65-F5344CB8AC3E}">
        <p14:creationId xmlns:p14="http://schemas.microsoft.com/office/powerpoint/2010/main" xmlns="" val="35677615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b="1" kern="1200" dirty="0" smtClean="0">
                <a:solidFill>
                  <a:schemeClr val="bg1"/>
                </a:solidFill>
                <a:latin typeface="+mj-lt"/>
                <a:ea typeface="+mj-ea"/>
                <a:cs typeface="Times New Roman" pitchFamily="18" charset="0"/>
              </a:rPr>
              <a:t>Preliminary Results</a:t>
            </a:r>
            <a:endParaRPr lang="en-US" sz="2400" b="1" kern="1200" dirty="0">
              <a:solidFill>
                <a:schemeClr val="bg1"/>
              </a:solidFill>
              <a:latin typeface="+mj-lt"/>
              <a:ea typeface="+mj-ea"/>
              <a:cs typeface="Times New Roman" pitchFamily="18" charset="0"/>
            </a:endParaRPr>
          </a:p>
        </p:txBody>
      </p:sp>
      <p:pic>
        <p:nvPicPr>
          <p:cNvPr id="10241" name="Picture 1"/>
          <p:cNvPicPr>
            <a:picLocks noChangeAspect="1" noChangeArrowheads="1"/>
          </p:cNvPicPr>
          <p:nvPr/>
        </p:nvPicPr>
        <p:blipFill>
          <a:blip r:embed="rId2" cstate="print"/>
          <a:srcRect l="19000" t="34667" r="23500" b="16889"/>
          <a:stretch>
            <a:fillRect/>
          </a:stretch>
        </p:blipFill>
        <p:spPr bwMode="auto">
          <a:xfrm>
            <a:off x="228600" y="742950"/>
            <a:ext cx="8305800" cy="3936434"/>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b="1" kern="1200" dirty="0" smtClean="0">
                <a:solidFill>
                  <a:schemeClr val="bg1"/>
                </a:solidFill>
                <a:latin typeface="+mj-lt"/>
                <a:ea typeface="+mj-ea"/>
                <a:cs typeface="Times New Roman" pitchFamily="18" charset="0"/>
              </a:rPr>
              <a:t>Current Pedagogies</a:t>
            </a:r>
            <a:endParaRPr lang="en-US" sz="2400" b="1" kern="1200" dirty="0">
              <a:solidFill>
                <a:schemeClr val="bg1"/>
              </a:solidFill>
              <a:latin typeface="+mj-lt"/>
              <a:ea typeface="+mj-ea"/>
              <a:cs typeface="Times New Roman" pitchFamily="18" charset="0"/>
            </a:endParaRPr>
          </a:p>
        </p:txBody>
      </p:sp>
      <p:sp>
        <p:nvSpPr>
          <p:cNvPr id="5" name="Content Placeholder 4"/>
          <p:cNvSpPr>
            <a:spLocks noGrp="1"/>
          </p:cNvSpPr>
          <p:nvPr>
            <p:ph sz="quarter" idx="1"/>
          </p:nvPr>
        </p:nvSpPr>
        <p:spPr>
          <a:xfrm>
            <a:off x="152400" y="1085850"/>
            <a:ext cx="8534400" cy="3429000"/>
          </a:xfrm>
        </p:spPr>
        <p:txBody>
          <a:bodyPr/>
          <a:lstStyle/>
          <a:p>
            <a:pPr>
              <a:buFont typeface="Arial" pitchFamily="34" charset="0"/>
              <a:buNone/>
            </a:pPr>
            <a:r>
              <a:rPr lang="en-US" dirty="0" smtClean="0"/>
              <a:t>Three principle way to improve analytic skills</a:t>
            </a:r>
          </a:p>
          <a:p>
            <a:pPr>
              <a:buFont typeface="Arial" pitchFamily="34" charset="0"/>
              <a:buNone/>
            </a:pPr>
            <a:r>
              <a:rPr lang="en-US" dirty="0" smtClean="0"/>
              <a:t>Equally effective in both critical thinking and meta-cognition</a:t>
            </a:r>
          </a:p>
          <a:p>
            <a:pPr marL="457200" indent="-285750">
              <a:buFont typeface="Arial" pitchFamily="34" charset="0"/>
              <a:buChar char="•"/>
            </a:pPr>
            <a:r>
              <a:rPr lang="en-US" dirty="0" smtClean="0"/>
              <a:t>Didactic – train use of rubrics </a:t>
            </a:r>
          </a:p>
          <a:p>
            <a:pPr marL="457200" indent="-285750">
              <a:buFont typeface="Arial" pitchFamily="34" charset="0"/>
              <a:buChar char="•"/>
            </a:pPr>
            <a:r>
              <a:rPr lang="en-US" dirty="0" smtClean="0"/>
              <a:t>Socratic – drive critical thought by challenging</a:t>
            </a:r>
          </a:p>
          <a:p>
            <a:pPr marL="457200" indent="-285750">
              <a:buFont typeface="Arial" pitchFamily="34" charset="0"/>
              <a:buChar char="•"/>
            </a:pPr>
            <a:r>
              <a:rPr lang="en-US" dirty="0" smtClean="0"/>
              <a:t>Constructivist – establish stimulating environment</a:t>
            </a:r>
          </a:p>
          <a:p>
            <a:pPr>
              <a:buFont typeface="Arial" pitchFamily="34" charset="0"/>
              <a:buNone/>
            </a:pPr>
            <a:r>
              <a:rPr lang="en-US" dirty="0" smtClean="0"/>
              <a:t>Need very adaptable and committed teachers</a:t>
            </a:r>
          </a:p>
          <a:p>
            <a:pPr>
              <a:buFont typeface="Arial" pitchFamily="34" charset="0"/>
              <a:buNone/>
            </a:pPr>
            <a:r>
              <a:rPr lang="en-US" dirty="0" smtClean="0"/>
              <a:t>Constrained by classroom disorder</a:t>
            </a:r>
          </a:p>
          <a:p>
            <a:pPr>
              <a:buFont typeface="Arial" pitchFamily="34" charset="0"/>
              <a:buNone/>
            </a:pPr>
            <a:endParaRPr lang="en-US" dirty="0"/>
          </a:p>
          <a:p>
            <a:pPr>
              <a:buFont typeface="Arial" pitchFamily="34" charset="0"/>
              <a:buNone/>
            </a:pPr>
            <a:endParaRPr lang="en-US"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b="1" kern="1200" dirty="0" smtClean="0">
                <a:solidFill>
                  <a:schemeClr val="bg1"/>
                </a:solidFill>
                <a:latin typeface="+mj-lt"/>
                <a:ea typeface="+mj-ea"/>
                <a:cs typeface="Times New Roman" pitchFamily="18" charset="0"/>
              </a:rPr>
              <a:t>State of the </a:t>
            </a:r>
            <a:r>
              <a:rPr lang="en-US" dirty="0" smtClean="0"/>
              <a:t>Art: Virtual </a:t>
            </a:r>
            <a:r>
              <a:rPr lang="en-US" dirty="0" smtClean="0"/>
              <a:t>Conversational </a:t>
            </a:r>
            <a:r>
              <a:rPr lang="en-US" dirty="0" smtClean="0"/>
              <a:t>Agents</a:t>
            </a:r>
            <a:endParaRPr lang="en-US" sz="2400" b="1" kern="1200" dirty="0">
              <a:solidFill>
                <a:schemeClr val="bg1"/>
              </a:solidFill>
              <a:latin typeface="+mj-lt"/>
              <a:ea typeface="+mj-ea"/>
              <a:cs typeface="Times New Roman" pitchFamily="18" charset="0"/>
            </a:endParaRPr>
          </a:p>
        </p:txBody>
      </p:sp>
      <p:pic>
        <p:nvPicPr>
          <p:cNvPr id="4" name="Picture 3" descr="SimCoach.jpg"/>
          <p:cNvPicPr/>
          <p:nvPr/>
        </p:nvPicPr>
        <p:blipFill>
          <a:blip r:embed="rId2" cstate="print"/>
          <a:srcRect l="7000" r="3000"/>
          <a:stretch>
            <a:fillRect/>
          </a:stretch>
        </p:blipFill>
        <p:spPr>
          <a:xfrm>
            <a:off x="533400" y="909718"/>
            <a:ext cx="2343992" cy="1890632"/>
          </a:xfrm>
          <a:prstGeom prst="rect">
            <a:avLst/>
          </a:prstGeom>
        </p:spPr>
      </p:pic>
      <p:pic>
        <p:nvPicPr>
          <p:cNvPr id="6" name="Picture 5" descr="PinchasGutter.jpg"/>
          <p:cNvPicPr/>
          <p:nvPr/>
        </p:nvPicPr>
        <p:blipFill>
          <a:blip r:embed="rId3" cstate="print"/>
          <a:srcRect l="15000" r="9000"/>
          <a:stretch>
            <a:fillRect/>
          </a:stretch>
        </p:blipFill>
        <p:spPr>
          <a:xfrm>
            <a:off x="6172200" y="2571750"/>
            <a:ext cx="2514600" cy="1982776"/>
          </a:xfrm>
          <a:prstGeom prst="rect">
            <a:avLst/>
          </a:prstGeom>
        </p:spPr>
      </p:pic>
      <p:pic>
        <p:nvPicPr>
          <p:cNvPr id="7" name="Picture 6" descr="DMD-2.jpg"/>
          <p:cNvPicPr/>
          <p:nvPr/>
        </p:nvPicPr>
        <p:blipFill>
          <a:blip r:embed="rId4" cstate="print"/>
          <a:srcRect l="1000" r="17000"/>
          <a:stretch>
            <a:fillRect/>
          </a:stretch>
        </p:blipFill>
        <p:spPr>
          <a:xfrm>
            <a:off x="3352800" y="1885950"/>
            <a:ext cx="2362200" cy="1828800"/>
          </a:xfrm>
          <a:prstGeom prst="rect">
            <a:avLst/>
          </a:prstGeom>
          <a:ln w="63500">
            <a:solidFill>
              <a:schemeClr val="bg2">
                <a:lumMod val="50000"/>
              </a:schemeClr>
            </a:solid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b="1" kern="1200" dirty="0" smtClean="0">
                <a:solidFill>
                  <a:schemeClr val="bg1"/>
                </a:solidFill>
                <a:latin typeface="+mj-lt"/>
                <a:ea typeface="+mj-ea"/>
                <a:cs typeface="Times New Roman" pitchFamily="18" charset="0"/>
              </a:rPr>
              <a:t>Emerging Technologies</a:t>
            </a:r>
            <a:endParaRPr lang="en-US" sz="2400" b="1" kern="1200" dirty="0">
              <a:solidFill>
                <a:schemeClr val="bg1"/>
              </a:solidFill>
              <a:latin typeface="+mj-lt"/>
              <a:ea typeface="+mj-ea"/>
              <a:cs typeface="Times New Roman" pitchFamily="18" charset="0"/>
            </a:endParaRPr>
          </a:p>
        </p:txBody>
      </p:sp>
      <p:sp>
        <p:nvSpPr>
          <p:cNvPr id="6" name="Rectangle 5"/>
          <p:cNvSpPr/>
          <p:nvPr/>
        </p:nvSpPr>
        <p:spPr>
          <a:xfrm>
            <a:off x="1524000" y="742950"/>
            <a:ext cx="6705600" cy="5570756"/>
          </a:xfrm>
          <a:prstGeom prst="rect">
            <a:avLst/>
          </a:prstGeom>
        </p:spPr>
        <p:txBody>
          <a:bodyPr wrap="square">
            <a:spAutoFit/>
          </a:bodyPr>
          <a:lstStyle/>
          <a:p>
            <a:pPr marL="228600" indent="-228600">
              <a:buFont typeface="Arial" pitchFamily="34" charset="0"/>
              <a:buChar char="•"/>
            </a:pPr>
            <a:r>
              <a:rPr lang="en-US" sz="2400" dirty="0" smtClean="0"/>
              <a:t>Computer </a:t>
            </a:r>
            <a:r>
              <a:rPr lang="en-US" sz="2400" dirty="0" smtClean="0"/>
              <a:t>advances in AI and NLP</a:t>
            </a:r>
          </a:p>
          <a:p>
            <a:pPr marL="228600" indent="-228600">
              <a:buFont typeface="Arial" pitchFamily="34" charset="0"/>
              <a:buChar char="•"/>
            </a:pPr>
            <a:r>
              <a:rPr lang="en-US" sz="2400" dirty="0" smtClean="0"/>
              <a:t>Various </a:t>
            </a:r>
            <a:r>
              <a:rPr lang="en-US" sz="2400" dirty="0" smtClean="0"/>
              <a:t>formats and interfaces available </a:t>
            </a:r>
          </a:p>
          <a:p>
            <a:pPr lvl="1">
              <a:buFont typeface="Calibri" pitchFamily="34" charset="0"/>
              <a:buChar char="⁻"/>
            </a:pPr>
            <a:r>
              <a:rPr lang="en-US" sz="2000" dirty="0" smtClean="0"/>
              <a:t>  </a:t>
            </a:r>
            <a:r>
              <a:rPr lang="en-US" dirty="0" smtClean="0"/>
              <a:t>Animated avatars</a:t>
            </a:r>
          </a:p>
          <a:p>
            <a:pPr lvl="1">
              <a:buFont typeface="Calibri" pitchFamily="34" charset="0"/>
              <a:buChar char="⁻"/>
            </a:pPr>
            <a:r>
              <a:rPr lang="en-US" dirty="0" smtClean="0"/>
              <a:t>  Video clips of instructors and interactive tutors</a:t>
            </a:r>
          </a:p>
          <a:p>
            <a:pPr lvl="1">
              <a:buFont typeface="Calibri" pitchFamily="34" charset="0"/>
              <a:buChar char="⁻"/>
            </a:pPr>
            <a:r>
              <a:rPr lang="en-US" dirty="0" smtClean="0"/>
              <a:t>  Holographic 3D displays </a:t>
            </a:r>
          </a:p>
          <a:p>
            <a:pPr lvl="1">
              <a:buFont typeface="Calibri" pitchFamily="34" charset="0"/>
              <a:buChar char="⁻"/>
            </a:pPr>
            <a:r>
              <a:rPr lang="en-US" dirty="0" smtClean="0"/>
              <a:t>  Voice recognition and conversational agents</a:t>
            </a:r>
          </a:p>
          <a:p>
            <a:pPr>
              <a:buFont typeface="Arial" pitchFamily="34" charset="0"/>
              <a:buChar char="•"/>
            </a:pPr>
            <a:r>
              <a:rPr lang="en-US" sz="2000" dirty="0" smtClean="0"/>
              <a:t>  </a:t>
            </a:r>
            <a:r>
              <a:rPr lang="en-US" sz="2400" dirty="0" smtClean="0"/>
              <a:t>AI, Deep Learning and Data Lakes</a:t>
            </a:r>
            <a:endParaRPr lang="en-US" sz="2400" dirty="0" smtClean="0"/>
          </a:p>
          <a:p>
            <a:pPr>
              <a:buFont typeface="Arial" pitchFamily="34" charset="0"/>
              <a:buChar char="•"/>
            </a:pPr>
            <a:r>
              <a:rPr lang="en-US" sz="2400" dirty="0" smtClean="0"/>
              <a:t>  Can produce </a:t>
            </a:r>
            <a:r>
              <a:rPr lang="en-US" sz="2400" dirty="0" smtClean="0"/>
              <a:t>self-learning agents</a:t>
            </a:r>
            <a:endParaRPr lang="en-US" sz="2400" dirty="0" smtClean="0"/>
          </a:p>
          <a:p>
            <a:pPr>
              <a:buFont typeface="Arial" pitchFamily="34" charset="0"/>
              <a:buChar char="•"/>
            </a:pPr>
            <a:r>
              <a:rPr lang="en-US" sz="2400" dirty="0" smtClean="0"/>
              <a:t>  Requires human monitoring </a:t>
            </a:r>
          </a:p>
          <a:p>
            <a:pPr>
              <a:buFont typeface="Arial" pitchFamily="34" charset="0"/>
              <a:buChar char="•"/>
            </a:pPr>
            <a:r>
              <a:rPr lang="en-US" sz="2000" dirty="0" smtClean="0"/>
              <a:t>  </a:t>
            </a:r>
            <a:r>
              <a:rPr lang="en-US" sz="2400" dirty="0" smtClean="0"/>
              <a:t>Careful establishment of figures of merit</a:t>
            </a:r>
          </a:p>
          <a:p>
            <a:pPr>
              <a:buFont typeface="Arial" pitchFamily="34" charset="0"/>
              <a:buChar char="•"/>
            </a:pPr>
            <a:r>
              <a:rPr lang="en-US" sz="2400" dirty="0" smtClean="0"/>
              <a:t>  Deep Learning should produce more realism</a:t>
            </a:r>
          </a:p>
          <a:p>
            <a:pPr>
              <a:buFont typeface="Arial" pitchFamily="34" charset="0"/>
              <a:buChar char="•"/>
            </a:pPr>
            <a:r>
              <a:rPr lang="en-US" sz="2400" dirty="0" smtClean="0"/>
              <a:t>  Challenge: develop questioning AI agents</a:t>
            </a:r>
          </a:p>
          <a:p>
            <a:pPr lvl="1"/>
            <a:endParaRPr lang="en-US" dirty="0" smtClean="0"/>
          </a:p>
          <a:p>
            <a:endParaRPr lang="en-US" dirty="0" smtClean="0"/>
          </a:p>
          <a:p>
            <a:endParaRPr lang="en-US" dirty="0" smtClean="0"/>
          </a:p>
          <a:p>
            <a:pPr lvl="1"/>
            <a:endParaRPr lang="en-US" dirty="0" smtClean="0"/>
          </a:p>
          <a:p>
            <a:pPr lvl="1"/>
            <a:endParaRPr lang="en-US"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b="1" kern="1200" dirty="0" smtClean="0">
                <a:solidFill>
                  <a:schemeClr val="bg1"/>
                </a:solidFill>
                <a:latin typeface="+mj-lt"/>
                <a:ea typeface="+mj-ea"/>
                <a:cs typeface="Times New Roman" pitchFamily="18" charset="0"/>
              </a:rPr>
              <a:t>Ongoing Research</a:t>
            </a:r>
            <a:endParaRPr lang="en-US" dirty="0"/>
          </a:p>
        </p:txBody>
      </p:sp>
      <p:sp>
        <p:nvSpPr>
          <p:cNvPr id="3" name="Content Placeholder 2"/>
          <p:cNvSpPr>
            <a:spLocks noGrp="1"/>
          </p:cNvSpPr>
          <p:nvPr>
            <p:ph sz="quarter" idx="1"/>
          </p:nvPr>
        </p:nvSpPr>
        <p:spPr>
          <a:xfrm>
            <a:off x="152400" y="971550"/>
            <a:ext cx="4495800" cy="3810000"/>
          </a:xfrm>
        </p:spPr>
        <p:txBody>
          <a:bodyPr/>
          <a:lstStyle/>
          <a:p>
            <a:pPr>
              <a:buFont typeface="Arial" pitchFamily="34" charset="0"/>
              <a:buChar char="•"/>
            </a:pPr>
            <a:r>
              <a:rPr lang="en-US" dirty="0" smtClean="0"/>
              <a:t>2D-</a:t>
            </a:r>
            <a:r>
              <a:rPr lang="en-US" dirty="0" smtClean="0"/>
              <a:t>SimCoach </a:t>
            </a:r>
            <a:r>
              <a:rPr lang="en-US" dirty="0" smtClean="0"/>
              <a:t>for VA patients</a:t>
            </a:r>
          </a:p>
          <a:p>
            <a:pPr>
              <a:buFont typeface="Arial" pitchFamily="34" charset="0"/>
              <a:buChar char="•"/>
            </a:pPr>
            <a:r>
              <a:rPr lang="en-US" dirty="0" smtClean="0"/>
              <a:t>3D-New Dimensions </a:t>
            </a:r>
            <a:r>
              <a:rPr lang="en-US" dirty="0" smtClean="0"/>
              <a:t>in Testimony </a:t>
            </a:r>
            <a:r>
              <a:rPr lang="en-US" dirty="0" smtClean="0"/>
              <a:t>archives </a:t>
            </a:r>
            <a:r>
              <a:rPr lang="en-US" dirty="0" smtClean="0"/>
              <a:t>“survivors”</a:t>
            </a:r>
          </a:p>
          <a:p>
            <a:pPr>
              <a:buFont typeface="Arial" pitchFamily="34" charset="0"/>
              <a:buChar char="•"/>
            </a:pPr>
            <a:r>
              <a:rPr lang="en-US" dirty="0" smtClean="0"/>
              <a:t>MentorPal to advise High School STEM </a:t>
            </a:r>
            <a:r>
              <a:rPr lang="en-US" dirty="0" smtClean="0"/>
              <a:t>students</a:t>
            </a:r>
          </a:p>
          <a:p>
            <a:pPr>
              <a:buFont typeface="Arial" pitchFamily="34" charset="0"/>
              <a:buChar char="•"/>
            </a:pPr>
            <a:endParaRPr lang="en-US" sz="1100" dirty="0" smtClean="0"/>
          </a:p>
          <a:p>
            <a:pPr>
              <a:buFont typeface="Arial" pitchFamily="34" charset="0"/>
              <a:buChar char="•"/>
            </a:pPr>
            <a:r>
              <a:rPr lang="en-US" dirty="0" smtClean="0"/>
              <a:t>Benefits: Scalability</a:t>
            </a:r>
            <a:r>
              <a:rPr lang="en-US" dirty="0" smtClean="0"/>
              <a:t>, training, consistency, and compliance</a:t>
            </a:r>
          </a:p>
          <a:p>
            <a:pPr>
              <a:buFont typeface="Arial" pitchFamily="34" charset="0"/>
              <a:buChar char="•"/>
            </a:pPr>
            <a:r>
              <a:rPr lang="en-US" dirty="0" smtClean="0"/>
              <a:t>Entertainment industry arts and skills </a:t>
            </a:r>
            <a:r>
              <a:rPr lang="en-US" dirty="0" smtClean="0"/>
              <a:t>valuable experience</a:t>
            </a:r>
            <a:endParaRPr lang="en-US" dirty="0" smtClean="0"/>
          </a:p>
          <a:p>
            <a:endParaRPr lang="en-US" dirty="0"/>
          </a:p>
        </p:txBody>
      </p:sp>
      <p:pic>
        <p:nvPicPr>
          <p:cNvPr id="4" name="Picture 3" descr="GuntterInLightStage2.jpg"/>
          <p:cNvPicPr/>
          <p:nvPr/>
        </p:nvPicPr>
        <p:blipFill>
          <a:blip r:embed="rId2" cstate="print"/>
          <a:srcRect l="2813" r="23203"/>
          <a:stretch>
            <a:fillRect/>
          </a:stretch>
        </p:blipFill>
        <p:spPr>
          <a:xfrm>
            <a:off x="4618488" y="1123950"/>
            <a:ext cx="4296912" cy="32766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marR="0" indent="0" algn="ctr" defTabSz="685800" rtl="0" eaLnBrk="1" fontAlgn="auto" latinLnBrk="0" hangingPunct="1">
              <a:lnSpc>
                <a:spcPct val="100000"/>
              </a:lnSpc>
              <a:spcBef>
                <a:spcPct val="0"/>
              </a:spcBef>
              <a:spcAft>
                <a:spcPts val="0"/>
              </a:spcAft>
              <a:buClrTx/>
              <a:buSzTx/>
              <a:buFontTx/>
              <a:buNone/>
              <a:tabLst/>
              <a:defRPr/>
            </a:pPr>
            <a:r>
              <a:rPr lang="en-US" sz="2400" b="1" kern="1200" dirty="0" smtClean="0">
                <a:solidFill>
                  <a:schemeClr val="bg1"/>
                </a:solidFill>
                <a:latin typeface="+mj-lt"/>
                <a:ea typeface="+mj-ea"/>
                <a:cs typeface="Times New Roman" pitchFamily="18" charset="0"/>
              </a:rPr>
              <a:t>Metrics</a:t>
            </a:r>
          </a:p>
        </p:txBody>
      </p:sp>
      <p:sp>
        <p:nvSpPr>
          <p:cNvPr id="4" name="Slide Number Placeholder 3"/>
          <p:cNvSpPr>
            <a:spLocks noGrp="1"/>
          </p:cNvSpPr>
          <p:nvPr>
            <p:ph type="sldNum" sz="quarter" idx="12"/>
          </p:nvPr>
        </p:nvSpPr>
        <p:spPr/>
        <p:txBody>
          <a:bodyPr/>
          <a:lstStyle/>
          <a:p>
            <a:fld id="{6E9C9DF3-A5C3-4F6E-81EE-769A99A67C0D}" type="slidenum">
              <a:rPr lang="en-US" smtClean="0"/>
              <a:pPr/>
              <a:t>15</a:t>
            </a:fld>
            <a:endParaRPr lang="en-US" dirty="0"/>
          </a:p>
        </p:txBody>
      </p:sp>
      <p:sp>
        <p:nvSpPr>
          <p:cNvPr id="5" name="Content Placeholder 4"/>
          <p:cNvSpPr>
            <a:spLocks noGrp="1"/>
          </p:cNvSpPr>
          <p:nvPr>
            <p:ph sz="quarter" idx="1"/>
          </p:nvPr>
        </p:nvSpPr>
        <p:spPr>
          <a:xfrm>
            <a:off x="603504" y="1085850"/>
            <a:ext cx="8235696" cy="3429000"/>
          </a:xfrm>
        </p:spPr>
        <p:txBody>
          <a:bodyPr/>
          <a:lstStyle/>
          <a:p>
            <a:r>
              <a:rPr lang="en-US" dirty="0" smtClean="0"/>
              <a:t>Major issue in this area is the lack of metrics</a:t>
            </a:r>
          </a:p>
          <a:p>
            <a:r>
              <a:rPr lang="en-US" dirty="0" smtClean="0"/>
              <a:t>Without metrics, it is difficult to recognize the impact.</a:t>
            </a:r>
          </a:p>
          <a:p>
            <a:pPr marL="0" indent="0"/>
            <a:r>
              <a:rPr lang="en-US" dirty="0" smtClean="0"/>
              <a:t>Lack of consensus on what critical thinking means hinders this </a:t>
            </a:r>
          </a:p>
          <a:p>
            <a:pPr marL="0" indent="0"/>
            <a:r>
              <a:rPr lang="en-US" dirty="0" smtClean="0"/>
              <a:t>SISO specializes in creating standards and psychometrics</a:t>
            </a:r>
          </a:p>
          <a:p>
            <a:pPr marL="0" indent="0"/>
            <a:r>
              <a:rPr lang="en-US" dirty="0" smtClean="0"/>
              <a:t>Concerted effort is required </a:t>
            </a:r>
          </a:p>
          <a:p>
            <a:pPr marL="0" indent="0"/>
            <a:r>
              <a:rPr lang="en-US" dirty="0" smtClean="0"/>
              <a:t>Some of the emerging technologies discussed may enable analyses that will facilitate this metric creation and validation</a:t>
            </a:r>
          </a:p>
          <a:p>
            <a:pPr marL="0" indent="0"/>
            <a:r>
              <a:rPr lang="en-US" dirty="0" smtClean="0"/>
              <a:t>SISO has a role in pursuing </a:t>
            </a:r>
            <a:r>
              <a:rPr lang="en-US" dirty="0" smtClean="0"/>
              <a:t>this</a:t>
            </a:r>
            <a:endParaRPr lang="en-US" dirty="0" smtClean="0"/>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marR="0" indent="0" algn="ctr" defTabSz="685800" rtl="0" eaLnBrk="1" fontAlgn="auto" latinLnBrk="0" hangingPunct="1">
              <a:lnSpc>
                <a:spcPct val="100000"/>
              </a:lnSpc>
              <a:spcBef>
                <a:spcPct val="0"/>
              </a:spcBef>
              <a:spcAft>
                <a:spcPts val="0"/>
              </a:spcAft>
              <a:buClrTx/>
              <a:buSzTx/>
              <a:buFontTx/>
              <a:buNone/>
              <a:tabLst/>
              <a:defRPr/>
            </a:pPr>
            <a:r>
              <a:rPr lang="en-US" sz="2400" b="1" kern="1200" dirty="0" smtClean="0">
                <a:solidFill>
                  <a:schemeClr val="bg1"/>
                </a:solidFill>
                <a:latin typeface="+mj-lt"/>
                <a:ea typeface="+mj-ea"/>
                <a:cs typeface="Times New Roman" pitchFamily="18" charset="0"/>
              </a:rPr>
              <a:t>Implementing a Practicable Methodology</a:t>
            </a:r>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E9C9DF3-A5C3-4F6E-81EE-769A99A67C0D}" type="slidenum">
              <a:rPr lang="en-US" smtClean="0"/>
              <a:pPr/>
              <a:t>16</a:t>
            </a:fld>
            <a:endParaRPr lang="en-US" dirty="0"/>
          </a:p>
        </p:txBody>
      </p:sp>
      <p:graphicFrame>
        <p:nvGraphicFramePr>
          <p:cNvPr id="6" name="Table 5"/>
          <p:cNvGraphicFramePr>
            <a:graphicFrameLocks noGrp="1"/>
          </p:cNvGraphicFramePr>
          <p:nvPr/>
        </p:nvGraphicFramePr>
        <p:xfrm>
          <a:off x="381000" y="1200150"/>
          <a:ext cx="8229600" cy="2438400"/>
        </p:xfrm>
        <a:graphic>
          <a:graphicData uri="http://schemas.openxmlformats.org/drawingml/2006/table">
            <a:tbl>
              <a:tblPr/>
              <a:tblGrid>
                <a:gridCol w="1269709"/>
                <a:gridCol w="2387891"/>
                <a:gridCol w="2157984"/>
                <a:gridCol w="2414016"/>
              </a:tblGrid>
              <a:tr h="609600">
                <a:tc>
                  <a:txBody>
                    <a:bodyPr/>
                    <a:lstStyle/>
                    <a:p>
                      <a:pPr marL="0" marR="0" algn="ctr">
                        <a:spcBef>
                          <a:spcPts val="0"/>
                        </a:spcBef>
                        <a:spcAft>
                          <a:spcPts val="0"/>
                        </a:spcAft>
                      </a:pPr>
                      <a:endParaRPr lang="en-US" sz="2000" dirty="0">
                        <a:latin typeface="Times New Roman"/>
                        <a:ea typeface="Times New Roman"/>
                      </a:endParaRPr>
                    </a:p>
                  </a:txBody>
                  <a:tcPr marL="68580" marR="68580"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b="1" dirty="0">
                          <a:latin typeface="Times New Roman"/>
                          <a:ea typeface="Times New Roman"/>
                        </a:rPr>
                        <a:t>Individualization</a:t>
                      </a:r>
                      <a:endParaRPr lang="en-US" sz="2000" dirty="0">
                        <a:latin typeface="Times New Roman"/>
                        <a:ea typeface="Times New Roman"/>
                      </a:endParaRPr>
                    </a:p>
                  </a:txBody>
                  <a:tcPr marL="68580" marR="68580"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b="1" dirty="0">
                          <a:latin typeface="Times New Roman"/>
                          <a:ea typeface="Times New Roman"/>
                        </a:rPr>
                        <a:t>24 X 7 Access</a:t>
                      </a:r>
                      <a:endParaRPr lang="en-US"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b="1" dirty="0">
                          <a:latin typeface="Times New Roman"/>
                          <a:ea typeface="Times New Roman"/>
                        </a:rPr>
                        <a:t>Teacher Charisma</a:t>
                      </a:r>
                      <a:endParaRPr lang="en-US"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609600">
                <a:tc>
                  <a:txBody>
                    <a:bodyPr/>
                    <a:lstStyle/>
                    <a:p>
                      <a:pPr marL="0" marR="0" algn="ctr">
                        <a:spcBef>
                          <a:spcPts val="0"/>
                        </a:spcBef>
                        <a:spcAft>
                          <a:spcPts val="0"/>
                        </a:spcAft>
                      </a:pPr>
                      <a:r>
                        <a:rPr lang="en-US" sz="2000" b="1" dirty="0">
                          <a:latin typeface="Times New Roman"/>
                          <a:ea typeface="Times New Roman"/>
                        </a:rPr>
                        <a:t>Didactic</a:t>
                      </a:r>
                      <a:endParaRPr lang="en-US" sz="2000" dirty="0">
                        <a:latin typeface="Times New Roman"/>
                        <a:ea typeface="Times New Roman"/>
                      </a:endParaRPr>
                    </a:p>
                  </a:txBody>
                  <a:tcPr marL="68580" marR="68580"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Times New Roman"/>
                          <a:ea typeface="Times New Roman"/>
                        </a:rPr>
                        <a:t>Classroom Size of 1; self paced</a:t>
                      </a:r>
                      <a:endParaRPr lang="en-US" sz="2000" dirty="0">
                        <a:latin typeface="Times New Roman"/>
                        <a:ea typeface="Times New Roman"/>
                      </a:endParaRPr>
                    </a:p>
                  </a:txBody>
                  <a:tcPr marL="68580" marR="68580"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Times New Roman"/>
                          <a:ea typeface="Times New Roman"/>
                        </a:rPr>
                        <a:t>Open class scheduling</a:t>
                      </a:r>
                      <a:endParaRPr lang="en-US"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Times New Roman"/>
                          <a:ea typeface="Times New Roman"/>
                        </a:rPr>
                        <a:t>1 hero teacher, but scalable to all</a:t>
                      </a:r>
                      <a:endParaRPr lang="en-US"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9600">
                <a:tc>
                  <a:txBody>
                    <a:bodyPr/>
                    <a:lstStyle/>
                    <a:p>
                      <a:pPr marL="0" marR="0" algn="ctr">
                        <a:spcBef>
                          <a:spcPts val="0"/>
                        </a:spcBef>
                        <a:spcAft>
                          <a:spcPts val="0"/>
                        </a:spcAft>
                      </a:pPr>
                      <a:r>
                        <a:rPr lang="en-US" sz="2000" b="1" dirty="0">
                          <a:latin typeface="Times New Roman"/>
                          <a:ea typeface="Times New Roman"/>
                        </a:rPr>
                        <a:t>Socratic</a:t>
                      </a:r>
                      <a:endParaRPr lang="en-US" sz="2000" dirty="0">
                        <a:latin typeface="Times New Roman"/>
                        <a:ea typeface="Times New Roman"/>
                      </a:endParaRPr>
                    </a:p>
                  </a:txBody>
                  <a:tcPr marL="68580" marR="68580"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Times New Roman"/>
                          <a:ea typeface="Times New Roman"/>
                        </a:rPr>
                        <a:t>Focus questions on 1; others not idled</a:t>
                      </a:r>
                      <a:endParaRPr lang="en-US" sz="2000" dirty="0">
                        <a:latin typeface="Times New Roman"/>
                        <a:ea typeface="Times New Roman"/>
                      </a:endParaRPr>
                    </a:p>
                  </a:txBody>
                  <a:tcPr marL="68580" marR="68580"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Times New Roman"/>
                          <a:ea typeface="Times New Roman"/>
                        </a:rPr>
                        <a:t>Mentor available globally</a:t>
                      </a:r>
                      <a:endParaRPr lang="en-US"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Times New Roman"/>
                          <a:ea typeface="Times New Roman"/>
                        </a:rPr>
                        <a:t>Private forum for challenge </a:t>
                      </a:r>
                      <a:endParaRPr lang="en-US"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9600">
                <a:tc>
                  <a:txBody>
                    <a:bodyPr/>
                    <a:lstStyle/>
                    <a:p>
                      <a:pPr marL="0" marR="0" algn="ctr">
                        <a:spcBef>
                          <a:spcPts val="0"/>
                        </a:spcBef>
                        <a:spcAft>
                          <a:spcPts val="0"/>
                        </a:spcAft>
                      </a:pPr>
                      <a:r>
                        <a:rPr lang="en-US" sz="2000" b="1" dirty="0">
                          <a:latin typeface="Times New Roman"/>
                          <a:ea typeface="Times New Roman"/>
                        </a:rPr>
                        <a:t>Constructivist</a:t>
                      </a:r>
                      <a:endParaRPr lang="en-US" sz="2000" dirty="0">
                        <a:latin typeface="Times New Roman"/>
                        <a:ea typeface="Times New Roman"/>
                      </a:endParaRPr>
                    </a:p>
                  </a:txBody>
                  <a:tcPr marL="68580" marR="68580"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Times New Roman"/>
                          <a:ea typeface="Times New Roman"/>
                        </a:rPr>
                        <a:t>Different environment for each student</a:t>
                      </a:r>
                      <a:endParaRPr lang="en-US" sz="2000" dirty="0">
                        <a:latin typeface="Times New Roman"/>
                        <a:ea typeface="Times New Roman"/>
                      </a:endParaRPr>
                    </a:p>
                  </a:txBody>
                  <a:tcPr marL="68580" marR="68580"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Times New Roman"/>
                          <a:ea typeface="Times New Roman"/>
                        </a:rPr>
                        <a:t>Pause button on situation</a:t>
                      </a:r>
                      <a:endParaRPr lang="en-US"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latin typeface="Times New Roman"/>
                          <a:ea typeface="Times New Roman"/>
                        </a:rPr>
                        <a:t>Different levels of coach’s support</a:t>
                      </a:r>
                      <a:endParaRPr lang="en-US"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marR="0" indent="0" algn="ctr" defTabSz="685800" rtl="0" eaLnBrk="1" fontAlgn="auto" latinLnBrk="0" hangingPunct="1">
              <a:lnSpc>
                <a:spcPct val="100000"/>
              </a:lnSpc>
              <a:spcBef>
                <a:spcPct val="0"/>
              </a:spcBef>
              <a:spcAft>
                <a:spcPts val="0"/>
              </a:spcAft>
              <a:buClrTx/>
              <a:buSzTx/>
              <a:buFontTx/>
              <a:buNone/>
              <a:tabLst/>
              <a:defRPr/>
            </a:pPr>
            <a:r>
              <a:rPr lang="en-US" sz="2400" b="1" kern="1200" dirty="0" smtClean="0">
                <a:solidFill>
                  <a:schemeClr val="bg1"/>
                </a:solidFill>
                <a:latin typeface="+mj-lt"/>
                <a:ea typeface="+mj-ea"/>
                <a:cs typeface="Times New Roman" pitchFamily="18" charset="0"/>
              </a:rPr>
              <a:t>Benefits of Approach</a:t>
            </a:r>
          </a:p>
        </p:txBody>
      </p:sp>
      <p:sp>
        <p:nvSpPr>
          <p:cNvPr id="5" name="Content Placeholder 4"/>
          <p:cNvSpPr>
            <a:spLocks noGrp="1"/>
          </p:cNvSpPr>
          <p:nvPr>
            <p:ph sz="quarter" idx="1"/>
          </p:nvPr>
        </p:nvSpPr>
        <p:spPr>
          <a:xfrm>
            <a:off x="304800" y="1085850"/>
            <a:ext cx="8534400" cy="3429000"/>
          </a:xfrm>
        </p:spPr>
        <p:txBody>
          <a:bodyPr/>
          <a:lstStyle/>
          <a:p>
            <a:pPr algn="ctr"/>
            <a:r>
              <a:rPr lang="en-US" dirty="0" smtClean="0"/>
              <a:t>Emerging capabilities are enablers of powerful set of A/I programs to deliver mentors, tutors and instructors 24 by </a:t>
            </a:r>
            <a:r>
              <a:rPr lang="en-US" dirty="0" smtClean="0"/>
              <a:t>7, … </a:t>
            </a:r>
            <a:r>
              <a:rPr lang="en-US" dirty="0" err="1" smtClean="0"/>
              <a:t>millenia</a:t>
            </a:r>
            <a:endParaRPr lang="en-US" dirty="0" smtClean="0"/>
          </a:p>
          <a:p>
            <a:pPr algn="ctr"/>
            <a:r>
              <a:rPr lang="en-US" dirty="0" smtClean="0"/>
              <a:t>Anywhere there is network connectivity. </a:t>
            </a:r>
          </a:p>
          <a:p>
            <a:pPr algn="ctr"/>
            <a:r>
              <a:rPr lang="en-US" dirty="0" smtClean="0"/>
              <a:t>This capability has the real potential to improve battlefield success</a:t>
            </a:r>
          </a:p>
          <a:p>
            <a:pPr algn="ctr"/>
            <a:r>
              <a:rPr lang="en-US" dirty="0" smtClean="0"/>
              <a:t>Technical feasibility of these programs has been shown </a:t>
            </a:r>
          </a:p>
          <a:p>
            <a:pPr algn="ctr"/>
            <a:r>
              <a:rPr lang="en-US" dirty="0" smtClean="0"/>
              <a:t>NLP interfaces, and </a:t>
            </a:r>
            <a:r>
              <a:rPr lang="en-US" dirty="0" smtClean="0"/>
              <a:t>high production-value </a:t>
            </a:r>
            <a:r>
              <a:rPr lang="en-US" dirty="0" smtClean="0"/>
              <a:t>videotaping can deliver</a:t>
            </a:r>
          </a:p>
          <a:p>
            <a:pPr algn="ctr"/>
            <a:r>
              <a:rPr lang="en-US" dirty="0" smtClean="0"/>
              <a:t>Effective assessment and training of Critical Thinking and Meta-cognition are within the reach of the DoD and the Nation </a:t>
            </a:r>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Acknowledgements</a:t>
            </a:r>
            <a:endParaRPr lang="en-US" dirty="0"/>
          </a:p>
        </p:txBody>
      </p:sp>
      <p:sp>
        <p:nvSpPr>
          <p:cNvPr id="5" name="Content Placeholder 4"/>
          <p:cNvSpPr>
            <a:spLocks noGrp="1"/>
          </p:cNvSpPr>
          <p:nvPr>
            <p:ph sz="quarter" idx="1"/>
          </p:nvPr>
        </p:nvSpPr>
        <p:spPr/>
        <p:txBody>
          <a:bodyPr/>
          <a:lstStyle/>
          <a:p>
            <a:pPr marL="0" indent="0"/>
            <a:r>
              <a:rPr lang="en-US" dirty="0" smtClean="0"/>
              <a:t>Much of this work </a:t>
            </a:r>
            <a:r>
              <a:rPr lang="en-US" dirty="0" smtClean="0"/>
              <a:t>mentioned in the presentation was </a:t>
            </a:r>
            <a:r>
              <a:rPr lang="en-US" dirty="0" smtClean="0"/>
              <a:t>supported by grants from the Office of Naval Research's STEM Program (ONR N00014-16-1-2820) and by </a:t>
            </a:r>
            <a:r>
              <a:rPr lang="en-US" dirty="0" smtClean="0"/>
              <a:t>assisted by </a:t>
            </a:r>
            <a:r>
              <a:rPr lang="en-US" dirty="0" smtClean="0"/>
              <a:t>students </a:t>
            </a:r>
            <a:r>
              <a:rPr lang="en-US" dirty="0" smtClean="0"/>
              <a:t>supported by the National Science Foundation Research Experience for Undergraduates program (NSF 1560426). Nevertheless, the positions taken in the paper are the authors’ own and do not represent in any way the views of the Department of Defense or the US Government.</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p:txBody>
          <a:bodyPr/>
          <a:lstStyle/>
          <a:p>
            <a:r>
              <a:rPr lang="en-US" dirty="0" smtClean="0"/>
              <a:t>Questions</a:t>
            </a:r>
            <a:endParaRPr lang="en-US" dirty="0"/>
          </a:p>
        </p:txBody>
      </p:sp>
    </p:spTree>
    <p:extLst>
      <p:ext uri="{BB962C8B-B14F-4D97-AF65-F5344CB8AC3E}">
        <p14:creationId xmlns:p14="http://schemas.microsoft.com/office/powerpoint/2010/main" xmlns="" val="10000168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Major Theses</a:t>
            </a:r>
            <a:endParaRPr lang="en-US" dirty="0"/>
          </a:p>
        </p:txBody>
      </p:sp>
      <p:sp>
        <p:nvSpPr>
          <p:cNvPr id="3" name="Content Placeholder 2"/>
          <p:cNvSpPr>
            <a:spLocks noGrp="1"/>
          </p:cNvSpPr>
          <p:nvPr>
            <p:ph sz="quarter" idx="1"/>
          </p:nvPr>
        </p:nvSpPr>
        <p:spPr>
          <a:xfrm>
            <a:off x="609600" y="895350"/>
            <a:ext cx="7848600" cy="3886200"/>
          </a:xfrm>
        </p:spPr>
        <p:txBody>
          <a:bodyPr>
            <a:noAutofit/>
          </a:bodyPr>
          <a:lstStyle/>
          <a:p>
            <a:pPr marL="0" indent="0"/>
            <a:r>
              <a:rPr lang="en-US" dirty="0" smtClean="0"/>
              <a:t>The major thesis of this paper is that technologies are emerging that will </a:t>
            </a:r>
            <a:r>
              <a:rPr lang="en-US" b="1" dirty="0" smtClean="0"/>
              <a:t>enable expansion of critical thinking and metacognition skills </a:t>
            </a:r>
            <a:r>
              <a:rPr lang="en-US" dirty="0" smtClean="0"/>
              <a:t>so that innate intellectual capabilities can better be made manifest. </a:t>
            </a:r>
            <a:endParaRPr lang="en-US" dirty="0" smtClean="0"/>
          </a:p>
          <a:p>
            <a:pPr marL="0" indent="0"/>
            <a:r>
              <a:rPr lang="en-US" dirty="0" smtClean="0"/>
              <a:t>This </a:t>
            </a:r>
            <a:r>
              <a:rPr lang="en-US" dirty="0" smtClean="0"/>
              <a:t>approach is vital to the </a:t>
            </a:r>
            <a:r>
              <a:rPr lang="en-US" b="1" dirty="0" smtClean="0"/>
              <a:t>optimal pursuit of defense organizational goals</a:t>
            </a:r>
            <a:r>
              <a:rPr lang="en-US" dirty="0" smtClean="0"/>
              <a:t>. </a:t>
            </a:r>
            <a:endParaRPr lang="en-US" dirty="0" smtClean="0"/>
          </a:p>
          <a:p>
            <a:pPr marL="0" indent="0"/>
            <a:r>
              <a:rPr lang="en-US" dirty="0" smtClean="0"/>
              <a:t>There </a:t>
            </a:r>
            <a:r>
              <a:rPr lang="en-US" dirty="0" smtClean="0"/>
              <a:t>are constraints that hinder inculcating such skills in DoD personnel and these </a:t>
            </a:r>
            <a:r>
              <a:rPr lang="en-US" b="1" dirty="0" smtClean="0"/>
              <a:t>constraints are not easily ameliorated</a:t>
            </a:r>
            <a:r>
              <a:rPr lang="en-US" dirty="0" smtClean="0"/>
              <a:t>.  </a:t>
            </a:r>
            <a:r>
              <a:rPr lang="en-US" dirty="0" smtClean="0"/>
              <a:t> </a:t>
            </a:r>
            <a:endParaRPr lang="en-US" dirty="0" smtClean="0"/>
          </a:p>
          <a:p>
            <a:pPr marL="0" indent="457200">
              <a:buNone/>
            </a:pPr>
            <a:endParaRPr lang="en-US"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a:t>
            </a:r>
            <a:endParaRPr lang="en-US" dirty="0"/>
          </a:p>
        </p:txBody>
      </p:sp>
      <p:sp>
        <p:nvSpPr>
          <p:cNvPr id="3" name="Content Placeholder 2"/>
          <p:cNvSpPr>
            <a:spLocks noGrp="1"/>
          </p:cNvSpPr>
          <p:nvPr>
            <p:ph sz="quarter" idx="1"/>
          </p:nvPr>
        </p:nvSpPr>
        <p:spPr>
          <a:xfrm>
            <a:off x="228600" y="1085850"/>
            <a:ext cx="8686800" cy="3543300"/>
          </a:xfrm>
        </p:spPr>
        <p:txBody>
          <a:bodyPr>
            <a:normAutofit fontScale="25000" lnSpcReduction="20000"/>
          </a:bodyPr>
          <a:lstStyle/>
          <a:p>
            <a:pPr marL="0" lvl="1" indent="0">
              <a:buFont typeface="Arial" pitchFamily="34" charset="0"/>
              <a:buChar char="•"/>
              <a:tabLst>
                <a:tab pos="228600" algn="l"/>
              </a:tabLst>
            </a:pPr>
            <a:r>
              <a:rPr lang="en-US" sz="9600" dirty="0" smtClean="0"/>
              <a:t> 	</a:t>
            </a:r>
            <a:r>
              <a:rPr lang="en-US" sz="11200" dirty="0" smtClean="0">
                <a:latin typeface="+mn-lt"/>
              </a:rPr>
              <a:t>Populations: </a:t>
            </a:r>
            <a:r>
              <a:rPr lang="en-US" sz="11200" dirty="0" smtClean="0">
                <a:latin typeface="+mn-lt"/>
              </a:rPr>
              <a:t>have been at war for all </a:t>
            </a:r>
            <a:r>
              <a:rPr lang="en-US" sz="11200" dirty="0" smtClean="0">
                <a:latin typeface="+mn-lt"/>
              </a:rPr>
              <a:t>of written </a:t>
            </a:r>
            <a:r>
              <a:rPr lang="en-US" sz="11200" dirty="0" smtClean="0">
                <a:latin typeface="+mn-lt"/>
              </a:rPr>
              <a:t>history. </a:t>
            </a:r>
          </a:p>
          <a:p>
            <a:pPr marL="0" indent="0">
              <a:buFont typeface="Arial" pitchFamily="34" charset="0"/>
              <a:buChar char="•"/>
              <a:tabLst>
                <a:tab pos="228600" algn="l"/>
              </a:tabLst>
            </a:pPr>
            <a:r>
              <a:rPr lang="en-US" sz="11200" dirty="0" smtClean="0"/>
              <a:t> 	Combat: an unforgiving environment for the irrational</a:t>
            </a:r>
          </a:p>
          <a:p>
            <a:pPr marL="0" indent="0">
              <a:buFont typeface="Arial" pitchFamily="34" charset="0"/>
              <a:buChar char="•"/>
              <a:tabLst>
                <a:tab pos="228600" algn="l"/>
              </a:tabLst>
            </a:pPr>
            <a:r>
              <a:rPr lang="en-US" sz="11200" dirty="0" smtClean="0"/>
              <a:t>  </a:t>
            </a:r>
            <a:r>
              <a:rPr lang="en-US" sz="11200" dirty="0" smtClean="0"/>
              <a:t>US has </a:t>
            </a:r>
            <a:r>
              <a:rPr lang="en-US" sz="11200" dirty="0" smtClean="0"/>
              <a:t>paid in blood: </a:t>
            </a:r>
            <a:r>
              <a:rPr lang="en-US" sz="11200" dirty="0" smtClean="0"/>
              <a:t>more </a:t>
            </a:r>
            <a:r>
              <a:rPr lang="en-US" sz="11200" dirty="0" smtClean="0"/>
              <a:t>accurate Civil War </a:t>
            </a:r>
            <a:r>
              <a:rPr lang="en-US" sz="11200" dirty="0" smtClean="0"/>
              <a:t>rifles</a:t>
            </a:r>
            <a:endParaRPr lang="en-US" sz="11200" dirty="0" smtClean="0"/>
          </a:p>
          <a:p>
            <a:pPr marL="0" indent="0">
              <a:buFont typeface="Arial" pitchFamily="34" charset="0"/>
              <a:buChar char="•"/>
              <a:tabLst>
                <a:tab pos="228600" algn="l"/>
              </a:tabLst>
            </a:pPr>
            <a:r>
              <a:rPr lang="en-US" sz="11200" dirty="0" smtClean="0"/>
              <a:t> 	These lessons were </a:t>
            </a:r>
            <a:r>
              <a:rPr lang="en-US" sz="11200" dirty="0" smtClean="0"/>
              <a:t>not learned: this led </a:t>
            </a:r>
            <a:r>
              <a:rPr lang="en-US" sz="11200" dirty="0" smtClean="0"/>
              <a:t>to WW I losses.  </a:t>
            </a:r>
          </a:p>
          <a:p>
            <a:pPr marL="0" indent="0">
              <a:buFont typeface="Arial" pitchFamily="34" charset="0"/>
              <a:buChar char="•"/>
              <a:tabLst>
                <a:tab pos="228600" algn="l"/>
              </a:tabLst>
            </a:pPr>
            <a:r>
              <a:rPr lang="en-US" sz="11200" dirty="0" smtClean="0"/>
              <a:t>  Torpedo Eight at Midway battle: all were shot down</a:t>
            </a:r>
          </a:p>
          <a:p>
            <a:pPr marL="0" indent="0">
              <a:buFont typeface="Arial" pitchFamily="34" charset="0"/>
              <a:buChar char="•"/>
              <a:tabLst>
                <a:tab pos="228600" algn="l"/>
              </a:tabLst>
            </a:pPr>
            <a:r>
              <a:rPr lang="en-US" sz="11200" dirty="0" smtClean="0"/>
              <a:t>  A fifth of </a:t>
            </a:r>
            <a:r>
              <a:rPr lang="en-US" sz="11200" dirty="0" smtClean="0"/>
              <a:t>names on Vietnam wall: </a:t>
            </a:r>
            <a:r>
              <a:rPr lang="en-US" sz="11200" dirty="0" smtClean="0"/>
              <a:t>did not die in combat </a:t>
            </a:r>
          </a:p>
          <a:p>
            <a:pPr marL="0" indent="0">
              <a:buFont typeface="Arial" pitchFamily="34" charset="0"/>
              <a:buChar char="•"/>
              <a:tabLst>
                <a:tab pos="228600" algn="l"/>
              </a:tabLst>
            </a:pPr>
            <a:r>
              <a:rPr lang="en-US" sz="11200" dirty="0" smtClean="0"/>
              <a:t>  Virtual reality and virtual humans are emerging</a:t>
            </a:r>
          </a:p>
          <a:p>
            <a:pPr marL="0" indent="0">
              <a:buFont typeface="Arial" pitchFamily="34" charset="0"/>
              <a:buChar char="•"/>
              <a:tabLst>
                <a:tab pos="228600" algn="l"/>
              </a:tabLst>
            </a:pPr>
            <a:r>
              <a:rPr lang="en-US" sz="11200" dirty="0" smtClean="0"/>
              <a:t>  They can be used to improve selection and training</a:t>
            </a:r>
          </a:p>
          <a:p>
            <a:pPr marL="0" indent="0"/>
            <a:endParaRPr lang="en-US"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b="1" kern="1200" dirty="0" smtClean="0">
                <a:solidFill>
                  <a:schemeClr val="bg1"/>
                </a:solidFill>
                <a:latin typeface="+mj-lt"/>
                <a:ea typeface="+mj-ea"/>
                <a:cs typeface="Times New Roman" pitchFamily="18" charset="0"/>
              </a:rPr>
              <a:t>Critical Thinking</a:t>
            </a:r>
            <a:endParaRPr lang="en-US" sz="2400" b="1" kern="1200" dirty="0">
              <a:solidFill>
                <a:schemeClr val="bg1"/>
              </a:solidFill>
              <a:latin typeface="+mj-lt"/>
              <a:ea typeface="+mj-ea"/>
              <a:cs typeface="Times New Roman" pitchFamily="18" charset="0"/>
            </a:endParaRPr>
          </a:p>
        </p:txBody>
      </p:sp>
      <p:sp>
        <p:nvSpPr>
          <p:cNvPr id="5" name="Rectangle 4"/>
          <p:cNvSpPr/>
          <p:nvPr/>
        </p:nvSpPr>
        <p:spPr>
          <a:xfrm>
            <a:off x="304800" y="1276350"/>
            <a:ext cx="8534400" cy="2954655"/>
          </a:xfrm>
          <a:prstGeom prst="rect">
            <a:avLst/>
          </a:prstGeom>
        </p:spPr>
        <p:txBody>
          <a:bodyPr wrap="square">
            <a:spAutoFit/>
          </a:bodyPr>
          <a:lstStyle/>
          <a:p>
            <a:pPr>
              <a:buFont typeface="Arial" pitchFamily="34" charset="0"/>
              <a:buChar char="•"/>
            </a:pPr>
            <a:r>
              <a:rPr lang="en-US" sz="2400" dirty="0" smtClean="0"/>
              <a:t>  </a:t>
            </a:r>
            <a:r>
              <a:rPr lang="en-US" sz="2400" dirty="0" smtClean="0"/>
              <a:t>W</a:t>
            </a:r>
            <a:r>
              <a:rPr lang="en-US" sz="2400" dirty="0" smtClean="0"/>
              <a:t>arfighters</a:t>
            </a:r>
            <a:r>
              <a:rPr lang="en-US" sz="2400" dirty="0" smtClean="0"/>
              <a:t>’ </a:t>
            </a:r>
            <a:r>
              <a:rPr lang="en-US" sz="2400" dirty="0" smtClean="0"/>
              <a:t>needs: logical </a:t>
            </a:r>
            <a:r>
              <a:rPr lang="en-US" sz="2400" dirty="0" smtClean="0"/>
              <a:t>capabilities </a:t>
            </a:r>
            <a:r>
              <a:rPr lang="en-US" sz="2400" dirty="0" smtClean="0"/>
              <a:t>and analytical </a:t>
            </a:r>
            <a:r>
              <a:rPr lang="en-US" sz="2400" dirty="0" smtClean="0"/>
              <a:t>reasoning</a:t>
            </a:r>
            <a:endParaRPr lang="en-US" sz="2400" dirty="0" smtClean="0"/>
          </a:p>
          <a:p>
            <a:pPr>
              <a:buFont typeface="Arial" pitchFamily="34" charset="0"/>
              <a:buChar char="•"/>
            </a:pPr>
            <a:r>
              <a:rPr lang="en-US" sz="2400" dirty="0" smtClean="0"/>
              <a:t>  Good g-factor tests can measure intellectual capabilities </a:t>
            </a:r>
          </a:p>
          <a:p>
            <a:pPr>
              <a:buFont typeface="Arial" pitchFamily="34" charset="0"/>
              <a:buChar char="•"/>
            </a:pPr>
            <a:r>
              <a:rPr lang="en-US" sz="2400" dirty="0" smtClean="0"/>
              <a:t>  These tests have been extant for millennia </a:t>
            </a:r>
          </a:p>
          <a:p>
            <a:pPr>
              <a:buFont typeface="Arial" pitchFamily="34" charset="0"/>
              <a:buChar char="•"/>
            </a:pPr>
            <a:r>
              <a:rPr lang="en-US" sz="2400" dirty="0" smtClean="0"/>
              <a:t>  Courage can be tested to some </a:t>
            </a:r>
            <a:r>
              <a:rPr lang="en-US" sz="2400" dirty="0" smtClean="0"/>
              <a:t>degree </a:t>
            </a:r>
            <a:endParaRPr lang="en-US" sz="2400" dirty="0" smtClean="0"/>
          </a:p>
          <a:p>
            <a:pPr>
              <a:buFont typeface="Arial" pitchFamily="34" charset="0"/>
              <a:buChar char="•"/>
            </a:pPr>
            <a:r>
              <a:rPr lang="en-US" sz="2400" dirty="0" smtClean="0"/>
              <a:t>  Testing “critical thinking</a:t>
            </a:r>
            <a:r>
              <a:rPr lang="en-US" sz="2400" dirty="0" smtClean="0"/>
              <a:t>” not so easy: </a:t>
            </a:r>
            <a:r>
              <a:rPr lang="en-US" sz="2400" dirty="0" smtClean="0"/>
              <a:t>need </a:t>
            </a:r>
            <a:r>
              <a:rPr lang="en-US" sz="2400" dirty="0" smtClean="0"/>
              <a:t>an </a:t>
            </a:r>
            <a:r>
              <a:rPr lang="en-US" sz="2400" dirty="0" smtClean="0"/>
              <a:t>independent study</a:t>
            </a:r>
          </a:p>
          <a:p>
            <a:pPr>
              <a:buFont typeface="Arial" pitchFamily="34" charset="0"/>
              <a:buChar char="•"/>
            </a:pPr>
            <a:r>
              <a:rPr lang="en-US" sz="2400" dirty="0" smtClean="0"/>
              <a:t>  </a:t>
            </a:r>
            <a:r>
              <a:rPr lang="en-US" sz="2400" b="1" dirty="0" smtClean="0"/>
              <a:t>Characterize</a:t>
            </a:r>
            <a:r>
              <a:rPr lang="en-US" sz="2400" dirty="0" smtClean="0"/>
              <a:t> the concept and </a:t>
            </a:r>
            <a:r>
              <a:rPr lang="en-US" sz="2400" b="1" dirty="0" smtClean="0"/>
              <a:t>Q</a:t>
            </a:r>
            <a:r>
              <a:rPr lang="en-US" sz="2400" b="1" dirty="0" smtClean="0"/>
              <a:t>uantify</a:t>
            </a:r>
            <a:r>
              <a:rPr lang="en-US" sz="2400" dirty="0" smtClean="0"/>
              <a:t> the </a:t>
            </a:r>
            <a:r>
              <a:rPr lang="en-US" sz="2400" dirty="0" smtClean="0"/>
              <a:t>ability </a:t>
            </a:r>
            <a:r>
              <a:rPr lang="en-US" sz="2400" dirty="0" smtClean="0"/>
              <a:t>and </a:t>
            </a:r>
            <a:r>
              <a:rPr lang="en-US" sz="2400" dirty="0" smtClean="0"/>
              <a:t>potential. </a:t>
            </a:r>
          </a:p>
          <a:p>
            <a:pPr>
              <a:buFont typeface="Arial" pitchFamily="34" charset="0"/>
              <a:buChar char="•"/>
            </a:pPr>
            <a:r>
              <a:rPr lang="en-US" sz="2400" dirty="0" smtClean="0"/>
              <a:t>  </a:t>
            </a:r>
            <a:r>
              <a:rPr lang="en-US" sz="2400" dirty="0" smtClean="0"/>
              <a:t>Intellectual c</a:t>
            </a:r>
            <a:r>
              <a:rPr lang="en-US" sz="2400" dirty="0" smtClean="0"/>
              <a:t>apabilities </a:t>
            </a:r>
            <a:r>
              <a:rPr lang="en-US" sz="2400" dirty="0" smtClean="0"/>
              <a:t>are susceptible to stress and fatigue</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b="1" kern="1200" dirty="0" smtClean="0">
                <a:solidFill>
                  <a:schemeClr val="bg1"/>
                </a:solidFill>
                <a:latin typeface="+mj-lt"/>
                <a:ea typeface="+mj-ea"/>
                <a:cs typeface="Times New Roman" pitchFamily="18" charset="0"/>
              </a:rPr>
              <a:t>Metacognition</a:t>
            </a:r>
            <a:endParaRPr lang="en-US" sz="2400" b="1" kern="1200" dirty="0">
              <a:solidFill>
                <a:schemeClr val="bg1"/>
              </a:solidFill>
              <a:latin typeface="+mj-lt"/>
              <a:ea typeface="+mj-ea"/>
              <a:cs typeface="Times New Roman" pitchFamily="18" charset="0"/>
            </a:endParaRPr>
          </a:p>
        </p:txBody>
      </p:sp>
      <p:sp>
        <p:nvSpPr>
          <p:cNvPr id="6" name="Content Placeholder 4"/>
          <p:cNvSpPr txBox="1">
            <a:spLocks noGrp="1"/>
          </p:cNvSpPr>
          <p:nvPr>
            <p:ph sz="quarter" idx="1"/>
          </p:nvPr>
        </p:nvSpPr>
        <p:spPr>
          <a:xfrm>
            <a:off x="728700" y="819150"/>
            <a:ext cx="7772400" cy="3810000"/>
          </a:xfrm>
          <a:prstGeom prst="rect">
            <a:avLst/>
          </a:prstGeom>
        </p:spPr>
        <p:txBody>
          <a:bodyPr/>
          <a:lstStyle/>
          <a:p>
            <a:pPr lvl="0">
              <a:buFont typeface="Arial" pitchFamily="34" charset="0"/>
              <a:buChar char="•"/>
              <a:defRPr/>
            </a:pPr>
            <a:r>
              <a:rPr lang="en-US" dirty="0" smtClean="0"/>
              <a:t>Definition: Thinking </a:t>
            </a:r>
            <a:r>
              <a:rPr lang="en-US" dirty="0" smtClean="0"/>
              <a:t>about thinking</a:t>
            </a:r>
          </a:p>
          <a:p>
            <a:pPr>
              <a:buFont typeface="Arial" pitchFamily="34" charset="0"/>
              <a:buChar char="•"/>
              <a:defRPr/>
            </a:pPr>
            <a:r>
              <a:rPr lang="en-US" dirty="0" smtClean="0"/>
              <a:t>First advanced </a:t>
            </a:r>
            <a:r>
              <a:rPr lang="en-US" dirty="0" smtClean="0"/>
              <a:t>by John </a:t>
            </a:r>
            <a:r>
              <a:rPr lang="en-US" dirty="0" smtClean="0"/>
              <a:t>Flavell late in the 20</a:t>
            </a:r>
            <a:r>
              <a:rPr lang="en-US" baseline="30000" dirty="0" smtClean="0"/>
              <a:t>th</a:t>
            </a:r>
            <a:r>
              <a:rPr lang="en-US" dirty="0" smtClean="0"/>
              <a:t> </a:t>
            </a:r>
            <a:r>
              <a:rPr lang="en-US" dirty="0" smtClean="0"/>
              <a:t>Century</a:t>
            </a:r>
          </a:p>
          <a:p>
            <a:pPr>
              <a:buFont typeface="Arial" pitchFamily="34" charset="0"/>
              <a:buChar char="•"/>
              <a:defRPr/>
            </a:pPr>
            <a:r>
              <a:rPr lang="en-US" dirty="0" smtClean="0"/>
              <a:t>Disciplined process of analyzing one’s logical approaches</a:t>
            </a:r>
            <a:endParaRPr lang="en-US" dirty="0" smtClean="0"/>
          </a:p>
          <a:p>
            <a:pPr lvl="0">
              <a:buFont typeface="Arial" pitchFamily="34" charset="0"/>
              <a:buChar char="•"/>
              <a:defRPr/>
            </a:pPr>
            <a:r>
              <a:rPr lang="en-US" dirty="0" smtClean="0"/>
              <a:t>Warfighters </a:t>
            </a:r>
            <a:r>
              <a:rPr lang="en-US" dirty="0" smtClean="0"/>
              <a:t>may wonder what applicability it has for them</a:t>
            </a:r>
          </a:p>
          <a:p>
            <a:pPr lvl="0">
              <a:buFont typeface="Arial" pitchFamily="34" charset="0"/>
              <a:buChar char="•"/>
              <a:defRPr/>
            </a:pPr>
            <a:r>
              <a:rPr lang="en-US" i="1" dirty="0" err="1" smtClean="0"/>
              <a:t>Quare</a:t>
            </a:r>
            <a:r>
              <a:rPr lang="en-US" dirty="0" smtClean="0"/>
              <a:t>: when might </a:t>
            </a:r>
            <a:r>
              <a:rPr lang="en-US" dirty="0" smtClean="0"/>
              <a:t>metacognition </a:t>
            </a:r>
            <a:r>
              <a:rPr lang="en-US" dirty="0" smtClean="0"/>
              <a:t>not be</a:t>
            </a:r>
            <a:r>
              <a:rPr lang="en-US" dirty="0" smtClean="0"/>
              <a:t> </a:t>
            </a:r>
            <a:r>
              <a:rPr lang="en-US" dirty="0" smtClean="0"/>
              <a:t>not productive</a:t>
            </a:r>
          </a:p>
          <a:p>
            <a:pPr>
              <a:buFont typeface="Arial" pitchFamily="34" charset="0"/>
              <a:buChar char="•"/>
              <a:defRPr/>
            </a:pPr>
            <a:r>
              <a:rPr lang="en-US" dirty="0" smtClean="0"/>
              <a:t>OR, defense </a:t>
            </a:r>
            <a:r>
              <a:rPr lang="en-US" dirty="0" smtClean="0"/>
              <a:t>experience &amp; scholarly study </a:t>
            </a:r>
            <a:r>
              <a:rPr lang="en-US" dirty="0" smtClean="0"/>
              <a:t>support utility</a:t>
            </a:r>
            <a:endParaRPr lang="en-US" dirty="0" smtClean="0"/>
          </a:p>
          <a:p>
            <a:pPr lvl="0">
              <a:buFont typeface="Arial" pitchFamily="34" charset="0"/>
              <a:buChar char="•"/>
              <a:defRPr/>
            </a:pPr>
            <a:r>
              <a:rPr lang="en-US" dirty="0" smtClean="0"/>
              <a:t>It </a:t>
            </a:r>
            <a:r>
              <a:rPr lang="en-US" dirty="0" smtClean="0"/>
              <a:t>is a vital skill for the warfighter</a:t>
            </a:r>
          </a:p>
          <a:p>
            <a:pPr>
              <a:buFont typeface="Arial" pitchFamily="34" charset="0"/>
              <a:buChar char="•"/>
              <a:defRPr/>
            </a:pPr>
            <a:r>
              <a:rPr lang="en-US" dirty="0" smtClean="0"/>
              <a:t>Can metacognition and  </a:t>
            </a:r>
            <a:r>
              <a:rPr lang="en-US" dirty="0" smtClean="0"/>
              <a:t>critical </a:t>
            </a:r>
            <a:r>
              <a:rPr lang="en-US" dirty="0" smtClean="0"/>
              <a:t>thinking be developed, implemented </a:t>
            </a:r>
            <a:r>
              <a:rPr lang="en-US" dirty="0" smtClean="0"/>
              <a:t>and </a:t>
            </a:r>
            <a:r>
              <a:rPr lang="en-US" dirty="0" smtClean="0"/>
              <a:t>sustained?</a:t>
            </a:r>
            <a:endParaRPr lang="en-US"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sz="2400" b="1" kern="1200" dirty="0" smtClean="0">
                <a:solidFill>
                  <a:schemeClr val="bg1"/>
                </a:solidFill>
                <a:latin typeface="+mj-lt"/>
                <a:ea typeface="+mj-ea"/>
                <a:cs typeface="Times New Roman" pitchFamily="18" charset="0"/>
              </a:rPr>
              <a:t>Natural Language Processing</a:t>
            </a:r>
            <a:endParaRPr lang="en-US" sz="2400" b="1" kern="1200" dirty="0">
              <a:solidFill>
                <a:schemeClr val="bg1"/>
              </a:solidFill>
              <a:latin typeface="+mj-lt"/>
              <a:ea typeface="+mj-ea"/>
              <a:cs typeface="Times New Roman" pitchFamily="18" charset="0"/>
            </a:endParaRPr>
          </a:p>
        </p:txBody>
      </p:sp>
      <p:sp>
        <p:nvSpPr>
          <p:cNvPr id="8" name="Rectangle 7"/>
          <p:cNvSpPr/>
          <p:nvPr/>
        </p:nvSpPr>
        <p:spPr>
          <a:xfrm>
            <a:off x="533400" y="971550"/>
            <a:ext cx="7924800" cy="4370427"/>
          </a:xfrm>
          <a:prstGeom prst="rect">
            <a:avLst/>
          </a:prstGeom>
        </p:spPr>
        <p:txBody>
          <a:bodyPr wrap="square">
            <a:spAutoFit/>
          </a:bodyPr>
          <a:lstStyle/>
          <a:p>
            <a:pPr marL="171450" indent="-171450">
              <a:buFont typeface="Arial" pitchFamily="34" charset="0"/>
              <a:buChar char="•"/>
            </a:pPr>
            <a:r>
              <a:rPr lang="en-US" sz="2400" dirty="0" smtClean="0"/>
              <a:t>Computers </a:t>
            </a:r>
            <a:r>
              <a:rPr lang="en-US" sz="2400" dirty="0" smtClean="0"/>
              <a:t>can be used to understand and manipulate Natural Language (either in text or in speech) </a:t>
            </a:r>
          </a:p>
          <a:p>
            <a:pPr marL="171450" indent="-171450">
              <a:buFont typeface="Arial" pitchFamily="34" charset="0"/>
              <a:buChar char="•"/>
            </a:pPr>
            <a:r>
              <a:rPr lang="en-US" sz="2400" dirty="0" smtClean="0"/>
              <a:t>Natural </a:t>
            </a:r>
            <a:r>
              <a:rPr lang="en-US" sz="2400" dirty="0" smtClean="0"/>
              <a:t>Language </a:t>
            </a:r>
            <a:r>
              <a:rPr lang="en-US" sz="2400" dirty="0" smtClean="0"/>
              <a:t>Processing (NLP) </a:t>
            </a:r>
            <a:r>
              <a:rPr lang="en-US" sz="2400" dirty="0" smtClean="0"/>
              <a:t>is </a:t>
            </a:r>
            <a:r>
              <a:rPr lang="en-US" sz="2400" dirty="0" smtClean="0"/>
              <a:t>effective </a:t>
            </a:r>
          </a:p>
          <a:p>
            <a:pPr marL="171450" indent="-171450">
              <a:buFont typeface="Arial" pitchFamily="34" charset="0"/>
              <a:buChar char="•"/>
            </a:pPr>
            <a:r>
              <a:rPr lang="en-US" sz="2400" dirty="0" smtClean="0"/>
              <a:t>It is a </a:t>
            </a:r>
            <a:r>
              <a:rPr lang="en-US" sz="2400" dirty="0" smtClean="0"/>
              <a:t>series </a:t>
            </a:r>
            <a:r>
              <a:rPr lang="en-US" sz="2400" dirty="0" smtClean="0"/>
              <a:t>of  computational methods </a:t>
            </a:r>
            <a:endParaRPr lang="en-US" sz="2400" dirty="0" smtClean="0"/>
          </a:p>
          <a:p>
            <a:pPr marL="171450" indent="-171450">
              <a:buFont typeface="Arial" pitchFamily="34" charset="0"/>
              <a:buChar char="•"/>
            </a:pPr>
            <a:r>
              <a:rPr lang="en-US" sz="2400" dirty="0" smtClean="0"/>
              <a:t>A</a:t>
            </a:r>
            <a:r>
              <a:rPr lang="en-US" sz="2400" dirty="0" smtClean="0"/>
              <a:t>nalyzes </a:t>
            </a:r>
            <a:r>
              <a:rPr lang="en-US" sz="2400" dirty="0" smtClean="0"/>
              <a:t>and </a:t>
            </a:r>
            <a:r>
              <a:rPr lang="en-US" sz="2400" dirty="0" smtClean="0"/>
              <a:t>manipulates natural speech in </a:t>
            </a:r>
            <a:r>
              <a:rPr lang="en-US" sz="2400" dirty="0" smtClean="0"/>
              <a:t>“real time”</a:t>
            </a:r>
          </a:p>
          <a:p>
            <a:pPr marL="171450" indent="-171450">
              <a:buFont typeface="Arial" pitchFamily="34" charset="0"/>
              <a:buChar char="•"/>
            </a:pPr>
            <a:r>
              <a:rPr lang="en-US" sz="2400" dirty="0" smtClean="0"/>
              <a:t>One </a:t>
            </a:r>
            <a:r>
              <a:rPr lang="en-US" sz="2400" dirty="0" smtClean="0"/>
              <a:t>or more strata of linguistic techniques are used</a:t>
            </a:r>
          </a:p>
          <a:p>
            <a:pPr marL="171450" indent="-171450">
              <a:buFont typeface="Arial" pitchFamily="34" charset="0"/>
              <a:buChar char="•"/>
            </a:pPr>
            <a:r>
              <a:rPr lang="en-US" sz="2400" dirty="0" smtClean="0"/>
              <a:t>Human-like </a:t>
            </a:r>
            <a:r>
              <a:rPr lang="en-US" sz="2400" dirty="0" smtClean="0"/>
              <a:t>language processing is useful for a range of </a:t>
            </a:r>
            <a:r>
              <a:rPr lang="en-US" sz="2400" dirty="0" smtClean="0"/>
              <a:t>tasks</a:t>
            </a:r>
          </a:p>
          <a:p>
            <a:pPr marL="171450" indent="-171450">
              <a:buFont typeface="Arial" pitchFamily="34" charset="0"/>
              <a:buChar char="•"/>
            </a:pPr>
            <a:r>
              <a:rPr lang="en-US" sz="2400" dirty="0" smtClean="0"/>
              <a:t>Creation </a:t>
            </a:r>
            <a:r>
              <a:rPr lang="en-US" sz="2400" dirty="0" smtClean="0"/>
              <a:t>of </a:t>
            </a:r>
            <a:r>
              <a:rPr lang="en-US" sz="2400" dirty="0" smtClean="0"/>
              <a:t>engaging </a:t>
            </a:r>
            <a:r>
              <a:rPr lang="en-US" sz="2400" dirty="0" smtClean="0"/>
              <a:t>conversational </a:t>
            </a:r>
            <a:r>
              <a:rPr lang="en-US" sz="2400" dirty="0" smtClean="0"/>
              <a:t>exchanges are possible</a:t>
            </a:r>
          </a:p>
          <a:p>
            <a:pPr marL="171450" indent="-171450">
              <a:buFont typeface="Arial" pitchFamily="34" charset="0"/>
              <a:buChar char="•"/>
            </a:pPr>
            <a:r>
              <a:rPr lang="en-US" sz="2400" dirty="0" smtClean="0"/>
              <a:t>Observations </a:t>
            </a:r>
            <a:r>
              <a:rPr lang="en-US" sz="2400" dirty="0" smtClean="0"/>
              <a:t>support that these often create </a:t>
            </a:r>
            <a:r>
              <a:rPr lang="en-US" sz="2400" dirty="0" smtClean="0"/>
              <a:t>realism and evoke emotional connection</a:t>
            </a:r>
            <a:endParaRPr lang="en-US" sz="2400" dirty="0" smtClean="0"/>
          </a:p>
          <a:p>
            <a:endParaRPr lang="en-US" sz="2000" dirty="0" smtClean="0"/>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b="1" kern="1200" dirty="0" smtClean="0">
                <a:solidFill>
                  <a:schemeClr val="bg1"/>
                </a:solidFill>
                <a:latin typeface="+mj-lt"/>
                <a:ea typeface="+mj-ea"/>
                <a:cs typeface="Times New Roman" pitchFamily="18" charset="0"/>
              </a:rPr>
              <a:t>Definition of Critical Thinking</a:t>
            </a:r>
            <a:endParaRPr lang="en-US" sz="2400" b="1" kern="1200" dirty="0">
              <a:solidFill>
                <a:schemeClr val="bg1"/>
              </a:solidFill>
              <a:latin typeface="+mj-lt"/>
              <a:ea typeface="+mj-ea"/>
              <a:cs typeface="Times New Roman" pitchFamily="18" charset="0"/>
            </a:endParaRPr>
          </a:p>
        </p:txBody>
      </p:sp>
      <p:pic>
        <p:nvPicPr>
          <p:cNvPr id="5" name="Picture 4" descr="CrtThnkgSurveyImage.jpg"/>
          <p:cNvPicPr/>
          <p:nvPr/>
        </p:nvPicPr>
        <p:blipFill>
          <a:blip r:embed="rId2" cstate="print"/>
          <a:stretch>
            <a:fillRect/>
          </a:stretch>
        </p:blipFill>
        <p:spPr>
          <a:xfrm>
            <a:off x="3124200" y="971550"/>
            <a:ext cx="5666527" cy="3608735"/>
          </a:xfrm>
          <a:prstGeom prst="rect">
            <a:avLst/>
          </a:prstGeom>
        </p:spPr>
      </p:pic>
      <p:sp>
        <p:nvSpPr>
          <p:cNvPr id="8" name="TextBox 7"/>
          <p:cNvSpPr txBox="1"/>
          <p:nvPr/>
        </p:nvSpPr>
        <p:spPr>
          <a:xfrm>
            <a:off x="381000" y="1123950"/>
            <a:ext cx="2362200" cy="3477875"/>
          </a:xfrm>
          <a:prstGeom prst="rect">
            <a:avLst/>
          </a:prstGeom>
          <a:noFill/>
        </p:spPr>
        <p:txBody>
          <a:bodyPr wrap="square" rtlCol="0">
            <a:spAutoFit/>
          </a:bodyPr>
          <a:lstStyle/>
          <a:p>
            <a:r>
              <a:rPr lang="en-US" sz="2000" dirty="0" smtClean="0"/>
              <a:t>Establishing what the DoD Personnel </a:t>
            </a:r>
            <a:r>
              <a:rPr lang="en-US" sz="2000" dirty="0" smtClean="0"/>
              <a:t>may </a:t>
            </a:r>
            <a:r>
              <a:rPr lang="en-US" sz="2000" dirty="0" smtClean="0"/>
              <a:t>think Critical </a:t>
            </a:r>
            <a:r>
              <a:rPr lang="en-US" sz="2000" dirty="0" smtClean="0"/>
              <a:t>Thinking means</a:t>
            </a:r>
          </a:p>
          <a:p>
            <a:endParaRPr lang="en-US" sz="2000" dirty="0" smtClean="0"/>
          </a:p>
          <a:p>
            <a:r>
              <a:rPr lang="en-US" sz="2000" dirty="0" smtClean="0"/>
              <a:t>An informal survey to help baseline further </a:t>
            </a:r>
            <a:r>
              <a:rPr lang="en-US" sz="2000" dirty="0" smtClean="0"/>
              <a:t>study</a:t>
            </a:r>
          </a:p>
          <a:p>
            <a:endParaRPr lang="en-US" sz="2000" dirty="0" smtClean="0"/>
          </a:p>
          <a:p>
            <a:r>
              <a:rPr lang="en-US" sz="2000" dirty="0" smtClean="0"/>
              <a:t>Written in PHP and HTML – Likert Scale</a:t>
            </a:r>
            <a:endParaRPr lang="en-US"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Polling the DoD</a:t>
            </a:r>
            <a:endParaRPr lang="en-US" dirty="0"/>
          </a:p>
        </p:txBody>
      </p:sp>
      <p:pic>
        <p:nvPicPr>
          <p:cNvPr id="3" name="Picture 2"/>
          <p:cNvPicPr/>
          <p:nvPr/>
        </p:nvPicPr>
        <p:blipFill>
          <a:blip r:embed="rId2" cstate="print"/>
          <a:stretch>
            <a:fillRect/>
          </a:stretch>
        </p:blipFill>
        <p:spPr>
          <a:xfrm>
            <a:off x="665480" y="819150"/>
            <a:ext cx="2382520" cy="2612834"/>
          </a:xfrm>
          <a:prstGeom prst="rect">
            <a:avLst/>
          </a:prstGeom>
        </p:spPr>
      </p:pic>
      <p:pic>
        <p:nvPicPr>
          <p:cNvPr id="4" name="Picture 3" descr="CrtThnkgUserDataImage.jpg"/>
          <p:cNvPicPr/>
          <p:nvPr/>
        </p:nvPicPr>
        <p:blipFill>
          <a:blip r:embed="rId3" cstate="print"/>
          <a:srcRect t="-1196" b="76545"/>
          <a:stretch>
            <a:fillRect/>
          </a:stretch>
        </p:blipFill>
        <p:spPr>
          <a:xfrm>
            <a:off x="152400" y="3486150"/>
            <a:ext cx="7467600" cy="1295400"/>
          </a:xfrm>
          <a:prstGeom prst="rect">
            <a:avLst/>
          </a:prstGeom>
        </p:spPr>
      </p:pic>
      <p:sp>
        <p:nvSpPr>
          <p:cNvPr id="5" name="TextBox 4"/>
          <p:cNvSpPr txBox="1"/>
          <p:nvPr/>
        </p:nvSpPr>
        <p:spPr>
          <a:xfrm>
            <a:off x="3810000" y="819150"/>
            <a:ext cx="4876800" cy="2816156"/>
          </a:xfrm>
          <a:prstGeom prst="rect">
            <a:avLst/>
          </a:prstGeom>
          <a:noFill/>
        </p:spPr>
        <p:txBody>
          <a:bodyPr wrap="square" rtlCol="0">
            <a:spAutoFit/>
          </a:bodyPr>
          <a:lstStyle/>
          <a:p>
            <a:pPr marL="171450" indent="-171450">
              <a:buFont typeface="Arial" pitchFamily="34" charset="0"/>
              <a:buChar char="•"/>
            </a:pPr>
            <a:r>
              <a:rPr lang="en-US" sz="2000" dirty="0" smtClean="0"/>
              <a:t>Important goal in research was to follow the leads of </a:t>
            </a:r>
            <a:r>
              <a:rPr lang="en-US" sz="2000" dirty="0" smtClean="0"/>
              <a:t>and to </a:t>
            </a:r>
            <a:r>
              <a:rPr lang="en-US" sz="2000" dirty="0" smtClean="0"/>
              <a:t>respond to the needs expressed </a:t>
            </a:r>
            <a:r>
              <a:rPr lang="en-US" sz="2000" dirty="0" smtClean="0"/>
              <a:t>by, </a:t>
            </a:r>
            <a:r>
              <a:rPr lang="en-US" sz="2000" dirty="0" smtClean="0"/>
              <a:t>the warfighters</a:t>
            </a:r>
          </a:p>
          <a:p>
            <a:pPr marL="171450" indent="-171450"/>
            <a:endParaRPr lang="en-US" sz="1000" dirty="0" smtClean="0"/>
          </a:p>
          <a:p>
            <a:pPr marL="171450" indent="-171450">
              <a:buFont typeface="Arial" pitchFamily="34" charset="0"/>
              <a:buChar char="•"/>
            </a:pPr>
            <a:r>
              <a:rPr lang="en-US" sz="2000" dirty="0" smtClean="0"/>
              <a:t>Standards should reflect their </a:t>
            </a:r>
            <a:r>
              <a:rPr lang="en-US" sz="2000" dirty="0" smtClean="0"/>
              <a:t>needs</a:t>
            </a:r>
          </a:p>
          <a:p>
            <a:pPr marL="171450" indent="-171450">
              <a:buFont typeface="Arial" pitchFamily="34" charset="0"/>
              <a:buChar char="•"/>
            </a:pPr>
            <a:endParaRPr lang="en-US" sz="1000" dirty="0" smtClean="0"/>
          </a:p>
          <a:p>
            <a:pPr marL="171450" indent="-171450">
              <a:buFont typeface="Arial" pitchFamily="34" charset="0"/>
              <a:buChar char="•"/>
            </a:pPr>
            <a:r>
              <a:rPr lang="en-US" sz="2000" dirty="0" smtClean="0"/>
              <a:t>Left: f</a:t>
            </a:r>
            <a:r>
              <a:rPr lang="en-US" sz="2000" dirty="0" smtClean="0"/>
              <a:t>eedback </a:t>
            </a:r>
            <a:r>
              <a:rPr lang="en-US" sz="2000" dirty="0" smtClean="0"/>
              <a:t>response to the poll participants </a:t>
            </a:r>
            <a:endParaRPr lang="en-US" sz="2000" dirty="0" smtClean="0"/>
          </a:p>
          <a:p>
            <a:pPr marL="171450" indent="-171450">
              <a:buFont typeface="Arial" pitchFamily="34" charset="0"/>
              <a:buChar char="•"/>
            </a:pPr>
            <a:endParaRPr lang="en-US" sz="1000" dirty="0" smtClean="0"/>
          </a:p>
          <a:p>
            <a:pPr marL="171450" indent="-171450">
              <a:buFont typeface="Arial" pitchFamily="34" charset="0"/>
              <a:buChar char="•"/>
            </a:pPr>
            <a:r>
              <a:rPr lang="en-US" sz="2000" dirty="0" smtClean="0"/>
              <a:t>Below:</a:t>
            </a:r>
            <a:r>
              <a:rPr lang="en-US" sz="2000" dirty="0" smtClean="0"/>
              <a:t> </a:t>
            </a:r>
            <a:r>
              <a:rPr lang="en-US" sz="2000" dirty="0" smtClean="0"/>
              <a:t>the data </a:t>
            </a:r>
            <a:r>
              <a:rPr lang="en-US" sz="2000" dirty="0" smtClean="0"/>
              <a:t>format for the flat file </a:t>
            </a:r>
            <a:r>
              <a:rPr lang="en-US" sz="2000" dirty="0" smtClean="0"/>
              <a:t>used</a:t>
            </a:r>
            <a:endParaRPr lang="en-US" sz="2000"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a:t>
            </a:r>
            <a:r>
              <a:rPr lang="en-US" baseline="0" dirty="0" smtClean="0"/>
              <a:t> Preliminary </a:t>
            </a:r>
            <a:r>
              <a:rPr lang="en-US" baseline="0" dirty="0" smtClean="0"/>
              <a:t>Results (N=60)</a:t>
            </a:r>
            <a:endParaRPr lang="en-US" dirty="0"/>
          </a:p>
        </p:txBody>
      </p:sp>
      <p:graphicFrame>
        <p:nvGraphicFramePr>
          <p:cNvPr id="3" name="Table 2"/>
          <p:cNvGraphicFramePr>
            <a:graphicFrameLocks noGrp="1"/>
          </p:cNvGraphicFramePr>
          <p:nvPr/>
        </p:nvGraphicFramePr>
        <p:xfrm>
          <a:off x="228600" y="971550"/>
          <a:ext cx="8686800" cy="2971800"/>
        </p:xfrm>
        <a:graphic>
          <a:graphicData uri="http://schemas.openxmlformats.org/drawingml/2006/table">
            <a:tbl>
              <a:tblPr/>
              <a:tblGrid>
                <a:gridCol w="2514600"/>
                <a:gridCol w="1828800"/>
                <a:gridCol w="2209800"/>
                <a:gridCol w="2133600"/>
              </a:tblGrid>
              <a:tr h="424543">
                <a:tc>
                  <a:txBody>
                    <a:bodyPr/>
                    <a:lstStyle/>
                    <a:p>
                      <a:pPr marL="0" marR="0" algn="ctr">
                        <a:spcBef>
                          <a:spcPts val="0"/>
                        </a:spcBef>
                        <a:spcAft>
                          <a:spcPts val="0"/>
                        </a:spcAft>
                      </a:pPr>
                      <a:r>
                        <a:rPr lang="en-US" sz="1600" b="1" dirty="0">
                          <a:latin typeface="Times New Roman"/>
                          <a:ea typeface="Times New Roman"/>
                        </a:rPr>
                        <a:t>Familiar with term:</a:t>
                      </a:r>
                      <a:endParaRPr lang="en-US"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b="1" dirty="0">
                          <a:latin typeface="Times New Roman"/>
                          <a:ea typeface="Times New Roman"/>
                        </a:rPr>
                        <a:t>Term Importance:</a:t>
                      </a:r>
                      <a:endParaRPr lang="en-US"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b="1" dirty="0">
                          <a:latin typeface="Times New Roman"/>
                          <a:ea typeface="Times New Roman"/>
                        </a:rPr>
                        <a:t>Definition experience:</a:t>
                      </a:r>
                      <a:endParaRPr lang="en-US"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b="1" dirty="0">
                          <a:latin typeface="Times New Roman"/>
                          <a:ea typeface="Times New Roman"/>
                        </a:rPr>
                        <a:t>Own vision of term:</a:t>
                      </a:r>
                      <a:endParaRPr lang="en-US"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47257">
                <a:tc>
                  <a:txBody>
                    <a:bodyPr/>
                    <a:lstStyle/>
                    <a:p>
                      <a:pPr marL="57150" marR="0" indent="-57150" algn="l">
                        <a:spcBef>
                          <a:spcPts val="0"/>
                        </a:spcBef>
                        <a:spcAft>
                          <a:spcPts val="0"/>
                        </a:spcAft>
                      </a:pPr>
                      <a:r>
                        <a:rPr lang="en-US" sz="1600" dirty="0">
                          <a:latin typeface="Times New Roman"/>
                          <a:ea typeface="Times New Roman"/>
                        </a:rPr>
                        <a:t> 4 Never heard the </a:t>
                      </a:r>
                      <a:r>
                        <a:rPr lang="en-US" sz="1600" dirty="0" smtClean="0">
                          <a:latin typeface="Times New Roman"/>
                          <a:ea typeface="Times New Roman"/>
                        </a:rPr>
                        <a:t>term used</a:t>
                      </a:r>
                      <a:endParaRPr lang="en-US" sz="1800" dirty="0">
                        <a:latin typeface="Times New Roman"/>
                        <a:ea typeface="Times New Roman"/>
                      </a:endParaRPr>
                    </a:p>
                    <a:p>
                      <a:pPr marL="57150" marR="0" indent="-57150" algn="l">
                        <a:spcBef>
                          <a:spcPts val="0"/>
                        </a:spcBef>
                        <a:spcAft>
                          <a:spcPts val="0"/>
                        </a:spcAft>
                      </a:pPr>
                      <a:r>
                        <a:rPr lang="en-US" sz="1600" dirty="0">
                          <a:latin typeface="Times New Roman"/>
                          <a:ea typeface="Times New Roman"/>
                        </a:rPr>
                        <a:t> 4 Have heard others use it</a:t>
                      </a:r>
                      <a:endParaRPr lang="en-US" sz="1800" dirty="0">
                        <a:latin typeface="Times New Roman"/>
                        <a:ea typeface="Times New Roman"/>
                      </a:endParaRPr>
                    </a:p>
                    <a:p>
                      <a:pPr marL="57150" marR="0" indent="-57150" algn="l">
                        <a:spcBef>
                          <a:spcPts val="0"/>
                        </a:spcBef>
                        <a:spcAft>
                          <a:spcPts val="0"/>
                        </a:spcAft>
                      </a:pPr>
                      <a:r>
                        <a:rPr lang="en-US" sz="1600" dirty="0">
                          <a:latin typeface="Times New Roman"/>
                          <a:ea typeface="Times New Roman"/>
                        </a:rPr>
                        <a:t>16 Have used it a little</a:t>
                      </a:r>
                      <a:endParaRPr lang="en-US" sz="1800" dirty="0">
                        <a:latin typeface="Times New Roman"/>
                        <a:ea typeface="Times New Roman"/>
                      </a:endParaRPr>
                    </a:p>
                    <a:p>
                      <a:pPr marL="57150" marR="0" indent="-57150" algn="l">
                        <a:spcBef>
                          <a:spcPts val="0"/>
                        </a:spcBef>
                        <a:spcAft>
                          <a:spcPts val="0"/>
                        </a:spcAft>
                      </a:pPr>
                      <a:r>
                        <a:rPr lang="en-US" sz="1600" b="1" dirty="0">
                          <a:latin typeface="Times New Roman"/>
                          <a:ea typeface="Times New Roman"/>
                        </a:rPr>
                        <a:t>20 Used it and am </a:t>
                      </a:r>
                      <a:r>
                        <a:rPr lang="en-US" sz="1600" b="1" dirty="0" smtClean="0">
                          <a:latin typeface="Times New Roman"/>
                          <a:ea typeface="Times New Roman"/>
                        </a:rPr>
                        <a:t>inter-</a:t>
                      </a:r>
                      <a:r>
                        <a:rPr lang="en-US" sz="1600" b="1" dirty="0" err="1" smtClean="0">
                          <a:latin typeface="Times New Roman"/>
                          <a:ea typeface="Times New Roman"/>
                        </a:rPr>
                        <a:t>ested</a:t>
                      </a:r>
                      <a:r>
                        <a:rPr lang="en-US" sz="1600" b="1" dirty="0" smtClean="0">
                          <a:latin typeface="Times New Roman"/>
                          <a:ea typeface="Times New Roman"/>
                        </a:rPr>
                        <a:t> in concept</a:t>
                      </a:r>
                      <a:endParaRPr lang="en-US" sz="1800" b="1" dirty="0">
                        <a:latin typeface="Times New Roman"/>
                        <a:ea typeface="Times New Roman"/>
                      </a:endParaRPr>
                    </a:p>
                    <a:p>
                      <a:pPr marL="57150" marR="0" indent="-57150" algn="l">
                        <a:spcBef>
                          <a:spcPts val="0"/>
                        </a:spcBef>
                        <a:spcAft>
                          <a:spcPts val="0"/>
                        </a:spcAft>
                      </a:pPr>
                      <a:r>
                        <a:rPr lang="en-US" sz="1600" dirty="0">
                          <a:latin typeface="Times New Roman"/>
                          <a:ea typeface="Times New Roman"/>
                        </a:rPr>
                        <a:t> </a:t>
                      </a:r>
                      <a:r>
                        <a:rPr lang="en-US" sz="1600" dirty="0" smtClean="0">
                          <a:latin typeface="Times New Roman"/>
                          <a:ea typeface="Times New Roman"/>
                        </a:rPr>
                        <a:t> 6 </a:t>
                      </a:r>
                      <a:r>
                        <a:rPr lang="en-US" sz="1600" dirty="0">
                          <a:latin typeface="Times New Roman"/>
                          <a:ea typeface="Times New Roman"/>
                        </a:rPr>
                        <a:t>Deeply Involved</a:t>
                      </a:r>
                      <a:endParaRPr lang="en-US" sz="1800" dirty="0">
                        <a:latin typeface="Times New Roman"/>
                        <a:ea typeface="Times New Roman"/>
                      </a:endParaRPr>
                    </a:p>
                    <a:p>
                      <a:pPr marL="57150" marR="0" indent="-57150" algn="l">
                        <a:spcBef>
                          <a:spcPts val="0"/>
                        </a:spcBef>
                        <a:spcAft>
                          <a:spcPts val="0"/>
                        </a:spcAft>
                      </a:pPr>
                      <a:r>
                        <a:rPr lang="en-US" sz="1600" dirty="0">
                          <a:latin typeface="Times New Roman"/>
                          <a:ea typeface="Times New Roman"/>
                        </a:rPr>
                        <a:t>10 Participated in </a:t>
                      </a:r>
                      <a:r>
                        <a:rPr lang="en-US" sz="1600" dirty="0" smtClean="0">
                          <a:latin typeface="Times New Roman"/>
                          <a:ea typeface="Times New Roman"/>
                        </a:rPr>
                        <a:t>Discus-</a:t>
                      </a:r>
                      <a:r>
                        <a:rPr lang="en-US" sz="1600" dirty="0" err="1" smtClean="0">
                          <a:latin typeface="Times New Roman"/>
                          <a:ea typeface="Times New Roman"/>
                        </a:rPr>
                        <a:t>sion</a:t>
                      </a:r>
                      <a:endParaRPr lang="en-US"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14300" marR="0" indent="-114300" algn="l">
                        <a:spcBef>
                          <a:spcPts val="0"/>
                        </a:spcBef>
                        <a:spcAft>
                          <a:spcPts val="0"/>
                        </a:spcAft>
                      </a:pPr>
                      <a:r>
                        <a:rPr lang="en-US" sz="1600" dirty="0">
                          <a:latin typeface="Times New Roman"/>
                          <a:ea typeface="Times New Roman"/>
                        </a:rPr>
                        <a:t>11 Not Important</a:t>
                      </a:r>
                      <a:endParaRPr lang="en-US" sz="1800" dirty="0">
                        <a:latin typeface="Times New Roman"/>
                        <a:ea typeface="Times New Roman"/>
                      </a:endParaRPr>
                    </a:p>
                    <a:p>
                      <a:pPr marL="114300" marR="0" indent="-114300" algn="l">
                        <a:spcBef>
                          <a:spcPts val="0"/>
                        </a:spcBef>
                        <a:spcAft>
                          <a:spcPts val="0"/>
                        </a:spcAft>
                      </a:pPr>
                      <a:r>
                        <a:rPr lang="en-US" sz="1600" dirty="0">
                          <a:latin typeface="Times New Roman"/>
                          <a:ea typeface="Times New Roman"/>
                        </a:rPr>
                        <a:t> </a:t>
                      </a:r>
                      <a:r>
                        <a:rPr lang="en-US" sz="1600" dirty="0" smtClean="0">
                          <a:latin typeface="Times New Roman"/>
                          <a:ea typeface="Times New Roman"/>
                        </a:rPr>
                        <a:t> 0 </a:t>
                      </a:r>
                      <a:r>
                        <a:rPr lang="en-US" sz="1600" dirty="0">
                          <a:latin typeface="Times New Roman"/>
                          <a:ea typeface="Times New Roman"/>
                        </a:rPr>
                        <a:t>Interesting</a:t>
                      </a:r>
                      <a:endParaRPr lang="en-US" sz="1800" dirty="0">
                        <a:latin typeface="Times New Roman"/>
                        <a:ea typeface="Times New Roman"/>
                      </a:endParaRPr>
                    </a:p>
                    <a:p>
                      <a:pPr marL="114300" marR="0" indent="-114300" algn="l">
                        <a:spcBef>
                          <a:spcPts val="0"/>
                        </a:spcBef>
                        <a:spcAft>
                          <a:spcPts val="0"/>
                        </a:spcAft>
                      </a:pPr>
                      <a:r>
                        <a:rPr lang="en-US" sz="1600" dirty="0">
                          <a:latin typeface="Times New Roman"/>
                          <a:ea typeface="Times New Roman"/>
                        </a:rPr>
                        <a:t>24 </a:t>
                      </a:r>
                      <a:r>
                        <a:rPr lang="en-US" sz="1600" b="1" i="0" dirty="0">
                          <a:latin typeface="Times New Roman"/>
                          <a:ea typeface="Times New Roman"/>
                        </a:rPr>
                        <a:t>Useful Concept</a:t>
                      </a:r>
                      <a:endParaRPr lang="en-US" sz="1800" b="1" i="0" dirty="0">
                        <a:latin typeface="Times New Roman"/>
                        <a:ea typeface="Times New Roman"/>
                      </a:endParaRPr>
                    </a:p>
                    <a:p>
                      <a:pPr marL="114300" marR="0" indent="-114300" algn="l">
                        <a:spcBef>
                          <a:spcPts val="0"/>
                        </a:spcBef>
                        <a:spcAft>
                          <a:spcPts val="0"/>
                        </a:spcAft>
                      </a:pPr>
                      <a:r>
                        <a:rPr lang="en-US" sz="1600" dirty="0">
                          <a:latin typeface="Times New Roman"/>
                          <a:ea typeface="Times New Roman"/>
                        </a:rPr>
                        <a:t> </a:t>
                      </a:r>
                      <a:r>
                        <a:rPr lang="en-US" sz="1600" dirty="0" smtClean="0">
                          <a:latin typeface="Times New Roman"/>
                          <a:ea typeface="Times New Roman"/>
                        </a:rPr>
                        <a:t> 0 </a:t>
                      </a:r>
                      <a:r>
                        <a:rPr lang="en-US" sz="1600" dirty="0">
                          <a:latin typeface="Times New Roman"/>
                          <a:ea typeface="Times New Roman"/>
                        </a:rPr>
                        <a:t>Important </a:t>
                      </a:r>
                      <a:r>
                        <a:rPr lang="en-US" sz="1600" dirty="0" smtClean="0">
                          <a:latin typeface="Times New Roman"/>
                          <a:ea typeface="Times New Roman"/>
                        </a:rPr>
                        <a:t>to</a:t>
                      </a:r>
                      <a:r>
                        <a:rPr lang="en-US" sz="1600" baseline="0" dirty="0" smtClean="0">
                          <a:latin typeface="Times New Roman"/>
                          <a:ea typeface="Times New Roman"/>
                        </a:rPr>
                        <a:t> </a:t>
                      </a:r>
                      <a:endParaRPr lang="en-US" sz="1800" dirty="0">
                        <a:latin typeface="Times New Roman"/>
                        <a:ea typeface="Times New Roman"/>
                      </a:endParaRPr>
                    </a:p>
                    <a:p>
                      <a:pPr marL="114300" marR="0" indent="-114300" algn="l">
                        <a:spcBef>
                          <a:spcPts val="0"/>
                        </a:spcBef>
                        <a:spcAft>
                          <a:spcPts val="0"/>
                        </a:spcAft>
                      </a:pPr>
                      <a:r>
                        <a:rPr lang="en-US" sz="1600" dirty="0">
                          <a:latin typeface="Times New Roman"/>
                          <a:ea typeface="Times New Roman"/>
                        </a:rPr>
                        <a:t>15 Important to me</a:t>
                      </a:r>
                      <a:endParaRPr lang="en-US" sz="1800" dirty="0">
                        <a:latin typeface="Times New Roman"/>
                        <a:ea typeface="Times New Roman"/>
                      </a:endParaRPr>
                    </a:p>
                    <a:p>
                      <a:pPr marL="114300" marR="0" indent="-114300" algn="l">
                        <a:spcBef>
                          <a:spcPts val="0"/>
                        </a:spcBef>
                        <a:spcAft>
                          <a:spcPts val="0"/>
                        </a:spcAft>
                      </a:pPr>
                      <a:r>
                        <a:rPr lang="en-US" sz="1600" dirty="0">
                          <a:latin typeface="Times New Roman"/>
                          <a:ea typeface="Times New Roman"/>
                        </a:rPr>
                        <a:t>10 Vital to all</a:t>
                      </a:r>
                      <a:endParaRPr lang="en-US"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14300" marR="0" indent="-114300" algn="l">
                        <a:spcBef>
                          <a:spcPts val="0"/>
                        </a:spcBef>
                        <a:spcAft>
                          <a:spcPts val="0"/>
                        </a:spcAft>
                      </a:pPr>
                      <a:r>
                        <a:rPr lang="en-US" sz="1600" dirty="0">
                          <a:latin typeface="Times New Roman"/>
                          <a:ea typeface="Times New Roman"/>
                        </a:rPr>
                        <a:t>10 Never </a:t>
                      </a:r>
                      <a:r>
                        <a:rPr lang="en-US" sz="1600" dirty="0" smtClean="0">
                          <a:latin typeface="Times New Roman"/>
                          <a:ea typeface="Times New Roman"/>
                        </a:rPr>
                        <a:t>Seen defined</a:t>
                      </a:r>
                      <a:endParaRPr lang="en-US" sz="1800" dirty="0">
                        <a:latin typeface="Times New Roman"/>
                        <a:ea typeface="Times New Roman"/>
                      </a:endParaRPr>
                    </a:p>
                    <a:p>
                      <a:pPr marL="114300" marR="0" indent="-114300" algn="l">
                        <a:spcBef>
                          <a:spcPts val="0"/>
                        </a:spcBef>
                        <a:spcAft>
                          <a:spcPts val="0"/>
                        </a:spcAft>
                      </a:pPr>
                      <a:r>
                        <a:rPr lang="en-US" sz="1600" dirty="0" smtClean="0">
                          <a:latin typeface="Times New Roman"/>
                          <a:ea typeface="Times New Roman"/>
                        </a:rPr>
                        <a:t>  </a:t>
                      </a:r>
                      <a:r>
                        <a:rPr lang="en-US" sz="1600" dirty="0">
                          <a:latin typeface="Times New Roman"/>
                          <a:ea typeface="Times New Roman"/>
                        </a:rPr>
                        <a:t>4 No Consensus</a:t>
                      </a:r>
                      <a:endParaRPr lang="en-US" sz="1800" dirty="0">
                        <a:latin typeface="Times New Roman"/>
                        <a:ea typeface="Times New Roman"/>
                      </a:endParaRPr>
                    </a:p>
                    <a:p>
                      <a:pPr marL="114300" marR="0" indent="-114300" algn="l">
                        <a:spcBef>
                          <a:spcPts val="0"/>
                        </a:spcBef>
                        <a:spcAft>
                          <a:spcPts val="0"/>
                        </a:spcAft>
                      </a:pPr>
                      <a:r>
                        <a:rPr lang="en-US" sz="1600" dirty="0">
                          <a:latin typeface="Times New Roman"/>
                          <a:ea typeface="Times New Roman"/>
                        </a:rPr>
                        <a:t>19 </a:t>
                      </a:r>
                      <a:r>
                        <a:rPr lang="en-US" sz="1600" dirty="0" smtClean="0">
                          <a:latin typeface="Times New Roman"/>
                          <a:ea typeface="Times New Roman"/>
                        </a:rPr>
                        <a:t>Aware of competing Definitions</a:t>
                      </a:r>
                      <a:endParaRPr lang="en-US" sz="1800" dirty="0">
                        <a:latin typeface="Times New Roman"/>
                        <a:ea typeface="Times New Roman"/>
                      </a:endParaRPr>
                    </a:p>
                    <a:p>
                      <a:pPr marL="114300" marR="0" indent="-114300" algn="l">
                        <a:spcBef>
                          <a:spcPts val="0"/>
                        </a:spcBef>
                        <a:spcAft>
                          <a:spcPts val="0"/>
                        </a:spcAft>
                      </a:pPr>
                      <a:r>
                        <a:rPr lang="en-US" sz="1600" dirty="0">
                          <a:latin typeface="Times New Roman"/>
                          <a:ea typeface="Times New Roman"/>
                        </a:rPr>
                        <a:t>27 </a:t>
                      </a:r>
                      <a:r>
                        <a:rPr lang="en-US" sz="1600" b="1" dirty="0">
                          <a:latin typeface="Times New Roman"/>
                          <a:ea typeface="Times New Roman"/>
                        </a:rPr>
                        <a:t>Mine Evolving</a:t>
                      </a:r>
                      <a:endParaRPr lang="en-US" sz="1800" b="1" dirty="0">
                        <a:latin typeface="Times New Roman"/>
                        <a:ea typeface="Times New Roman"/>
                      </a:endParaRPr>
                    </a:p>
                    <a:p>
                      <a:pPr marL="114300" marR="0" indent="-114300" algn="l">
                        <a:spcBef>
                          <a:spcPts val="0"/>
                        </a:spcBef>
                        <a:spcAft>
                          <a:spcPts val="0"/>
                        </a:spcAft>
                      </a:pPr>
                      <a:r>
                        <a:rPr lang="en-US" sz="1600" dirty="0">
                          <a:latin typeface="Times New Roman"/>
                          <a:ea typeface="Times New Roman"/>
                        </a:rPr>
                        <a:t> 0 </a:t>
                      </a:r>
                      <a:r>
                        <a:rPr lang="en-US" sz="1600" dirty="0" smtClean="0">
                          <a:latin typeface="Times New Roman"/>
                          <a:ea typeface="Times New Roman"/>
                        </a:rPr>
                        <a:t>I recognize</a:t>
                      </a:r>
                      <a:r>
                        <a:rPr lang="en-US" sz="1600" baseline="0" dirty="0" smtClean="0">
                          <a:latin typeface="Times New Roman"/>
                          <a:ea typeface="Times New Roman"/>
                        </a:rPr>
                        <a:t> a w</a:t>
                      </a:r>
                      <a:r>
                        <a:rPr lang="en-US" sz="1600" dirty="0" smtClean="0">
                          <a:latin typeface="Times New Roman"/>
                          <a:ea typeface="Times New Roman"/>
                        </a:rPr>
                        <a:t>ell </a:t>
                      </a:r>
                      <a:r>
                        <a:rPr lang="en-US" sz="1600" dirty="0">
                          <a:latin typeface="Times New Roman"/>
                          <a:ea typeface="Times New Roman"/>
                        </a:rPr>
                        <a:t>defined </a:t>
                      </a:r>
                      <a:r>
                        <a:rPr lang="en-US" sz="1600" dirty="0" smtClean="0">
                          <a:latin typeface="Times New Roman"/>
                          <a:ea typeface="Times New Roman"/>
                        </a:rPr>
                        <a:t>consensus</a:t>
                      </a:r>
                      <a:endParaRPr lang="en-US" sz="1800" dirty="0">
                        <a:latin typeface="Times New Roman"/>
                        <a:ea typeface="Times New Roman"/>
                      </a:endParaRPr>
                    </a:p>
                    <a:p>
                      <a:pPr marL="114300" marR="0" indent="-114300" algn="l">
                        <a:spcBef>
                          <a:spcPts val="0"/>
                        </a:spcBef>
                        <a:spcAft>
                          <a:spcPts val="0"/>
                        </a:spcAft>
                      </a:pPr>
                      <a:r>
                        <a:rPr lang="en-US" sz="1600" dirty="0">
                          <a:latin typeface="Times New Roman"/>
                          <a:ea typeface="Times New Roman"/>
                        </a:rPr>
                        <a:t> </a:t>
                      </a:r>
                      <a:r>
                        <a:rPr lang="en-US" sz="1600" dirty="0" smtClean="0">
                          <a:latin typeface="Times New Roman"/>
                          <a:ea typeface="Times New Roman"/>
                        </a:rPr>
                        <a:t> 0 </a:t>
                      </a:r>
                      <a:r>
                        <a:rPr lang="en-US" sz="1600" dirty="0">
                          <a:latin typeface="Times New Roman"/>
                          <a:ea typeface="Times New Roman"/>
                        </a:rPr>
                        <a:t>Universal Term</a:t>
                      </a:r>
                      <a:endParaRPr lang="en-US"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14300" marR="0" indent="-114300" algn="l">
                        <a:spcBef>
                          <a:spcPts val="0"/>
                        </a:spcBef>
                        <a:spcAft>
                          <a:spcPts val="0"/>
                        </a:spcAft>
                      </a:pPr>
                      <a:r>
                        <a:rPr lang="en-US" sz="1600" dirty="0">
                          <a:latin typeface="Times New Roman"/>
                          <a:ea typeface="Times New Roman"/>
                        </a:rPr>
                        <a:t> 4 Never Considered</a:t>
                      </a:r>
                      <a:endParaRPr lang="en-US" sz="1800" dirty="0">
                        <a:latin typeface="Times New Roman"/>
                        <a:ea typeface="Times New Roman"/>
                      </a:endParaRPr>
                    </a:p>
                    <a:p>
                      <a:pPr marL="114300" marR="0" indent="-114300" algn="l">
                        <a:spcBef>
                          <a:spcPts val="0"/>
                        </a:spcBef>
                        <a:spcAft>
                          <a:spcPts val="0"/>
                        </a:spcAft>
                      </a:pPr>
                      <a:r>
                        <a:rPr lang="en-US" sz="1600" dirty="0">
                          <a:latin typeface="Times New Roman"/>
                          <a:ea typeface="Times New Roman"/>
                        </a:rPr>
                        <a:t> 2 Nebulous</a:t>
                      </a:r>
                      <a:endParaRPr lang="en-US" sz="1800" dirty="0">
                        <a:latin typeface="Times New Roman"/>
                        <a:ea typeface="Times New Roman"/>
                      </a:endParaRPr>
                    </a:p>
                    <a:p>
                      <a:pPr marL="114300" marR="0" indent="-114300" algn="l">
                        <a:spcBef>
                          <a:spcPts val="0"/>
                        </a:spcBef>
                        <a:spcAft>
                          <a:spcPts val="0"/>
                        </a:spcAft>
                      </a:pPr>
                      <a:r>
                        <a:rPr lang="en-US" sz="1600" dirty="0">
                          <a:latin typeface="Times New Roman"/>
                          <a:ea typeface="Times New Roman"/>
                        </a:rPr>
                        <a:t>23 </a:t>
                      </a:r>
                      <a:r>
                        <a:rPr lang="en-US" sz="1600" b="1" dirty="0">
                          <a:latin typeface="Times New Roman"/>
                          <a:ea typeface="Times New Roman"/>
                        </a:rPr>
                        <a:t>Open to </a:t>
                      </a:r>
                      <a:r>
                        <a:rPr lang="en-US" sz="1600" b="1" dirty="0" smtClean="0">
                          <a:latin typeface="Times New Roman"/>
                          <a:ea typeface="Times New Roman"/>
                        </a:rPr>
                        <a:t>new ideas</a:t>
                      </a:r>
                      <a:endParaRPr lang="en-US" sz="1800" b="1" dirty="0">
                        <a:latin typeface="Times New Roman"/>
                        <a:ea typeface="Times New Roman"/>
                      </a:endParaRPr>
                    </a:p>
                    <a:p>
                      <a:pPr marL="114300" marR="0" indent="-114300" algn="l">
                        <a:spcBef>
                          <a:spcPts val="0"/>
                        </a:spcBef>
                        <a:spcAft>
                          <a:spcPts val="0"/>
                        </a:spcAft>
                      </a:pPr>
                      <a:r>
                        <a:rPr lang="en-US" sz="1600" dirty="0">
                          <a:latin typeface="Times New Roman"/>
                          <a:ea typeface="Times New Roman"/>
                        </a:rPr>
                        <a:t>11 Will Adopt Others</a:t>
                      </a:r>
                      <a:endParaRPr lang="en-US" sz="1800" dirty="0">
                        <a:latin typeface="Times New Roman"/>
                        <a:ea typeface="Times New Roman"/>
                      </a:endParaRPr>
                    </a:p>
                    <a:p>
                      <a:pPr marL="114300" marR="0" indent="-114300" algn="l">
                        <a:spcBef>
                          <a:spcPts val="0"/>
                        </a:spcBef>
                        <a:spcAft>
                          <a:spcPts val="0"/>
                        </a:spcAft>
                      </a:pPr>
                      <a:r>
                        <a:rPr lang="en-US" sz="1600" dirty="0">
                          <a:latin typeface="Times New Roman"/>
                          <a:ea typeface="Times New Roman"/>
                        </a:rPr>
                        <a:t>20 Comfortable with </a:t>
                      </a:r>
                      <a:r>
                        <a:rPr lang="en-US" sz="1600" dirty="0" smtClean="0">
                          <a:latin typeface="Times New Roman"/>
                          <a:ea typeface="Times New Roman"/>
                        </a:rPr>
                        <a:t>my</a:t>
                      </a:r>
                      <a:r>
                        <a:rPr lang="en-US" sz="1600" baseline="0" dirty="0" smtClean="0">
                          <a:latin typeface="Times New Roman"/>
                          <a:ea typeface="Times New Roman"/>
                        </a:rPr>
                        <a:t> own </a:t>
                      </a:r>
                      <a:endParaRPr lang="en-US" sz="1800" dirty="0">
                        <a:latin typeface="Times New Roman"/>
                        <a:ea typeface="Times New Roman"/>
                      </a:endParaRPr>
                    </a:p>
                    <a:p>
                      <a:pPr marL="114300" marR="0" indent="-114300" algn="l">
                        <a:spcBef>
                          <a:spcPts val="0"/>
                        </a:spcBef>
                        <a:spcAft>
                          <a:spcPts val="0"/>
                        </a:spcAft>
                      </a:pPr>
                      <a:r>
                        <a:rPr lang="en-US" sz="1600" dirty="0">
                          <a:latin typeface="Times New Roman"/>
                          <a:ea typeface="Times New Roman"/>
                        </a:rPr>
                        <a:t> 0 Committed to mine</a:t>
                      </a:r>
                      <a:endParaRPr lang="en-US"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TextBox 4"/>
          <p:cNvSpPr txBox="1"/>
          <p:nvPr/>
        </p:nvSpPr>
        <p:spPr>
          <a:xfrm>
            <a:off x="914400" y="4095750"/>
            <a:ext cx="7162800" cy="646331"/>
          </a:xfrm>
          <a:prstGeom prst="rect">
            <a:avLst/>
          </a:prstGeom>
          <a:noFill/>
        </p:spPr>
        <p:txBody>
          <a:bodyPr wrap="square" rtlCol="0">
            <a:spAutoFit/>
          </a:bodyPr>
          <a:lstStyle/>
          <a:p>
            <a:pPr algn="ctr"/>
            <a:r>
              <a:rPr lang="en-US" dirty="0" smtClean="0"/>
              <a:t>Please feel free to participate in the study: </a:t>
            </a:r>
            <a:br>
              <a:rPr lang="en-US" dirty="0" smtClean="0"/>
            </a:br>
            <a:r>
              <a:rPr lang="en-US" dirty="0" smtClean="0">
                <a:hlinkClick r:id="rId2"/>
              </a:rPr>
              <a:t>http</a:t>
            </a:r>
            <a:r>
              <a:rPr lang="en-US" dirty="0" smtClean="0">
                <a:hlinkClick r:id="rId2"/>
              </a:rPr>
              <a:t>://</a:t>
            </a:r>
            <a:r>
              <a:rPr lang="en-US" dirty="0" smtClean="0">
                <a:hlinkClick r:id="rId2"/>
              </a:rPr>
              <a:t>www.hpc-educ.org/Danz/CrtThnkSurvRedirect.html</a:t>
            </a:r>
            <a:r>
              <a:rPr lang="en-US" dirty="0" smtClean="0"/>
              <a:t> </a:t>
            </a:r>
            <a:endParaRPr lang="en-US" dirty="0"/>
          </a:p>
        </p:txBody>
      </p:sp>
    </p:spTree>
  </p:cSld>
  <p:clrMapOvr>
    <a:masterClrMapping/>
  </p:clrMapOvr>
</p:sld>
</file>

<file path=ppt/theme/theme1.xml><?xml version="1.0" encoding="utf-8"?>
<a:theme xmlns:a="http://schemas.openxmlformats.org/drawingml/2006/main" name="Office Theme">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1163</TotalTime>
  <Words>1018</Words>
  <Application>Microsoft Office PowerPoint</Application>
  <PresentationFormat>On-screen Show (16:9)</PresentationFormat>
  <Paragraphs>158</Paragraphs>
  <Slides>19</Slides>
  <Notes>1</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Inculcating Metacognition and Critical Thinking:  Standards for Implementing Virtual Humans</vt:lpstr>
      <vt:lpstr>Major Theses</vt:lpstr>
      <vt:lpstr>Background</vt:lpstr>
      <vt:lpstr>Critical Thinking</vt:lpstr>
      <vt:lpstr>Metacognition</vt:lpstr>
      <vt:lpstr>Natural Language Processing</vt:lpstr>
      <vt:lpstr>Definition of Critical Thinking</vt:lpstr>
      <vt:lpstr>Polling the DoD</vt:lpstr>
      <vt:lpstr>Early Preliminary Results (N=60)</vt:lpstr>
      <vt:lpstr>Preliminary Results</vt:lpstr>
      <vt:lpstr>Current Pedagogies</vt:lpstr>
      <vt:lpstr>State of the Art: Virtual Conversational Agents</vt:lpstr>
      <vt:lpstr>Emerging Technologies</vt:lpstr>
      <vt:lpstr>Ongoing Research</vt:lpstr>
      <vt:lpstr>Metrics</vt:lpstr>
      <vt:lpstr>Implementing a Practicable Methodology</vt:lpstr>
      <vt:lpstr>Benefits of Approach</vt:lpstr>
      <vt:lpstr>Acknowledgements</vt:lpstr>
      <vt:lpstr>Questions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jlaudone</dc:creator>
  <cp:lastModifiedBy>Dan M Davis</cp:lastModifiedBy>
  <cp:revision>97</cp:revision>
  <dcterms:created xsi:type="dcterms:W3CDTF">2010-03-08T13:56:26Z</dcterms:created>
  <dcterms:modified xsi:type="dcterms:W3CDTF">2021-02-13T17:00:10Z</dcterms:modified>
</cp:coreProperties>
</file>