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0" r:id="rId2"/>
    <p:sldId id="264" r:id="rId3"/>
    <p:sldId id="265" r:id="rId4"/>
    <p:sldId id="266" r:id="rId5"/>
    <p:sldId id="273" r:id="rId6"/>
    <p:sldId id="277" r:id="rId7"/>
    <p:sldId id="271" r:id="rId8"/>
    <p:sldId id="272" r:id="rId9"/>
    <p:sldId id="274" r:id="rId10"/>
    <p:sldId id="267" r:id="rId11"/>
    <p:sldId id="275" r:id="rId12"/>
    <p:sldId id="268" r:id="rId13"/>
    <p:sldId id="269" r:id="rId14"/>
    <p:sldId id="270" r:id="rId15"/>
    <p:sldId id="278" r:id="rId16"/>
    <p:sldId id="261" r:id="rId17"/>
  </p:sldIdLst>
  <p:sldSz cx="18288000" cy="10333038"/>
  <p:notesSz cx="6858000" cy="9144000"/>
  <p:defaultTextStyle>
    <a:defPPr>
      <a:defRPr lang="en-US"/>
    </a:defPPr>
    <a:lvl1pPr marL="0" algn="l" defTabSz="1831353" rtl="0" eaLnBrk="1" latinLnBrk="0" hangingPunct="1">
      <a:defRPr sz="3600" kern="1200">
        <a:solidFill>
          <a:schemeClr val="tx1"/>
        </a:solidFill>
        <a:latin typeface="+mn-lt"/>
        <a:ea typeface="+mn-ea"/>
        <a:cs typeface="+mn-cs"/>
      </a:defRPr>
    </a:lvl1pPr>
    <a:lvl2pPr marL="915677" algn="l" defTabSz="1831353" rtl="0" eaLnBrk="1" latinLnBrk="0" hangingPunct="1">
      <a:defRPr sz="3600" kern="1200">
        <a:solidFill>
          <a:schemeClr val="tx1"/>
        </a:solidFill>
        <a:latin typeface="+mn-lt"/>
        <a:ea typeface="+mn-ea"/>
        <a:cs typeface="+mn-cs"/>
      </a:defRPr>
    </a:lvl2pPr>
    <a:lvl3pPr marL="1831353" algn="l" defTabSz="1831353" rtl="0" eaLnBrk="1" latinLnBrk="0" hangingPunct="1">
      <a:defRPr sz="3600" kern="1200">
        <a:solidFill>
          <a:schemeClr val="tx1"/>
        </a:solidFill>
        <a:latin typeface="+mn-lt"/>
        <a:ea typeface="+mn-ea"/>
        <a:cs typeface="+mn-cs"/>
      </a:defRPr>
    </a:lvl3pPr>
    <a:lvl4pPr marL="2747032" algn="l" defTabSz="1831353" rtl="0" eaLnBrk="1" latinLnBrk="0" hangingPunct="1">
      <a:defRPr sz="3600" kern="1200">
        <a:solidFill>
          <a:schemeClr val="tx1"/>
        </a:solidFill>
        <a:latin typeface="+mn-lt"/>
        <a:ea typeface="+mn-ea"/>
        <a:cs typeface="+mn-cs"/>
      </a:defRPr>
    </a:lvl4pPr>
    <a:lvl5pPr marL="3662709" algn="l" defTabSz="1831353" rtl="0" eaLnBrk="1" latinLnBrk="0" hangingPunct="1">
      <a:defRPr sz="3600" kern="1200">
        <a:solidFill>
          <a:schemeClr val="tx1"/>
        </a:solidFill>
        <a:latin typeface="+mn-lt"/>
        <a:ea typeface="+mn-ea"/>
        <a:cs typeface="+mn-cs"/>
      </a:defRPr>
    </a:lvl5pPr>
    <a:lvl6pPr marL="4578386" algn="l" defTabSz="1831353" rtl="0" eaLnBrk="1" latinLnBrk="0" hangingPunct="1">
      <a:defRPr sz="3600" kern="1200">
        <a:solidFill>
          <a:schemeClr val="tx1"/>
        </a:solidFill>
        <a:latin typeface="+mn-lt"/>
        <a:ea typeface="+mn-ea"/>
        <a:cs typeface="+mn-cs"/>
      </a:defRPr>
    </a:lvl6pPr>
    <a:lvl7pPr marL="5494062" algn="l" defTabSz="1831353" rtl="0" eaLnBrk="1" latinLnBrk="0" hangingPunct="1">
      <a:defRPr sz="3600" kern="1200">
        <a:solidFill>
          <a:schemeClr val="tx1"/>
        </a:solidFill>
        <a:latin typeface="+mn-lt"/>
        <a:ea typeface="+mn-ea"/>
        <a:cs typeface="+mn-cs"/>
      </a:defRPr>
    </a:lvl7pPr>
    <a:lvl8pPr marL="6409741" algn="l" defTabSz="1831353" rtl="0" eaLnBrk="1" latinLnBrk="0" hangingPunct="1">
      <a:defRPr sz="3600" kern="1200">
        <a:solidFill>
          <a:schemeClr val="tx1"/>
        </a:solidFill>
        <a:latin typeface="+mn-lt"/>
        <a:ea typeface="+mn-ea"/>
        <a:cs typeface="+mn-cs"/>
      </a:defRPr>
    </a:lvl8pPr>
    <a:lvl9pPr marL="7325418" algn="l" defTabSz="1831353"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5DA2"/>
    <a:srgbClr val="000099"/>
    <a:srgbClr val="7ABC32"/>
    <a:srgbClr val="333399"/>
    <a:srgbClr val="3333CC"/>
    <a:srgbClr val="0000FF"/>
    <a:srgbClr val="66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C4722E-A312-4481-AC91-777F69AA821B}" v="5" dt="2020-09-17T15:43:51.0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44" autoAdjust="0"/>
    <p:restoredTop sz="94923" autoAdjust="0"/>
  </p:normalViewPr>
  <p:slideViewPr>
    <p:cSldViewPr snapToGrid="0">
      <p:cViewPr>
        <p:scale>
          <a:sx n="50" d="100"/>
          <a:sy n="50" d="100"/>
        </p:scale>
        <p:origin x="-378" y="-138"/>
      </p:cViewPr>
      <p:guideLst>
        <p:guide orient="horz" pos="3255"/>
        <p:guide pos="57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Rowe" userId="a7e66bb7359ceccd" providerId="LiveId" clId="{CAC4722E-A312-4481-AC91-777F69AA821B}"/>
    <pc:docChg chg="modSld modMainMaster">
      <pc:chgData name="Patrick Rowe" userId="a7e66bb7359ceccd" providerId="LiveId" clId="{CAC4722E-A312-4481-AC91-777F69AA821B}" dt="2020-09-17T15:44:23.980" v="62" actId="20577"/>
      <pc:docMkLst>
        <pc:docMk/>
      </pc:docMkLst>
      <pc:sldChg chg="modSp mod">
        <pc:chgData name="Patrick Rowe" userId="a7e66bb7359ceccd" providerId="LiveId" clId="{CAC4722E-A312-4481-AC91-777F69AA821B}" dt="2020-09-17T15:44:23.980" v="62" actId="20577"/>
        <pc:sldMkLst>
          <pc:docMk/>
          <pc:sldMk cId="3567761503" sldId="260"/>
        </pc:sldMkLst>
        <pc:spChg chg="mod">
          <ac:chgData name="Patrick Rowe" userId="a7e66bb7359ceccd" providerId="LiveId" clId="{CAC4722E-A312-4481-AC91-777F69AA821B}" dt="2020-09-17T15:44:23.980" v="62" actId="20577"/>
          <ac:spMkLst>
            <pc:docMk/>
            <pc:sldMk cId="3567761503" sldId="260"/>
            <ac:spMk id="32" creationId="{00000000-0000-0000-0000-000000000000}"/>
          </ac:spMkLst>
        </pc:spChg>
      </pc:sldChg>
      <pc:sldMasterChg chg="modSp mod modSldLayout">
        <pc:chgData name="Patrick Rowe" userId="a7e66bb7359ceccd" providerId="LiveId" clId="{CAC4722E-A312-4481-AC91-777F69AA821B}" dt="2020-09-17T15:43:52.143" v="60" actId="20577"/>
        <pc:sldMasterMkLst>
          <pc:docMk/>
          <pc:sldMasterMk cId="0" sldId="2147483648"/>
        </pc:sldMasterMkLst>
        <pc:spChg chg="mod">
          <ac:chgData name="Patrick Rowe" userId="a7e66bb7359ceccd" providerId="LiveId" clId="{CAC4722E-A312-4481-AC91-777F69AA821B}" dt="2020-09-17T15:43:27.408" v="50"/>
          <ac:spMkLst>
            <pc:docMk/>
            <pc:sldMasterMk cId="0" sldId="2147483648"/>
            <ac:spMk id="11" creationId="{00000000-0000-0000-0000-000000000000}"/>
          </ac:spMkLst>
        </pc:spChg>
        <pc:sldLayoutChg chg="modSp mod">
          <pc:chgData name="Patrick Rowe" userId="a7e66bb7359ceccd" providerId="LiveId" clId="{CAC4722E-A312-4481-AC91-777F69AA821B}" dt="2020-09-17T15:43:52.143" v="60" actId="20577"/>
          <pc:sldLayoutMkLst>
            <pc:docMk/>
            <pc:sldMasterMk cId="0" sldId="2147483648"/>
            <pc:sldLayoutMk cId="293559987" sldId="2147483655"/>
          </pc:sldLayoutMkLst>
          <pc:spChg chg="mod">
            <ac:chgData name="Patrick Rowe" userId="a7e66bb7359ceccd" providerId="LiveId" clId="{CAC4722E-A312-4481-AC91-777F69AA821B}" dt="2020-09-17T15:43:52.143" v="60" actId="20577"/>
            <ac:spMkLst>
              <pc:docMk/>
              <pc:sldMasterMk cId="0" sldId="2147483648"/>
              <pc:sldLayoutMk cId="293559987" sldId="2147483655"/>
              <ac:spMk id="6" creationId="{00000000-0000-0000-0000-000000000000}"/>
            </ac:spMkLst>
          </pc:spChg>
          <pc:spChg chg="mod">
            <ac:chgData name="Patrick Rowe" userId="a7e66bb7359ceccd" providerId="LiveId" clId="{CAC4722E-A312-4481-AC91-777F69AA821B}" dt="2020-09-17T15:42:21.973" v="15" actId="20577"/>
            <ac:spMkLst>
              <pc:docMk/>
              <pc:sldMasterMk cId="0" sldId="2147483648"/>
              <pc:sldLayoutMk cId="293559987" sldId="2147483655"/>
              <ac:spMk id="10" creationId="{00000000-0000-0000-0000-000000000000}"/>
            </ac:spMkLst>
          </pc:spChg>
          <pc:spChg chg="mod">
            <ac:chgData name="Patrick Rowe" userId="a7e66bb7359ceccd" providerId="LiveId" clId="{CAC4722E-A312-4481-AC91-777F69AA821B}" dt="2020-09-17T15:42:35.894" v="49" actId="20577"/>
            <ac:spMkLst>
              <pc:docMk/>
              <pc:sldMasterMk cId="0" sldId="2147483648"/>
              <pc:sldLayoutMk cId="293559987" sldId="2147483655"/>
              <ac:spMk id="11"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A1F204-0010-4BCC-AF04-23E6E3D45BFE}" type="datetimeFigureOut">
              <a:rPr lang="en-US" smtClean="0"/>
              <a:pPr/>
              <a:t>2/13/2021</a:t>
            </a:fld>
            <a:endParaRPr lang="en-US"/>
          </a:p>
        </p:txBody>
      </p:sp>
      <p:sp>
        <p:nvSpPr>
          <p:cNvPr id="4" name="Slide Image Placeholder 3"/>
          <p:cNvSpPr>
            <a:spLocks noGrp="1" noRot="1" noChangeAspect="1"/>
          </p:cNvSpPr>
          <p:nvPr>
            <p:ph type="sldImg" idx="2"/>
          </p:nvPr>
        </p:nvSpPr>
        <p:spPr>
          <a:xfrm>
            <a:off x="395288" y="685800"/>
            <a:ext cx="60674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400413-910E-41A9-B6A3-65404A7F32CE}" type="slidenum">
              <a:rPr lang="en-US" smtClean="0"/>
              <a:pPr/>
              <a:t>‹#›</a:t>
            </a:fld>
            <a:endParaRPr lang="en-US"/>
          </a:p>
        </p:txBody>
      </p:sp>
    </p:spTree>
    <p:extLst>
      <p:ext uri="{BB962C8B-B14F-4D97-AF65-F5344CB8AC3E}">
        <p14:creationId xmlns:p14="http://schemas.microsoft.com/office/powerpoint/2010/main" xmlns="" val="3238782370"/>
      </p:ext>
    </p:extLst>
  </p:cSld>
  <p:clrMap bg1="lt1" tx1="dk1" bg2="lt2" tx2="dk2" accent1="accent1" accent2="accent2" accent3="accent3" accent4="accent4" accent5="accent5" accent6="accent6" hlink="hlink" folHlink="folHlink"/>
  <p:notesStyle>
    <a:lvl1pPr marL="0" algn="l" defTabSz="1831353" rtl="0" eaLnBrk="1" latinLnBrk="0" hangingPunct="1">
      <a:defRPr sz="2400" kern="1200">
        <a:solidFill>
          <a:schemeClr val="tx1"/>
        </a:solidFill>
        <a:latin typeface="+mn-lt"/>
        <a:ea typeface="+mn-ea"/>
        <a:cs typeface="+mn-cs"/>
      </a:defRPr>
    </a:lvl1pPr>
    <a:lvl2pPr marL="915677" algn="l" defTabSz="1831353" rtl="0" eaLnBrk="1" latinLnBrk="0" hangingPunct="1">
      <a:defRPr sz="2400" kern="1200">
        <a:solidFill>
          <a:schemeClr val="tx1"/>
        </a:solidFill>
        <a:latin typeface="+mn-lt"/>
        <a:ea typeface="+mn-ea"/>
        <a:cs typeface="+mn-cs"/>
      </a:defRPr>
    </a:lvl2pPr>
    <a:lvl3pPr marL="1831353" algn="l" defTabSz="1831353" rtl="0" eaLnBrk="1" latinLnBrk="0" hangingPunct="1">
      <a:defRPr sz="2400" kern="1200">
        <a:solidFill>
          <a:schemeClr val="tx1"/>
        </a:solidFill>
        <a:latin typeface="+mn-lt"/>
        <a:ea typeface="+mn-ea"/>
        <a:cs typeface="+mn-cs"/>
      </a:defRPr>
    </a:lvl3pPr>
    <a:lvl4pPr marL="2747032" algn="l" defTabSz="1831353" rtl="0" eaLnBrk="1" latinLnBrk="0" hangingPunct="1">
      <a:defRPr sz="2400" kern="1200">
        <a:solidFill>
          <a:schemeClr val="tx1"/>
        </a:solidFill>
        <a:latin typeface="+mn-lt"/>
        <a:ea typeface="+mn-ea"/>
        <a:cs typeface="+mn-cs"/>
      </a:defRPr>
    </a:lvl4pPr>
    <a:lvl5pPr marL="3662709" algn="l" defTabSz="1831353" rtl="0" eaLnBrk="1" latinLnBrk="0" hangingPunct="1">
      <a:defRPr sz="2400" kern="1200">
        <a:solidFill>
          <a:schemeClr val="tx1"/>
        </a:solidFill>
        <a:latin typeface="+mn-lt"/>
        <a:ea typeface="+mn-ea"/>
        <a:cs typeface="+mn-cs"/>
      </a:defRPr>
    </a:lvl5pPr>
    <a:lvl6pPr marL="4578386" algn="l" defTabSz="1831353" rtl="0" eaLnBrk="1" latinLnBrk="0" hangingPunct="1">
      <a:defRPr sz="2400" kern="1200">
        <a:solidFill>
          <a:schemeClr val="tx1"/>
        </a:solidFill>
        <a:latin typeface="+mn-lt"/>
        <a:ea typeface="+mn-ea"/>
        <a:cs typeface="+mn-cs"/>
      </a:defRPr>
    </a:lvl6pPr>
    <a:lvl7pPr marL="5494062" algn="l" defTabSz="1831353" rtl="0" eaLnBrk="1" latinLnBrk="0" hangingPunct="1">
      <a:defRPr sz="2400" kern="1200">
        <a:solidFill>
          <a:schemeClr val="tx1"/>
        </a:solidFill>
        <a:latin typeface="+mn-lt"/>
        <a:ea typeface="+mn-ea"/>
        <a:cs typeface="+mn-cs"/>
      </a:defRPr>
    </a:lvl7pPr>
    <a:lvl8pPr marL="6409741" algn="l" defTabSz="1831353" rtl="0" eaLnBrk="1" latinLnBrk="0" hangingPunct="1">
      <a:defRPr sz="2400" kern="1200">
        <a:solidFill>
          <a:schemeClr val="tx1"/>
        </a:solidFill>
        <a:latin typeface="+mn-lt"/>
        <a:ea typeface="+mn-ea"/>
        <a:cs typeface="+mn-cs"/>
      </a:defRPr>
    </a:lvl8pPr>
    <a:lvl9pPr marL="7325418" algn="l" defTabSz="1831353"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85800"/>
            <a:ext cx="6067425" cy="3429000"/>
          </a:xfrm>
        </p:spPr>
      </p:sp>
      <p:sp>
        <p:nvSpPr>
          <p:cNvPr id="3" name="Notes Placeholder 2"/>
          <p:cNvSpPr>
            <a:spLocks noGrp="1"/>
          </p:cNvSpPr>
          <p:nvPr>
            <p:ph type="body" idx="1"/>
          </p:nvPr>
        </p:nvSpPr>
        <p:spPr/>
        <p:txBody>
          <a:bodyPr>
            <a:normAutofit/>
          </a:bodyPr>
          <a:lstStyle/>
          <a:p>
            <a:r>
              <a:rPr lang="en-US" dirty="0" smtClean="0"/>
              <a:t>Tell story of PhD giving out K&amp;R at IBM and the story of Probst’s giving out Strunk and White at EA</a:t>
            </a:r>
            <a:endParaRPr lang="en-US" dirty="0"/>
          </a:p>
        </p:txBody>
      </p:sp>
      <p:sp>
        <p:nvSpPr>
          <p:cNvPr id="4" name="Slide Number Placeholder 3"/>
          <p:cNvSpPr>
            <a:spLocks noGrp="1"/>
          </p:cNvSpPr>
          <p:nvPr>
            <p:ph type="sldNum" sz="quarter" idx="10"/>
          </p:nvPr>
        </p:nvSpPr>
        <p:spPr/>
        <p:txBody>
          <a:bodyPr/>
          <a:lstStyle/>
          <a:p>
            <a:pPr>
              <a:defRPr/>
            </a:pPr>
            <a:fld id="{F5A8AE42-26C2-4A91-B2FD-FCE09DFC207B}" type="slidenum">
              <a:rPr lang="en-US" smtClean="0"/>
              <a:pPr>
                <a:defRPr/>
              </a:pPr>
              <a:t>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85800"/>
            <a:ext cx="60674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400413-910E-41A9-B6A3-65404A7F32CE}"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a:xfrm>
            <a:off x="3651224" y="6610020"/>
            <a:ext cx="10985572" cy="741970"/>
          </a:xfrm>
          <a:prstGeom prst="rect">
            <a:avLst/>
          </a:prstGeom>
        </p:spPr>
        <p:txBody>
          <a:bodyPr vert="horz" wrap="none" lIns="183137" tIns="91568" rIns="183137" bIns="91568" rtlCol="0">
            <a:spAutoFit/>
          </a:bodyPr>
          <a:lstStyle>
            <a:lvl1pPr algn="l">
              <a:defRPr lang="en-US" sz="3600" b="1" i="1" dirty="0">
                <a:solidFill>
                  <a:srgbClr val="0070C0"/>
                </a:solidFill>
                <a:latin typeface="+mn-lt"/>
                <a:cs typeface="+mn-cs"/>
              </a:defRPr>
            </a:lvl1pPr>
          </a:lstStyle>
          <a:p>
            <a:pPr marL="0" lvl="0" indent="0" algn="ctr">
              <a:buFont typeface="Arial" pitchFamily="34" charset="0"/>
            </a:pPr>
            <a:r>
              <a:rPr lang="en-US" noProof="0" dirty="0"/>
              <a:t>Click to edit the reference (2021-SIW-Presentation-xxx)</a:t>
            </a:r>
          </a:p>
        </p:txBody>
      </p:sp>
      <p:sp>
        <p:nvSpPr>
          <p:cNvPr id="10" name="Rectangle 9"/>
          <p:cNvSpPr/>
          <p:nvPr userDrawn="1"/>
        </p:nvSpPr>
        <p:spPr>
          <a:xfrm>
            <a:off x="0" y="9725269"/>
            <a:ext cx="18288000" cy="607770"/>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r>
              <a:rPr lang="en-US" sz="2600" b="1" noProof="0" dirty="0">
                <a:solidFill>
                  <a:srgbClr val="0070C0"/>
                </a:solidFill>
              </a:rPr>
              <a:t>2021 Virtual Simulation Innovation Workshop (SIW)</a:t>
            </a:r>
          </a:p>
        </p:txBody>
      </p:sp>
      <p:sp>
        <p:nvSpPr>
          <p:cNvPr id="11" name="Rectangle 10"/>
          <p:cNvSpPr/>
          <p:nvPr userDrawn="1"/>
        </p:nvSpPr>
        <p:spPr>
          <a:xfrm>
            <a:off x="7855448" y="9725269"/>
            <a:ext cx="10432552" cy="6077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r"/>
            <a:r>
              <a:rPr lang="en-US" sz="2600" b="1" i="1" noProof="0" dirty="0">
                <a:solidFill>
                  <a:srgbClr val="0070C0"/>
                </a:solidFill>
              </a:rPr>
              <a:t>8-12 February 2021</a:t>
            </a:r>
          </a:p>
        </p:txBody>
      </p:sp>
      <p:sp>
        <p:nvSpPr>
          <p:cNvPr id="3" name="Titre 2"/>
          <p:cNvSpPr>
            <a:spLocks noGrp="1"/>
          </p:cNvSpPr>
          <p:nvPr>
            <p:ph type="title" hasCustomPrompt="1"/>
          </p:nvPr>
        </p:nvSpPr>
        <p:spPr>
          <a:xfrm>
            <a:off x="971600" y="3176455"/>
            <a:ext cx="16344800" cy="3061643"/>
          </a:xfrm>
          <a:noFill/>
        </p:spPr>
        <p:txBody>
          <a:bodyPr vert="horz" lIns="183137" tIns="91568" rIns="183137" bIns="91568" rtlCol="0" anchor="b" anchorCtr="1">
            <a:normAutofit/>
          </a:bodyPr>
          <a:lstStyle>
            <a:lvl1pPr algn="ctr">
              <a:defRPr lang="fr-FR" sz="6600">
                <a:solidFill>
                  <a:srgbClr val="0070C0"/>
                </a:solidFill>
                <a:cs typeface="+mj-cs"/>
              </a:defRPr>
            </a:lvl1pPr>
          </a:lstStyle>
          <a:p>
            <a:pPr lvl="0"/>
            <a:r>
              <a:rPr lang="en-US" noProof="0" dirty="0"/>
              <a:t>Click to edit the title</a:t>
            </a:r>
          </a:p>
        </p:txBody>
      </p:sp>
      <p:sp>
        <p:nvSpPr>
          <p:cNvPr id="19" name="Espace réservé du texte 18"/>
          <p:cNvSpPr>
            <a:spLocks noGrp="1"/>
          </p:cNvSpPr>
          <p:nvPr>
            <p:ph type="body" sz="quarter" idx="10" hasCustomPrompt="1"/>
          </p:nvPr>
        </p:nvSpPr>
        <p:spPr>
          <a:xfrm>
            <a:off x="1524000" y="7723918"/>
            <a:ext cx="15240000" cy="1728901"/>
          </a:xfrm>
          <a:prstGeom prst="rect">
            <a:avLst/>
          </a:prstGeom>
        </p:spPr>
        <p:txBody>
          <a:bodyPr vert="horz" lIns="183137" tIns="91568" rIns="183137" bIns="91568" rtlCol="0">
            <a:normAutofit fontScale="70000" lnSpcReduction="20000"/>
          </a:bodyPr>
          <a:lstStyle>
            <a:lvl1pPr marL="0" marR="0" indent="0" algn="ctr" defTabSz="1373516" rtl="0" eaLnBrk="1" fontAlgn="auto" latinLnBrk="0" hangingPunct="1">
              <a:lnSpc>
                <a:spcPct val="100000"/>
              </a:lnSpc>
              <a:spcBef>
                <a:spcPct val="20000"/>
              </a:spcBef>
              <a:spcAft>
                <a:spcPts val="0"/>
              </a:spcAft>
              <a:buClrTx/>
              <a:buSzTx/>
              <a:buFont typeface="Arial" pitchFamily="34" charset="0"/>
              <a:buNone/>
              <a:tabLst/>
              <a:defRPr lang="fr-FR" sz="3600" b="1" i="1">
                <a:solidFill>
                  <a:schemeClr val="tx1">
                    <a:lumMod val="75000"/>
                    <a:lumOff val="25000"/>
                  </a:schemeClr>
                </a:solidFill>
                <a:latin typeface="+mn-lt"/>
                <a:cs typeface="+mn-cs"/>
              </a:defRPr>
            </a:lvl1pPr>
            <a:lvl2pPr>
              <a:defRPr lang="fr-FR" smtClean="0">
                <a:solidFill>
                  <a:schemeClr val="tx1">
                    <a:tint val="75000"/>
                  </a:schemeClr>
                </a:solidFill>
                <a:latin typeface="+mn-lt"/>
                <a:cs typeface="+mn-cs"/>
              </a:defRPr>
            </a:lvl2pPr>
            <a:lvl3pPr>
              <a:defRPr lang="fr-FR" smtClean="0">
                <a:solidFill>
                  <a:schemeClr val="tx1">
                    <a:tint val="75000"/>
                  </a:schemeClr>
                </a:solidFill>
                <a:latin typeface="+mn-lt"/>
                <a:cs typeface="+mn-cs"/>
              </a:defRPr>
            </a:lvl3pPr>
            <a:lvl4pPr>
              <a:defRPr lang="fr-FR" smtClean="0">
                <a:solidFill>
                  <a:schemeClr val="tx1">
                    <a:tint val="75000"/>
                  </a:schemeClr>
                </a:solidFill>
                <a:latin typeface="+mn-lt"/>
                <a:cs typeface="+mn-cs"/>
              </a:defRPr>
            </a:lvl4pPr>
            <a:lvl5pPr>
              <a:defRPr lang="fr-FR">
                <a:solidFill>
                  <a:schemeClr val="tx1">
                    <a:tint val="75000"/>
                  </a:schemeClr>
                </a:solidFill>
                <a:latin typeface="+mn-lt"/>
                <a:cs typeface="+mn-cs"/>
              </a:defRPr>
            </a:lvl5pPr>
          </a:lstStyle>
          <a:p>
            <a:pPr marL="0" marR="0" lvl="0" indent="0" algn="ctr" defTabSz="1373516" rtl="0" eaLnBrk="1" fontAlgn="auto" latinLnBrk="0" hangingPunct="1">
              <a:lnSpc>
                <a:spcPct val="100000"/>
              </a:lnSpc>
              <a:spcBef>
                <a:spcPct val="20000"/>
              </a:spcBef>
              <a:spcAft>
                <a:spcPts val="0"/>
              </a:spcAft>
              <a:buClrTx/>
              <a:buSzTx/>
              <a:buFont typeface="Arial" pitchFamily="34" charset="0"/>
              <a:buNone/>
              <a:tabLst/>
              <a:defRPr/>
            </a:pPr>
            <a:r>
              <a:rPr lang="en-US" dirty="0"/>
              <a:t>Click to edit the presenter (Presenter, Company, Nation)</a:t>
            </a:r>
          </a:p>
        </p:txBody>
      </p:sp>
      <p:pic>
        <p:nvPicPr>
          <p:cNvPr id="12" name="Picture 1" descr="SISO_Logo_Horizontal-1.jpg">
            <a:extLst>
              <a:ext uri="{FF2B5EF4-FFF2-40B4-BE49-F238E27FC236}">
                <a16:creationId xmlns:a16="http://schemas.microsoft.com/office/drawing/2014/main" xmlns="" id="{DD8A38DC-4E78-1A47-89F9-A8B020CBD7EF}"/>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1883664" y="168185"/>
            <a:ext cx="14520672" cy="2683761"/>
          </a:xfrm>
          <a:prstGeom prst="rect">
            <a:avLst/>
          </a:prstGeom>
        </p:spPr>
      </p:pic>
    </p:spTree>
    <p:extLst>
      <p:ext uri="{BB962C8B-B14F-4D97-AF65-F5344CB8AC3E}">
        <p14:creationId xmlns:p14="http://schemas.microsoft.com/office/powerpoint/2010/main" xmlns="" val="29355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mp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2"/>
          <p:cNvSpPr>
            <a:spLocks noGrp="1"/>
          </p:cNvSpPr>
          <p:nvPr>
            <p:ph idx="1"/>
          </p:nvPr>
        </p:nvSpPr>
        <p:spPr>
          <a:xfrm>
            <a:off x="889595" y="1836984"/>
            <a:ext cx="16392526" cy="7462750"/>
          </a:xfrm>
          <a:prstGeom prst="rect">
            <a:avLst/>
          </a:prstGeom>
        </p:spPr>
        <p:txBody>
          <a:bodyPr lIns="183137" tIns="91568" rIns="183137" bIns="91568"/>
          <a:lstStyle>
            <a:lvl1pPr marL="686757" indent="-686757">
              <a:buClr>
                <a:srgbClr val="0070C0"/>
              </a:buClr>
              <a:buFont typeface="Arial" panose="020B0604020202020204" pitchFamily="34" charset="0"/>
              <a:buChar char="•"/>
              <a:defRPr sz="4200" b="1">
                <a:solidFill>
                  <a:srgbClr val="0070C0"/>
                </a:solidFill>
                <a:latin typeface="+mn-lt"/>
              </a:defRPr>
            </a:lvl1pPr>
            <a:lvl2pPr marL="1201826" indent="-515069">
              <a:buClr>
                <a:schemeClr val="tx1"/>
              </a:buClr>
              <a:buFont typeface="Wingdings" panose="05000000000000000000" pitchFamily="2" charset="2"/>
              <a:buChar char="§"/>
              <a:defRPr sz="3600">
                <a:solidFill>
                  <a:schemeClr val="tx1"/>
                </a:solidFill>
                <a:latin typeface="+mn-lt"/>
              </a:defRPr>
            </a:lvl2pPr>
            <a:lvl3pPr marL="1888585" indent="-515069">
              <a:buClr>
                <a:schemeClr val="tx1"/>
              </a:buClr>
              <a:buFont typeface="Wingdings" panose="05000000000000000000" pitchFamily="2" charset="2"/>
              <a:buChar char="Ø"/>
              <a:defRPr sz="3000" i="1">
                <a:solidFill>
                  <a:schemeClr val="tx1"/>
                </a:solidFill>
                <a:latin typeface="+mn-lt"/>
              </a:defRPr>
            </a:lvl3pPr>
            <a:lvl4pPr>
              <a:buClr>
                <a:schemeClr val="tx1"/>
              </a:buClr>
              <a:defRPr sz="2600">
                <a:solidFill>
                  <a:schemeClr val="tx1"/>
                </a:solidFill>
                <a:latin typeface="Arial Narrow" pitchFamily="34" charset="0"/>
              </a:defRPr>
            </a:lvl4pPr>
            <a:lvl5pPr>
              <a:buClr>
                <a:schemeClr val="tx1"/>
              </a:buClr>
              <a:defRPr sz="260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xmlns="" val="174269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2"/>
          <p:cNvSpPr>
            <a:spLocks noGrp="1"/>
          </p:cNvSpPr>
          <p:nvPr>
            <p:ph idx="10"/>
          </p:nvPr>
        </p:nvSpPr>
        <p:spPr>
          <a:xfrm>
            <a:off x="9296400" y="1836984"/>
            <a:ext cx="7920000" cy="7462750"/>
          </a:xfrm>
          <a:prstGeom prst="rect">
            <a:avLst/>
          </a:prstGeom>
        </p:spPr>
        <p:txBody>
          <a:bodyPr lIns="183137" tIns="91568" rIns="183137" bIns="91568">
            <a:normAutofit/>
          </a:bodyPr>
          <a:lstStyle>
            <a:lvl1pPr marL="686757" indent="-686757">
              <a:buClr>
                <a:srgbClr val="0070C0"/>
              </a:buClr>
              <a:buFont typeface="Arial" panose="020B0604020202020204" pitchFamily="34" charset="0"/>
              <a:buChar char="•"/>
              <a:defRPr sz="3600" b="1">
                <a:solidFill>
                  <a:srgbClr val="0070C0"/>
                </a:solidFill>
                <a:latin typeface="+mn-lt"/>
              </a:defRPr>
            </a:lvl1pPr>
            <a:lvl2pPr marL="1201826" indent="-515069">
              <a:buClr>
                <a:schemeClr val="tx1"/>
              </a:buClr>
              <a:buFont typeface="Wingdings" panose="05000000000000000000" pitchFamily="2" charset="2"/>
              <a:buChar char="§"/>
              <a:defRPr sz="3000">
                <a:solidFill>
                  <a:schemeClr val="tx1"/>
                </a:solidFill>
                <a:latin typeface="+mn-lt"/>
              </a:defRPr>
            </a:lvl2pPr>
            <a:lvl3pPr marL="1888585" indent="-515069">
              <a:buClr>
                <a:schemeClr val="tx1"/>
              </a:buClr>
              <a:buFont typeface="Wingdings" panose="05000000000000000000" pitchFamily="2" charset="2"/>
              <a:buChar char="Ø"/>
              <a:defRPr sz="2600" i="1">
                <a:solidFill>
                  <a:schemeClr val="tx1"/>
                </a:solidFill>
                <a:latin typeface="+mn-lt"/>
              </a:defRPr>
            </a:lvl3pPr>
            <a:lvl4pPr>
              <a:buClr>
                <a:schemeClr val="tx1"/>
              </a:buClr>
              <a:defRPr sz="2600">
                <a:solidFill>
                  <a:schemeClr val="tx1"/>
                </a:solidFill>
                <a:latin typeface="Arial Narrow" pitchFamily="34" charset="0"/>
              </a:defRPr>
            </a:lvl4pPr>
            <a:lvl5pPr>
              <a:buClr>
                <a:schemeClr val="tx1"/>
              </a:buClr>
              <a:defRPr sz="260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6" name="Content Placeholder 2"/>
          <p:cNvSpPr>
            <a:spLocks noGrp="1"/>
          </p:cNvSpPr>
          <p:nvPr>
            <p:ph idx="11"/>
          </p:nvPr>
        </p:nvSpPr>
        <p:spPr>
          <a:xfrm>
            <a:off x="914400" y="1836984"/>
            <a:ext cx="7920000" cy="7462750"/>
          </a:xfrm>
          <a:prstGeom prst="rect">
            <a:avLst/>
          </a:prstGeom>
        </p:spPr>
        <p:txBody>
          <a:bodyPr lIns="183137" tIns="91568" rIns="183137" bIns="91568">
            <a:normAutofit/>
          </a:bodyPr>
          <a:lstStyle>
            <a:lvl1pPr marL="686757" indent="-686757">
              <a:buClr>
                <a:srgbClr val="0070C0"/>
              </a:buClr>
              <a:buFont typeface="Arial" panose="020B0604020202020204" pitchFamily="34" charset="0"/>
              <a:buChar char="•"/>
              <a:defRPr sz="3600" b="1">
                <a:solidFill>
                  <a:srgbClr val="0070C0"/>
                </a:solidFill>
                <a:latin typeface="+mn-lt"/>
              </a:defRPr>
            </a:lvl1pPr>
            <a:lvl2pPr marL="1201826" indent="-515069">
              <a:buClr>
                <a:schemeClr val="tx1"/>
              </a:buClr>
              <a:buFont typeface="Wingdings" panose="05000000000000000000" pitchFamily="2" charset="2"/>
              <a:buChar char="§"/>
              <a:defRPr sz="3000">
                <a:solidFill>
                  <a:schemeClr val="tx1"/>
                </a:solidFill>
                <a:latin typeface="+mn-lt"/>
              </a:defRPr>
            </a:lvl2pPr>
            <a:lvl3pPr marL="1888585" indent="-515069">
              <a:buClr>
                <a:schemeClr val="tx1"/>
              </a:buClr>
              <a:buFont typeface="Wingdings" panose="05000000000000000000" pitchFamily="2" charset="2"/>
              <a:buChar char="Ø"/>
              <a:defRPr sz="2600" i="1">
                <a:solidFill>
                  <a:schemeClr val="tx1"/>
                </a:solidFill>
                <a:latin typeface="+mn-lt"/>
              </a:defRPr>
            </a:lvl3pPr>
            <a:lvl4pPr>
              <a:buClr>
                <a:schemeClr val="tx1"/>
              </a:buClr>
              <a:defRPr sz="2600">
                <a:solidFill>
                  <a:schemeClr val="tx1"/>
                </a:solidFill>
                <a:latin typeface="Arial Narrow" pitchFamily="34" charset="0"/>
              </a:defRPr>
            </a:lvl4pPr>
            <a:lvl5pPr>
              <a:buClr>
                <a:schemeClr val="tx1"/>
              </a:buClr>
              <a:defRPr sz="260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xmlns="" val="3923527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xmlns="" val="337066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Rectangle 6"/>
          <p:cNvSpPr/>
          <p:nvPr userDrawn="1"/>
        </p:nvSpPr>
        <p:spPr>
          <a:xfrm>
            <a:off x="1371600" y="0"/>
            <a:ext cx="16916400" cy="147767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fr-FR" sz="2600" dirty="0"/>
          </a:p>
        </p:txBody>
      </p:sp>
      <p:sp>
        <p:nvSpPr>
          <p:cNvPr id="9" name="Titre 2"/>
          <p:cNvSpPr>
            <a:spLocks noGrp="1"/>
          </p:cNvSpPr>
          <p:nvPr>
            <p:ph type="title" hasCustomPrompt="1"/>
          </p:nvPr>
        </p:nvSpPr>
        <p:spPr>
          <a:xfrm>
            <a:off x="971600" y="5690654"/>
            <a:ext cx="6763520" cy="741970"/>
          </a:xfrm>
          <a:noFill/>
        </p:spPr>
        <p:txBody>
          <a:bodyPr vert="horz" wrap="none" lIns="183137" tIns="91568" rIns="183137" bIns="91568" rtlCol="0">
            <a:spAutoFit/>
          </a:bodyPr>
          <a:lstStyle>
            <a:lvl1pPr algn="l">
              <a:defRPr lang="en-US" sz="3600" i="1" noProof="0" dirty="0">
                <a:solidFill>
                  <a:schemeClr val="tx1">
                    <a:lumMod val="75000"/>
                    <a:lumOff val="25000"/>
                  </a:schemeClr>
                </a:solidFill>
                <a:latin typeface="+mn-lt"/>
                <a:ea typeface="+mn-ea"/>
                <a:cs typeface="+mn-cs"/>
              </a:defRPr>
            </a:lvl1pPr>
          </a:lstStyle>
          <a:p>
            <a:pPr marL="0" lvl="0" indent="0">
              <a:spcBef>
                <a:spcPct val="20000"/>
              </a:spcBef>
              <a:buFont typeface="Arial" pitchFamily="34" charset="0"/>
            </a:pPr>
            <a:r>
              <a:rPr lang="en-US" noProof="0" dirty="0"/>
              <a:t>Click to edit the presentation title</a:t>
            </a:r>
          </a:p>
        </p:txBody>
      </p:sp>
      <p:sp>
        <p:nvSpPr>
          <p:cNvPr id="13" name="Espace réservé du texte 12"/>
          <p:cNvSpPr>
            <a:spLocks noGrp="1"/>
          </p:cNvSpPr>
          <p:nvPr>
            <p:ph type="body" sz="quarter" idx="10" hasCustomPrompt="1"/>
          </p:nvPr>
        </p:nvSpPr>
        <p:spPr>
          <a:xfrm>
            <a:off x="971600" y="6659069"/>
            <a:ext cx="16249600" cy="1722173"/>
          </a:xfrm>
          <a:prstGeom prst="rect">
            <a:avLst/>
          </a:prstGeom>
        </p:spPr>
        <p:txBody>
          <a:bodyPr lIns="183137" tIns="91568" rIns="183137" bIns="91568"/>
          <a:lstStyle>
            <a:lvl1pPr>
              <a:defRPr b="1">
                <a:solidFill>
                  <a:srgbClr val="0070C0"/>
                </a:solidFill>
              </a:defRPr>
            </a:lvl1pPr>
          </a:lstStyle>
          <a:p>
            <a:pPr lvl="0"/>
            <a:r>
              <a:rPr lang="en-US" noProof="0" dirty="0"/>
              <a:t>Click to edit the section title</a:t>
            </a:r>
            <a:endParaRPr lang="fr-FR" dirty="0"/>
          </a:p>
        </p:txBody>
      </p:sp>
    </p:spTree>
    <p:extLst>
      <p:ext uri="{BB962C8B-B14F-4D97-AF65-F5344CB8AC3E}">
        <p14:creationId xmlns:p14="http://schemas.microsoft.com/office/powerpoint/2010/main" xmlns="" val="4011825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ck">
    <p:spTree>
      <p:nvGrpSpPr>
        <p:cNvPr id="1" name=""/>
        <p:cNvGrpSpPr/>
        <p:nvPr/>
      </p:nvGrpSpPr>
      <p:grpSpPr>
        <a:xfrm>
          <a:off x="0" y="0"/>
          <a:ext cx="0" cy="0"/>
          <a:chOff x="0" y="0"/>
          <a:chExt cx="0" cy="0"/>
        </a:xfrm>
      </p:grpSpPr>
      <p:sp>
        <p:nvSpPr>
          <p:cNvPr id="7" name="Rectangle 6"/>
          <p:cNvSpPr/>
          <p:nvPr userDrawn="1"/>
        </p:nvSpPr>
        <p:spPr>
          <a:xfrm>
            <a:off x="1371600" y="0"/>
            <a:ext cx="16916400" cy="147767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fr-FR" sz="2600" dirty="0"/>
          </a:p>
        </p:txBody>
      </p:sp>
    </p:spTree>
    <p:extLst>
      <p:ext uri="{BB962C8B-B14F-4D97-AF65-F5344CB8AC3E}">
        <p14:creationId xmlns:p14="http://schemas.microsoft.com/office/powerpoint/2010/main" xmlns="" val="4013036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estions">
    <p:spTree>
      <p:nvGrpSpPr>
        <p:cNvPr id="1" name=""/>
        <p:cNvGrpSpPr/>
        <p:nvPr/>
      </p:nvGrpSpPr>
      <p:grpSpPr>
        <a:xfrm>
          <a:off x="0" y="0"/>
          <a:ext cx="0" cy="0"/>
          <a:chOff x="0" y="0"/>
          <a:chExt cx="0" cy="0"/>
        </a:xfrm>
      </p:grpSpPr>
      <p:pic>
        <p:nvPicPr>
          <p:cNvPr id="3" name="Picture 4" descr="bg_title.jpg"/>
          <p:cNvPicPr>
            <a:picLocks noChangeAspect="1"/>
          </p:cNvPicPr>
          <p:nvPr userDrawn="1"/>
        </p:nvPicPr>
        <p:blipFill rotWithShape="1">
          <a:blip r:embed="rId2" cstate="print"/>
          <a:srcRect t="58242"/>
          <a:stretch/>
        </p:blipFill>
        <p:spPr bwMode="auto">
          <a:xfrm>
            <a:off x="0" y="6085011"/>
            <a:ext cx="18288000" cy="4362838"/>
          </a:xfrm>
          <a:prstGeom prst="rect">
            <a:avLst/>
          </a:prstGeom>
          <a:noFill/>
          <a:ln w="9525">
            <a:noFill/>
            <a:miter lim="800000"/>
            <a:headEnd/>
            <a:tailEnd/>
          </a:ln>
        </p:spPr>
      </p:pic>
      <p:sp>
        <p:nvSpPr>
          <p:cNvPr id="4" name="ZoneTexte 3"/>
          <p:cNvSpPr txBox="1"/>
          <p:nvPr userDrawn="1"/>
        </p:nvSpPr>
        <p:spPr>
          <a:xfrm rot="21280201">
            <a:off x="1794442" y="7571482"/>
            <a:ext cx="7041544" cy="1854924"/>
          </a:xfrm>
          <a:prstGeom prst="rect">
            <a:avLst/>
          </a:prstGeom>
          <a:noFill/>
        </p:spPr>
        <p:txBody>
          <a:bodyPr wrap="none" lIns="183137" tIns="91568" rIns="183137" bIns="91568" rtlCol="0">
            <a:spAutoFit/>
          </a:bodyPr>
          <a:lstStyle/>
          <a:p>
            <a:r>
              <a:rPr lang="en-US" sz="10800" b="1" i="1" dirty="0">
                <a:solidFill>
                  <a:srgbClr val="FFFF00"/>
                </a:solidFill>
              </a:rPr>
              <a:t>QUESTIONS</a:t>
            </a:r>
          </a:p>
        </p:txBody>
      </p:sp>
      <p:pic>
        <p:nvPicPr>
          <p:cNvPr id="5" name="Picture 4" descr="bg_title.jpg">
            <a:extLst>
              <a:ext uri="{FF2B5EF4-FFF2-40B4-BE49-F238E27FC236}">
                <a16:creationId xmlns:a16="http://schemas.microsoft.com/office/drawing/2014/main" xmlns="" id="{066A85ED-D912-544E-AB03-390DC1430C74}"/>
              </a:ext>
            </a:extLst>
          </p:cNvPr>
          <p:cNvPicPr>
            <a:picLocks noChangeAspect="1"/>
          </p:cNvPicPr>
          <p:nvPr userDrawn="1"/>
        </p:nvPicPr>
        <p:blipFill rotWithShape="1">
          <a:blip r:embed="rId2" cstate="print"/>
          <a:srcRect b="43132"/>
          <a:stretch/>
        </p:blipFill>
        <p:spPr bwMode="auto">
          <a:xfrm>
            <a:off x="2120348" y="0"/>
            <a:ext cx="14047304" cy="6085011"/>
          </a:xfrm>
          <a:prstGeom prst="rect">
            <a:avLst/>
          </a:prstGeom>
          <a:noFill/>
          <a:ln w="9525">
            <a:noFill/>
            <a:miter lim="800000"/>
            <a:headEnd/>
            <a:tailEnd/>
          </a:ln>
        </p:spPr>
      </p:pic>
    </p:spTree>
    <p:extLst>
      <p:ext uri="{BB962C8B-B14F-4D97-AF65-F5344CB8AC3E}">
        <p14:creationId xmlns:p14="http://schemas.microsoft.com/office/powerpoint/2010/main" xmlns="" val="1919131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Footer Placeholder 4"/>
          <p:cNvSpPr>
            <a:spLocks noGrp="1"/>
          </p:cNvSpPr>
          <p:nvPr>
            <p:ph type="ftr" sz="quarter" idx="11"/>
          </p:nvPr>
        </p:nvSpPr>
        <p:spPr>
          <a:xfrm>
            <a:off x="1676400" y="9299734"/>
            <a:ext cx="16002000" cy="574058"/>
          </a:xfrm>
          <a:prstGeom prst="rect">
            <a:avLst/>
          </a:prstGeom>
        </p:spPr>
        <p:txBody>
          <a:bodyPr lIns="183137" tIns="91568" rIns="183137" bIns="91568"/>
          <a:lstStyle/>
          <a:p>
            <a:endParaRPr lang="en-US" dirty="0"/>
          </a:p>
        </p:txBody>
      </p:sp>
      <p:sp>
        <p:nvSpPr>
          <p:cNvPr id="6" name="Slide Number Placeholder 5"/>
          <p:cNvSpPr>
            <a:spLocks noGrp="1"/>
          </p:cNvSpPr>
          <p:nvPr>
            <p:ph type="sldNum" sz="quarter" idx="12"/>
          </p:nvPr>
        </p:nvSpPr>
        <p:spPr>
          <a:xfrm>
            <a:off x="292608" y="9357140"/>
            <a:ext cx="914400" cy="688869"/>
          </a:xfrm>
          <a:prstGeom prst="ellipse">
            <a:avLst/>
          </a:prstGeom>
        </p:spPr>
        <p:txBody>
          <a:bodyPr lIns="183137" tIns="91568" rIns="183137" bIns="91568"/>
          <a:lstStyle/>
          <a:p>
            <a:fld id="{6E9C9DF3-A5C3-4F6E-81EE-769A99A67C0D}" type="slidenum">
              <a:rPr lang="en-US" smtClean="0"/>
              <a:pPr/>
              <a:t>‹#›</a:t>
            </a:fld>
            <a:endParaRPr lang="en-US" dirty="0"/>
          </a:p>
        </p:txBody>
      </p:sp>
      <p:sp>
        <p:nvSpPr>
          <p:cNvPr id="8" name="Content Placeholder 7"/>
          <p:cNvSpPr>
            <a:spLocks noGrp="1"/>
          </p:cNvSpPr>
          <p:nvPr>
            <p:ph sz="quarter" idx="1"/>
          </p:nvPr>
        </p:nvSpPr>
        <p:spPr>
          <a:xfrm>
            <a:off x="1828800" y="2181419"/>
            <a:ext cx="15544800" cy="6888692"/>
          </a:xfrm>
          <a:prstGeom prst="rect">
            <a:avLst/>
          </a:prstGeom>
        </p:spPr>
        <p:txBody>
          <a:bodyPr vert="horz" lIns="183137" tIns="91568" rIns="183137" bIns="91568"/>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pic>
        <p:nvPicPr>
          <p:cNvPr id="10" name="Picture 9" descr="ICT-LogoTrnsprnt.png"/>
          <p:cNvPicPr>
            <a:picLocks noChangeAspect="1"/>
          </p:cNvPicPr>
          <p:nvPr userDrawn="1"/>
        </p:nvPicPr>
        <p:blipFill>
          <a:blip r:embed="rId2" cstate="print"/>
          <a:stretch>
            <a:fillRect/>
          </a:stretch>
        </p:blipFill>
        <p:spPr>
          <a:xfrm>
            <a:off x="9448800" y="9701576"/>
            <a:ext cx="2133600" cy="6697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7400" y="0"/>
            <a:ext cx="16830600" cy="1477676"/>
          </a:xfrm>
          <a:prstGeom prst="rect">
            <a:avLst/>
          </a:prstGeom>
          <a:solidFill>
            <a:srgbClr val="005DA2"/>
          </a:solidFill>
          <a:ln>
            <a:noFill/>
          </a:ln>
        </p:spPr>
        <p:txBody>
          <a:bodyPr vert="horz" lIns="183137" tIns="91568" rIns="183137" bIns="91568" rtlCol="0" anchor="ctr">
            <a:normAutofit/>
          </a:bodyPr>
          <a:lstStyle/>
          <a:p>
            <a:r>
              <a:rPr lang="en-US" dirty="0"/>
              <a:t>Click to edit Master title style</a:t>
            </a:r>
          </a:p>
        </p:txBody>
      </p:sp>
      <p:sp>
        <p:nvSpPr>
          <p:cNvPr id="12" name="ZoneTexte 11"/>
          <p:cNvSpPr txBox="1"/>
          <p:nvPr userDrawn="1"/>
        </p:nvSpPr>
        <p:spPr>
          <a:xfrm>
            <a:off x="11420948" y="9750912"/>
            <a:ext cx="779700" cy="602850"/>
          </a:xfrm>
          <a:prstGeom prst="rect">
            <a:avLst/>
          </a:prstGeom>
          <a:noFill/>
        </p:spPr>
        <p:txBody>
          <a:bodyPr wrap="none" lIns="183137" tIns="91568" rIns="183137" bIns="91568" rtlCol="0">
            <a:spAutoFit/>
          </a:bodyPr>
          <a:lstStyle/>
          <a:p>
            <a:fld id="{F1E807A1-1B26-4427-B144-D3AA17575746}" type="slidenum">
              <a:rPr lang="en-US" sz="2600" b="0" noProof="0" smtClean="0">
                <a:solidFill>
                  <a:srgbClr val="0070C0"/>
                </a:solidFill>
              </a:rPr>
              <a:pPr/>
              <a:t>‹#›</a:t>
            </a:fld>
            <a:endParaRPr lang="en-US" sz="2600" b="0" noProof="0" dirty="0">
              <a:solidFill>
                <a:srgbClr val="0070C0"/>
              </a:solidFill>
            </a:endParaRPr>
          </a:p>
        </p:txBody>
      </p:sp>
      <p:grpSp>
        <p:nvGrpSpPr>
          <p:cNvPr id="3" name="Group 2">
            <a:extLst>
              <a:ext uri="{FF2B5EF4-FFF2-40B4-BE49-F238E27FC236}">
                <a16:creationId xmlns:a16="http://schemas.microsoft.com/office/drawing/2014/main" xmlns="" id="{71A38C80-B6EE-3B4D-A8B0-18CE06D30B7B}"/>
              </a:ext>
            </a:extLst>
          </p:cNvPr>
          <p:cNvGrpSpPr/>
          <p:nvPr userDrawn="1"/>
        </p:nvGrpSpPr>
        <p:grpSpPr>
          <a:xfrm>
            <a:off x="0" y="2"/>
            <a:ext cx="1457400" cy="1477676"/>
            <a:chOff x="881844" y="971550"/>
            <a:chExt cx="971600" cy="980728"/>
          </a:xfrm>
        </p:grpSpPr>
        <p:sp>
          <p:nvSpPr>
            <p:cNvPr id="13" name="Titre 1">
              <a:extLst>
                <a:ext uri="{FF2B5EF4-FFF2-40B4-BE49-F238E27FC236}">
                  <a16:creationId xmlns:a16="http://schemas.microsoft.com/office/drawing/2014/main" xmlns="" id="{CA962DD0-F835-3D40-A26C-5CED86B525BD}"/>
                </a:ext>
              </a:extLst>
            </p:cNvPr>
            <p:cNvSpPr txBox="1">
              <a:spLocks/>
            </p:cNvSpPr>
            <p:nvPr userDrawn="1"/>
          </p:nvSpPr>
          <p:spPr>
            <a:xfrm>
              <a:off x="881844" y="971550"/>
              <a:ext cx="971600" cy="980728"/>
            </a:xfrm>
            <a:prstGeom prst="rect">
              <a:avLst/>
            </a:prstGeom>
            <a:gradFill flip="none" rotWithShape="1">
              <a:gsLst>
                <a:gs pos="3000">
                  <a:schemeClr val="bg1"/>
                </a:gs>
                <a:gs pos="100000">
                  <a:srgbClr val="005DA2"/>
                </a:gs>
              </a:gsLst>
              <a:path path="circle">
                <a:fillToRect l="50000" t="50000" r="50000" b="50000"/>
              </a:path>
              <a:tileRect/>
            </a:gradFill>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6400" b="1" noProof="0" dirty="0">
                <a:solidFill>
                  <a:schemeClr val="bg1"/>
                </a:solidFill>
              </a:endParaRPr>
            </a:p>
          </p:txBody>
        </p:sp>
        <p:pic>
          <p:nvPicPr>
            <p:cNvPr id="14" name="Picture 3" descr="C:\Users\utilisateur\Pictures\SISO.png">
              <a:extLst>
                <a:ext uri="{FF2B5EF4-FFF2-40B4-BE49-F238E27FC236}">
                  <a16:creationId xmlns:a16="http://schemas.microsoft.com/office/drawing/2014/main" xmlns="" id="{2F1126CF-D424-B741-A8F7-2B25EC2662E1}"/>
                </a:ext>
              </a:extLst>
            </p:cNvPr>
            <p:cNvPicPr>
              <a:picLocks noChangeAspect="1" noChangeArrowheads="1"/>
            </p:cNvPicPr>
            <p:nvPr userDrawn="1"/>
          </p:nvPicPr>
          <p:blipFill>
            <a:blip r:embed="rId10" cstate="print">
              <a:extLst>
                <a:ext uri="{28A0092B-C50C-407E-A947-70E740481C1C}">
                  <a14:useLocalDpi xmlns:a14="http://schemas.microsoft.com/office/drawing/2010/main" xmlns="" val="0"/>
                </a:ext>
              </a:extLst>
            </a:blip>
            <a:srcRect/>
            <a:stretch>
              <a:fillRect/>
            </a:stretch>
          </p:blipFill>
          <p:spPr bwMode="auto">
            <a:xfrm>
              <a:off x="971600" y="1060190"/>
              <a:ext cx="792088" cy="803449"/>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11" name="Rectangle 10"/>
          <p:cNvSpPr/>
          <p:nvPr userDrawn="1"/>
        </p:nvSpPr>
        <p:spPr>
          <a:xfrm>
            <a:off x="0" y="9725269"/>
            <a:ext cx="18288000" cy="607770"/>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r>
              <a:rPr lang="en-US" sz="2600" b="1" noProof="0" dirty="0">
                <a:solidFill>
                  <a:srgbClr val="0070C0"/>
                </a:solidFill>
              </a:rPr>
              <a:t>2021 Virtual Simulation Innovation Workshop (SIW)</a:t>
            </a:r>
          </a:p>
        </p:txBody>
      </p:sp>
      <p:pic>
        <p:nvPicPr>
          <p:cNvPr id="15" name="Picture 2">
            <a:extLst>
              <a:ext uri="{FF2B5EF4-FFF2-40B4-BE49-F238E27FC236}">
                <a16:creationId xmlns:a16="http://schemas.microsoft.com/office/drawing/2014/main" xmlns="" id="{95820608-A8C0-2142-A329-687B83C3686A}"/>
              </a:ext>
            </a:extLst>
          </p:cNvPr>
          <p:cNvPicPr>
            <a:picLocks noChangeAspect="1" noChangeArrowheads="1"/>
          </p:cNvPicPr>
          <p:nvPr userDrawn="1"/>
        </p:nvPicPr>
        <p:blipFill>
          <a:blip r:embed="rId11" cstate="print"/>
          <a:srcRect/>
          <a:stretch>
            <a:fillRect/>
          </a:stretch>
        </p:blipFill>
        <p:spPr bwMode="auto">
          <a:xfrm>
            <a:off x="16764003" y="9799529"/>
            <a:ext cx="1344150" cy="459246"/>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55" r:id="rId1"/>
    <p:sldLayoutId id="2147483652" r:id="rId2"/>
    <p:sldLayoutId id="2147483653" r:id="rId3"/>
    <p:sldLayoutId id="2147483654" r:id="rId4"/>
    <p:sldLayoutId id="2147483656" r:id="rId5"/>
    <p:sldLayoutId id="2147483658" r:id="rId6"/>
    <p:sldLayoutId id="2147483657" r:id="rId7"/>
    <p:sldLayoutId id="2147483659" r:id="rId8"/>
  </p:sldLayoutIdLst>
  <p:hf hdr="0" dt="0"/>
  <p:txStyles>
    <p:titleStyle>
      <a:lvl1pPr algn="ctr" defTabSz="1373516" rtl="0" eaLnBrk="1" latinLnBrk="0" hangingPunct="1">
        <a:spcBef>
          <a:spcPct val="0"/>
        </a:spcBef>
        <a:buNone/>
        <a:defRPr sz="4800" b="1" kern="1200">
          <a:solidFill>
            <a:schemeClr val="bg1"/>
          </a:solidFill>
          <a:latin typeface="+mj-lt"/>
          <a:ea typeface="+mj-ea"/>
          <a:cs typeface="Times New Roman" pitchFamily="18" charset="0"/>
        </a:defRPr>
      </a:lvl1pPr>
    </p:titleStyle>
    <p:bodyStyle>
      <a:lvl1pPr marL="515069" indent="-515069" algn="l" defTabSz="1373516" rtl="0" eaLnBrk="1" latinLnBrk="0" hangingPunct="1">
        <a:spcBef>
          <a:spcPct val="20000"/>
        </a:spcBef>
        <a:buFontTx/>
        <a:buNone/>
        <a:defRPr sz="4800" kern="1200">
          <a:solidFill>
            <a:schemeClr val="tx1"/>
          </a:solidFill>
          <a:latin typeface="+mj-lt"/>
          <a:ea typeface="+mn-ea"/>
          <a:cs typeface="Times New Roman" pitchFamily="18" charset="0"/>
        </a:defRPr>
      </a:lvl1pPr>
      <a:lvl2pPr marL="1115983" indent="-429226" algn="l" defTabSz="1373516" rtl="0" eaLnBrk="1" latinLnBrk="0" hangingPunct="1">
        <a:spcBef>
          <a:spcPct val="20000"/>
        </a:spcBef>
        <a:buFontTx/>
        <a:buNone/>
        <a:defRPr sz="4200" kern="1200">
          <a:solidFill>
            <a:schemeClr val="tx1"/>
          </a:solidFill>
          <a:latin typeface="Times New Roman" pitchFamily="18" charset="0"/>
          <a:ea typeface="+mn-ea"/>
          <a:cs typeface="Times New Roman" pitchFamily="18" charset="0"/>
        </a:defRPr>
      </a:lvl2pPr>
      <a:lvl3pPr marL="1716895" indent="-343379" algn="l" defTabSz="1373516" rtl="0" eaLnBrk="1" latinLnBrk="0" hangingPunct="1">
        <a:spcBef>
          <a:spcPct val="20000"/>
        </a:spcBef>
        <a:buFontTx/>
        <a:buNone/>
        <a:defRPr sz="3600" kern="1200">
          <a:solidFill>
            <a:schemeClr val="tx1"/>
          </a:solidFill>
          <a:latin typeface="Times New Roman" pitchFamily="18" charset="0"/>
          <a:ea typeface="+mn-ea"/>
          <a:cs typeface="Times New Roman" pitchFamily="18" charset="0"/>
        </a:defRPr>
      </a:lvl3pPr>
      <a:lvl4pPr marL="2403652" indent="-343379" algn="l" defTabSz="1373516" rtl="0" eaLnBrk="1" latinLnBrk="0" hangingPunct="1">
        <a:spcBef>
          <a:spcPct val="20000"/>
        </a:spcBef>
        <a:buFontTx/>
        <a:buNone/>
        <a:defRPr sz="3000" kern="1200">
          <a:solidFill>
            <a:schemeClr val="tx1"/>
          </a:solidFill>
          <a:latin typeface="Times New Roman" pitchFamily="18" charset="0"/>
          <a:ea typeface="+mn-ea"/>
          <a:cs typeface="Times New Roman" pitchFamily="18" charset="0"/>
        </a:defRPr>
      </a:lvl4pPr>
      <a:lvl5pPr marL="3090411" indent="-343379" algn="l" defTabSz="1373516" rtl="0" eaLnBrk="1" latinLnBrk="0" hangingPunct="1">
        <a:spcBef>
          <a:spcPct val="20000"/>
        </a:spcBef>
        <a:buFontTx/>
        <a:buNone/>
        <a:defRPr sz="3000" kern="1200">
          <a:solidFill>
            <a:schemeClr val="tx1"/>
          </a:solidFill>
          <a:latin typeface="Times New Roman" pitchFamily="18" charset="0"/>
          <a:ea typeface="+mn-ea"/>
          <a:cs typeface="Times New Roman" pitchFamily="18" charset="0"/>
        </a:defRPr>
      </a:lvl5pPr>
      <a:lvl6pPr marL="3777168" indent="-343379" algn="l" defTabSz="1373516"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63927" indent="-343379" algn="l" defTabSz="1373516"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50684" indent="-343379" algn="l" defTabSz="1373516"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37443" indent="-343379" algn="l" defTabSz="1373516"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3516" rtl="0" eaLnBrk="1" latinLnBrk="0" hangingPunct="1">
        <a:defRPr sz="2600" kern="1200">
          <a:solidFill>
            <a:schemeClr val="tx1"/>
          </a:solidFill>
          <a:latin typeface="+mn-lt"/>
          <a:ea typeface="+mn-ea"/>
          <a:cs typeface="+mn-cs"/>
        </a:defRPr>
      </a:lvl1pPr>
      <a:lvl2pPr marL="686757" algn="l" defTabSz="1373516" rtl="0" eaLnBrk="1" latinLnBrk="0" hangingPunct="1">
        <a:defRPr sz="2600" kern="1200">
          <a:solidFill>
            <a:schemeClr val="tx1"/>
          </a:solidFill>
          <a:latin typeface="+mn-lt"/>
          <a:ea typeface="+mn-ea"/>
          <a:cs typeface="+mn-cs"/>
        </a:defRPr>
      </a:lvl2pPr>
      <a:lvl3pPr marL="1373516" algn="l" defTabSz="1373516" rtl="0" eaLnBrk="1" latinLnBrk="0" hangingPunct="1">
        <a:defRPr sz="2600" kern="1200">
          <a:solidFill>
            <a:schemeClr val="tx1"/>
          </a:solidFill>
          <a:latin typeface="+mn-lt"/>
          <a:ea typeface="+mn-ea"/>
          <a:cs typeface="+mn-cs"/>
        </a:defRPr>
      </a:lvl3pPr>
      <a:lvl4pPr marL="2060273" algn="l" defTabSz="1373516" rtl="0" eaLnBrk="1" latinLnBrk="0" hangingPunct="1">
        <a:defRPr sz="2600" kern="1200">
          <a:solidFill>
            <a:schemeClr val="tx1"/>
          </a:solidFill>
          <a:latin typeface="+mn-lt"/>
          <a:ea typeface="+mn-ea"/>
          <a:cs typeface="+mn-cs"/>
        </a:defRPr>
      </a:lvl4pPr>
      <a:lvl5pPr marL="2747032" algn="l" defTabSz="1373516" rtl="0" eaLnBrk="1" latinLnBrk="0" hangingPunct="1">
        <a:defRPr sz="2600" kern="1200">
          <a:solidFill>
            <a:schemeClr val="tx1"/>
          </a:solidFill>
          <a:latin typeface="+mn-lt"/>
          <a:ea typeface="+mn-ea"/>
          <a:cs typeface="+mn-cs"/>
        </a:defRPr>
      </a:lvl5pPr>
      <a:lvl6pPr marL="3433789" algn="l" defTabSz="1373516" rtl="0" eaLnBrk="1" latinLnBrk="0" hangingPunct="1">
        <a:defRPr sz="2600" kern="1200">
          <a:solidFill>
            <a:schemeClr val="tx1"/>
          </a:solidFill>
          <a:latin typeface="+mn-lt"/>
          <a:ea typeface="+mn-ea"/>
          <a:cs typeface="+mn-cs"/>
        </a:defRPr>
      </a:lvl6pPr>
      <a:lvl7pPr marL="4120548" algn="l" defTabSz="1373516" rtl="0" eaLnBrk="1" latinLnBrk="0" hangingPunct="1">
        <a:defRPr sz="2600" kern="1200">
          <a:solidFill>
            <a:schemeClr val="tx1"/>
          </a:solidFill>
          <a:latin typeface="+mn-lt"/>
          <a:ea typeface="+mn-ea"/>
          <a:cs typeface="+mn-cs"/>
        </a:defRPr>
      </a:lvl7pPr>
      <a:lvl8pPr marL="4807305" algn="l" defTabSz="1373516" rtl="0" eaLnBrk="1" latinLnBrk="0" hangingPunct="1">
        <a:defRPr sz="2600" kern="1200">
          <a:solidFill>
            <a:schemeClr val="tx1"/>
          </a:solidFill>
          <a:latin typeface="+mn-lt"/>
          <a:ea typeface="+mn-ea"/>
          <a:cs typeface="+mn-cs"/>
        </a:defRPr>
      </a:lvl8pPr>
      <a:lvl9pPr marL="5494062" algn="l" defTabSz="1373516"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ous-titre 31"/>
          <p:cNvSpPr>
            <a:spLocks noGrp="1"/>
          </p:cNvSpPr>
          <p:nvPr>
            <p:ph type="subTitle" idx="1"/>
          </p:nvPr>
        </p:nvSpPr>
        <p:spPr>
          <a:xfrm>
            <a:off x="6553203" y="6239035"/>
            <a:ext cx="5633594" cy="741970"/>
          </a:xfrm>
          <a:prstGeom prst="rect">
            <a:avLst/>
          </a:prstGeom>
        </p:spPr>
        <p:txBody>
          <a:bodyPr/>
          <a:lstStyle/>
          <a:p>
            <a:r>
              <a:rPr lang="en-US" dirty="0" smtClean="0"/>
              <a:t>2021-SIW-Presentation-015</a:t>
            </a:r>
            <a:endParaRPr lang="en-US" dirty="0"/>
          </a:p>
        </p:txBody>
      </p:sp>
      <p:sp>
        <p:nvSpPr>
          <p:cNvPr id="31" name="Titre 30"/>
          <p:cNvSpPr>
            <a:spLocks noGrp="1"/>
          </p:cNvSpPr>
          <p:nvPr>
            <p:ph type="title"/>
          </p:nvPr>
        </p:nvSpPr>
        <p:spPr/>
        <p:txBody>
          <a:bodyPr/>
          <a:lstStyle/>
          <a:p>
            <a:r>
              <a:rPr lang="en-US" dirty="0" smtClean="0"/>
              <a:t>Communications Management Plan for Technical and Terminology Standards</a:t>
            </a:r>
            <a:endParaRPr lang="en-US" dirty="0"/>
          </a:p>
        </p:txBody>
      </p:sp>
      <p:sp>
        <p:nvSpPr>
          <p:cNvPr id="33" name="Espace réservé du texte 32"/>
          <p:cNvSpPr>
            <a:spLocks noGrp="1"/>
          </p:cNvSpPr>
          <p:nvPr>
            <p:ph type="body" sz="quarter" idx="10"/>
          </p:nvPr>
        </p:nvSpPr>
        <p:spPr>
          <a:xfrm>
            <a:off x="1524000" y="7309671"/>
            <a:ext cx="15240000" cy="1728901"/>
          </a:xfrm>
          <a:prstGeom prst="rect">
            <a:avLst/>
          </a:prstGeom>
        </p:spPr>
        <p:txBody>
          <a:bodyPr>
            <a:normAutofit/>
          </a:bodyPr>
          <a:lstStyle/>
          <a:p>
            <a:r>
              <a:rPr lang="en-US" dirty="0" smtClean="0"/>
              <a:t>Dan M. Davis, ICT – University of Southern California, USA</a:t>
            </a:r>
          </a:p>
          <a:p>
            <a:r>
              <a:rPr lang="en-US" dirty="0" smtClean="0"/>
              <a:t>Co-Authors: Milton Rosenberg and CAPT Daniel P. Burns</a:t>
            </a:r>
            <a:r>
              <a:rPr lang="en-US" smtClean="0"/>
              <a:t>, USN (Ret.)</a:t>
            </a:r>
            <a:endParaRPr lang="en-US" dirty="0"/>
          </a:p>
          <a:p>
            <a:endParaRPr lang="en-US" dirty="0"/>
          </a:p>
          <a:p>
            <a:endParaRPr lang="en-US" dirty="0"/>
          </a:p>
        </p:txBody>
      </p:sp>
      <p:pic>
        <p:nvPicPr>
          <p:cNvPr id="5" name="Picture 4" descr="USC-Seal-Trnsprnt copy.gif"/>
          <p:cNvPicPr>
            <a:picLocks noChangeAspect="1"/>
          </p:cNvPicPr>
          <p:nvPr/>
        </p:nvPicPr>
        <p:blipFill>
          <a:blip r:embed="rId2" cstate="print"/>
          <a:stretch>
            <a:fillRect/>
          </a:stretch>
        </p:blipFill>
        <p:spPr>
          <a:xfrm>
            <a:off x="15636257" y="6850425"/>
            <a:ext cx="2194546" cy="2261377"/>
          </a:xfrm>
          <a:prstGeom prst="rect">
            <a:avLst/>
          </a:prstGeom>
        </p:spPr>
      </p:pic>
    </p:spTree>
    <p:extLst>
      <p:ext uri="{BB962C8B-B14F-4D97-AF65-F5344CB8AC3E}">
        <p14:creationId xmlns:p14="http://schemas.microsoft.com/office/powerpoint/2010/main" xmlns="" val="3567761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Issues</a:t>
            </a:r>
            <a:endParaRPr lang="en-US" dirty="0"/>
          </a:p>
        </p:txBody>
      </p:sp>
      <p:sp>
        <p:nvSpPr>
          <p:cNvPr id="3" name="Content Placeholder 2"/>
          <p:cNvSpPr>
            <a:spLocks noGrp="1"/>
          </p:cNvSpPr>
          <p:nvPr>
            <p:ph sz="quarter" idx="1"/>
          </p:nvPr>
        </p:nvSpPr>
        <p:spPr>
          <a:xfrm>
            <a:off x="762000" y="2181419"/>
            <a:ext cx="9753600" cy="6888692"/>
          </a:xfrm>
        </p:spPr>
        <p:txBody>
          <a:bodyPr>
            <a:normAutofit fontScale="92500" lnSpcReduction="20000"/>
          </a:bodyPr>
          <a:lstStyle/>
          <a:p>
            <a:r>
              <a:rPr lang="en-US" dirty="0" smtClean="0"/>
              <a:t>Current ICT work: Holocaust Survivors</a:t>
            </a:r>
          </a:p>
          <a:p>
            <a:r>
              <a:rPr lang="en-US" dirty="0" smtClean="0"/>
              <a:t>Creating engaging virtual conversations</a:t>
            </a:r>
          </a:p>
          <a:p>
            <a:r>
              <a:rPr lang="en-US" dirty="0" smtClean="0"/>
              <a:t>The New Dimensions in Testimony Project via NLP and 3D </a:t>
            </a:r>
            <a:r>
              <a:rPr lang="en-US" dirty="0" smtClean="0"/>
              <a:t>Hologram</a:t>
            </a:r>
          </a:p>
          <a:p>
            <a:endParaRPr lang="en-US" sz="3000" dirty="0" smtClean="0"/>
          </a:p>
          <a:p>
            <a:r>
              <a:rPr lang="en-US" dirty="0" smtClean="0"/>
              <a:t>Need for mentors in careers</a:t>
            </a:r>
          </a:p>
          <a:p>
            <a:r>
              <a:rPr lang="en-US" dirty="0" smtClean="0"/>
              <a:t>Mentor Pal via NLP and Video Clips</a:t>
            </a:r>
          </a:p>
          <a:p>
            <a:r>
              <a:rPr lang="en-US" dirty="0" smtClean="0"/>
              <a:t>What is it/she/he: Real, Virtual, ???</a:t>
            </a:r>
          </a:p>
          <a:p>
            <a:r>
              <a:rPr lang="en-US" dirty="0" smtClean="0"/>
              <a:t>Why does it matter</a:t>
            </a:r>
          </a:p>
          <a:p>
            <a:r>
              <a:rPr lang="en-US" dirty="0" smtClean="0"/>
              <a:t>Can these issues be addressed</a:t>
            </a:r>
          </a:p>
        </p:txBody>
      </p:sp>
      <p:pic>
        <p:nvPicPr>
          <p:cNvPr id="4" name="Content Placeholder 5" descr="MntPanel2.jpg">
            <a:extLst>
              <a:ext uri="{FF2B5EF4-FFF2-40B4-BE49-F238E27FC236}">
                <a16:creationId xmlns="" xmlns:a16="http://schemas.microsoft.com/office/drawing/2014/main" id="{46FC7CB9-7BBD-4E47-8DD6-C3F3F48ED3E4}"/>
              </a:ext>
            </a:extLst>
          </p:cNvPr>
          <p:cNvPicPr>
            <a:picLocks/>
          </p:cNvPicPr>
          <p:nvPr/>
        </p:nvPicPr>
        <p:blipFill>
          <a:blip r:embed="rId2" cstate="print"/>
          <a:stretch>
            <a:fillRect/>
          </a:stretch>
        </p:blipFill>
        <p:spPr>
          <a:xfrm>
            <a:off x="10515600" y="5432022"/>
            <a:ext cx="6705600" cy="4020794"/>
          </a:xfrm>
          <a:prstGeom prst="rect">
            <a:avLst/>
          </a:prstGeom>
        </p:spPr>
      </p:pic>
      <p:pic>
        <p:nvPicPr>
          <p:cNvPr id="5" name="Picture 4" descr="new-dimensions-in-testimony-1-300x169.jpeg"/>
          <p:cNvPicPr>
            <a:picLocks noChangeAspect="1"/>
          </p:cNvPicPr>
          <p:nvPr/>
        </p:nvPicPr>
        <p:blipFill>
          <a:blip r:embed="rId3" cstate="print"/>
          <a:stretch>
            <a:fillRect/>
          </a:stretch>
        </p:blipFill>
        <p:spPr>
          <a:xfrm>
            <a:off x="10515600" y="1853443"/>
            <a:ext cx="6553200" cy="342789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extBox 142"/>
          <p:cNvSpPr txBox="1"/>
          <p:nvPr/>
        </p:nvSpPr>
        <p:spPr>
          <a:xfrm>
            <a:off x="7315200" y="6544260"/>
            <a:ext cx="5029200" cy="618309"/>
          </a:xfrm>
          <a:prstGeom prst="rect">
            <a:avLst/>
          </a:prstGeom>
          <a:noFill/>
        </p:spPr>
        <p:txBody>
          <a:bodyPr wrap="square" lIns="183137" tIns="91568" rIns="183137" bIns="91568" rtlCol="0">
            <a:spAutoFit/>
          </a:bodyPr>
          <a:lstStyle/>
          <a:p>
            <a:r>
              <a:rPr lang="en-US" sz="2800" dirty="0" smtClean="0"/>
              <a:t>Progress              Evaluation</a:t>
            </a:r>
            <a:endParaRPr lang="en-US" sz="2800" dirty="0"/>
          </a:p>
        </p:txBody>
      </p:sp>
      <p:sp>
        <p:nvSpPr>
          <p:cNvPr id="2" name="Title 1"/>
          <p:cNvSpPr>
            <a:spLocks noGrp="1"/>
          </p:cNvSpPr>
          <p:nvPr>
            <p:ph type="title"/>
          </p:nvPr>
        </p:nvSpPr>
        <p:spPr>
          <a:ln w="28575"/>
        </p:spPr>
        <p:txBody>
          <a:bodyPr/>
          <a:lstStyle/>
          <a:p>
            <a:r>
              <a:rPr lang="en-US" dirty="0" smtClean="0"/>
              <a:t>Communications Flow Chart</a:t>
            </a:r>
            <a:endParaRPr lang="en-US" dirty="0"/>
          </a:p>
        </p:txBody>
      </p:sp>
      <p:sp>
        <p:nvSpPr>
          <p:cNvPr id="6" name="TextBox 5"/>
          <p:cNvSpPr txBox="1"/>
          <p:nvPr/>
        </p:nvSpPr>
        <p:spPr>
          <a:xfrm>
            <a:off x="0" y="2104878"/>
            <a:ext cx="18288000" cy="741970"/>
          </a:xfrm>
          <a:prstGeom prst="rect">
            <a:avLst/>
          </a:prstGeom>
          <a:noFill/>
        </p:spPr>
        <p:txBody>
          <a:bodyPr wrap="square" lIns="183137" tIns="91568" rIns="183137" bIns="91568" rtlCol="0">
            <a:spAutoFit/>
          </a:bodyPr>
          <a:lstStyle/>
          <a:p>
            <a:pPr algn="ctr"/>
            <a:r>
              <a:rPr lang="en-US" dirty="0" smtClean="0"/>
              <a:t>Communications Flow Chart for Mentor PAL (Personal Assistant for Learning)</a:t>
            </a:r>
            <a:endParaRPr lang="en-US" dirty="0"/>
          </a:p>
        </p:txBody>
      </p:sp>
      <p:sp>
        <p:nvSpPr>
          <p:cNvPr id="7" name="Rectangle 6"/>
          <p:cNvSpPr/>
          <p:nvPr/>
        </p:nvSpPr>
        <p:spPr>
          <a:xfrm>
            <a:off x="609600" y="3176453"/>
            <a:ext cx="17068800" cy="618068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en-US"/>
          </a:p>
        </p:txBody>
      </p:sp>
      <p:sp>
        <p:nvSpPr>
          <p:cNvPr id="8" name="Rectangle 7"/>
          <p:cNvSpPr/>
          <p:nvPr/>
        </p:nvSpPr>
        <p:spPr>
          <a:xfrm>
            <a:off x="6553200" y="4860355"/>
            <a:ext cx="5486400" cy="182400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en-US"/>
          </a:p>
        </p:txBody>
      </p:sp>
      <p:cxnSp>
        <p:nvCxnSpPr>
          <p:cNvPr id="10" name="Straight Connector 9"/>
          <p:cNvCxnSpPr/>
          <p:nvPr/>
        </p:nvCxnSpPr>
        <p:spPr>
          <a:xfrm>
            <a:off x="6553200" y="5472683"/>
            <a:ext cx="5486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553200" y="4860358"/>
            <a:ext cx="5486400" cy="618309"/>
          </a:xfrm>
          <a:prstGeom prst="rect">
            <a:avLst/>
          </a:prstGeom>
          <a:noFill/>
        </p:spPr>
        <p:txBody>
          <a:bodyPr wrap="square" lIns="183137" tIns="91568" rIns="183137" bIns="91568" rtlCol="0">
            <a:spAutoFit/>
          </a:bodyPr>
          <a:lstStyle/>
          <a:p>
            <a:pPr algn="ctr"/>
            <a:r>
              <a:rPr lang="en-US" sz="2800" dirty="0" smtClean="0"/>
              <a:t>Co-PI’s Mentor PAL Proj.</a:t>
            </a:r>
          </a:p>
        </p:txBody>
      </p:sp>
      <p:sp>
        <p:nvSpPr>
          <p:cNvPr id="12" name="TextBox 11"/>
          <p:cNvSpPr txBox="1"/>
          <p:nvPr/>
        </p:nvSpPr>
        <p:spPr>
          <a:xfrm>
            <a:off x="7315200" y="5478662"/>
            <a:ext cx="1981200" cy="1200587"/>
          </a:xfrm>
          <a:prstGeom prst="rect">
            <a:avLst/>
          </a:prstGeom>
          <a:noFill/>
        </p:spPr>
        <p:txBody>
          <a:bodyPr wrap="square" lIns="183137" tIns="91568" rIns="183137" bIns="91568" rtlCol="0">
            <a:spAutoFit/>
          </a:bodyPr>
          <a:lstStyle/>
          <a:p>
            <a:pPr algn="r"/>
            <a:r>
              <a:rPr lang="en-US" sz="2200" dirty="0" smtClean="0"/>
              <a:t>PM</a:t>
            </a:r>
          </a:p>
          <a:p>
            <a:pPr algn="r"/>
            <a:r>
              <a:rPr lang="en-US" sz="2200" dirty="0" smtClean="0"/>
              <a:t>Consultant</a:t>
            </a:r>
          </a:p>
          <a:p>
            <a:pPr algn="r"/>
            <a:r>
              <a:rPr lang="en-US" sz="2200" dirty="0" smtClean="0"/>
              <a:t>Programmers</a:t>
            </a:r>
            <a:endParaRPr lang="en-US" sz="2200" dirty="0"/>
          </a:p>
        </p:txBody>
      </p:sp>
      <p:sp>
        <p:nvSpPr>
          <p:cNvPr id="13" name="Rectangle 12"/>
          <p:cNvSpPr/>
          <p:nvPr/>
        </p:nvSpPr>
        <p:spPr>
          <a:xfrm>
            <a:off x="5791200" y="3261725"/>
            <a:ext cx="2133600" cy="12246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en-US"/>
          </a:p>
        </p:txBody>
      </p:sp>
      <p:sp>
        <p:nvSpPr>
          <p:cNvPr id="14" name="TextBox 13"/>
          <p:cNvSpPr txBox="1"/>
          <p:nvPr/>
        </p:nvSpPr>
        <p:spPr>
          <a:xfrm>
            <a:off x="9144000" y="5472683"/>
            <a:ext cx="2438400" cy="1200587"/>
          </a:xfrm>
          <a:prstGeom prst="rect">
            <a:avLst/>
          </a:prstGeom>
          <a:noFill/>
        </p:spPr>
        <p:txBody>
          <a:bodyPr wrap="square" lIns="183137" tIns="91568" rIns="183137" bIns="91568" rtlCol="0">
            <a:spAutoFit/>
          </a:bodyPr>
          <a:lstStyle/>
          <a:p>
            <a:r>
              <a:rPr lang="en-US" sz="2200" dirty="0" smtClean="0"/>
              <a:t>Subjects</a:t>
            </a:r>
          </a:p>
          <a:p>
            <a:r>
              <a:rPr lang="en-US" sz="2200" dirty="0" smtClean="0"/>
              <a:t>Student RA’s</a:t>
            </a:r>
          </a:p>
          <a:p>
            <a:r>
              <a:rPr lang="en-US" sz="2200" dirty="0" smtClean="0"/>
              <a:t>Summer Interns</a:t>
            </a:r>
            <a:endParaRPr lang="en-US" sz="2200" dirty="0"/>
          </a:p>
        </p:txBody>
      </p:sp>
      <p:cxnSp>
        <p:nvCxnSpPr>
          <p:cNvPr id="16" name="Straight Connector 15"/>
          <p:cNvCxnSpPr/>
          <p:nvPr/>
        </p:nvCxnSpPr>
        <p:spPr>
          <a:xfrm>
            <a:off x="5791200" y="3788781"/>
            <a:ext cx="2133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096000" y="3176453"/>
            <a:ext cx="1981200" cy="680138"/>
          </a:xfrm>
          <a:prstGeom prst="rect">
            <a:avLst/>
          </a:prstGeom>
          <a:noFill/>
          <a:ln w="12700">
            <a:noFill/>
          </a:ln>
        </p:spPr>
        <p:txBody>
          <a:bodyPr wrap="square" lIns="183137" tIns="91568" rIns="183137" bIns="91568" rtlCol="0">
            <a:spAutoFit/>
          </a:bodyPr>
          <a:lstStyle/>
          <a:p>
            <a:r>
              <a:rPr lang="en-US" sz="3200" dirty="0" smtClean="0"/>
              <a:t>Provost</a:t>
            </a:r>
            <a:endParaRPr lang="en-US" sz="3200" dirty="0"/>
          </a:p>
        </p:txBody>
      </p:sp>
      <p:sp>
        <p:nvSpPr>
          <p:cNvPr id="18" name="TextBox 17"/>
          <p:cNvSpPr txBox="1"/>
          <p:nvPr/>
        </p:nvSpPr>
        <p:spPr>
          <a:xfrm>
            <a:off x="5638800" y="3874053"/>
            <a:ext cx="2438400" cy="680138"/>
          </a:xfrm>
          <a:prstGeom prst="rect">
            <a:avLst/>
          </a:prstGeom>
          <a:noFill/>
          <a:ln w="12700">
            <a:noFill/>
          </a:ln>
        </p:spPr>
        <p:txBody>
          <a:bodyPr wrap="square" lIns="183137" tIns="91568" rIns="183137" bIns="91568" rtlCol="0">
            <a:spAutoFit/>
          </a:bodyPr>
          <a:lstStyle/>
          <a:p>
            <a:pPr algn="ctr"/>
            <a:r>
              <a:rPr lang="en-US" sz="3200" dirty="0" smtClean="0"/>
              <a:t> Ex Dir, ICT</a:t>
            </a:r>
            <a:endParaRPr lang="en-US" sz="3200" dirty="0"/>
          </a:p>
        </p:txBody>
      </p:sp>
      <p:sp>
        <p:nvSpPr>
          <p:cNvPr id="19" name="Rectangle 18"/>
          <p:cNvSpPr/>
          <p:nvPr/>
        </p:nvSpPr>
        <p:spPr>
          <a:xfrm>
            <a:off x="10210800" y="3261725"/>
            <a:ext cx="2133600" cy="12246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en-US"/>
          </a:p>
        </p:txBody>
      </p:sp>
      <p:cxnSp>
        <p:nvCxnSpPr>
          <p:cNvPr id="20" name="Straight Connector 19"/>
          <p:cNvCxnSpPr/>
          <p:nvPr/>
        </p:nvCxnSpPr>
        <p:spPr>
          <a:xfrm>
            <a:off x="10210800" y="3788781"/>
            <a:ext cx="2133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0210800" y="3788781"/>
            <a:ext cx="2133600" cy="680138"/>
          </a:xfrm>
          <a:prstGeom prst="rect">
            <a:avLst/>
          </a:prstGeom>
          <a:noFill/>
          <a:ln w="12700">
            <a:noFill/>
          </a:ln>
        </p:spPr>
        <p:txBody>
          <a:bodyPr wrap="square" lIns="183137" tIns="91568" rIns="183137" bIns="91568" rtlCol="0">
            <a:spAutoFit/>
          </a:bodyPr>
          <a:lstStyle/>
          <a:p>
            <a:pPr algn="ctr"/>
            <a:r>
              <a:rPr lang="en-US" sz="3200" dirty="0" smtClean="0"/>
              <a:t>Contracts</a:t>
            </a:r>
            <a:endParaRPr lang="en-US" sz="3200" dirty="0"/>
          </a:p>
        </p:txBody>
      </p:sp>
      <p:sp>
        <p:nvSpPr>
          <p:cNvPr id="22" name="TextBox 21"/>
          <p:cNvSpPr txBox="1"/>
          <p:nvPr/>
        </p:nvSpPr>
        <p:spPr>
          <a:xfrm>
            <a:off x="10058400" y="3176453"/>
            <a:ext cx="2438400" cy="680138"/>
          </a:xfrm>
          <a:prstGeom prst="rect">
            <a:avLst/>
          </a:prstGeom>
          <a:noFill/>
          <a:ln w="12700">
            <a:noFill/>
          </a:ln>
        </p:spPr>
        <p:txBody>
          <a:bodyPr wrap="square" lIns="183137" tIns="91568" rIns="183137" bIns="91568" rtlCol="0">
            <a:spAutoFit/>
          </a:bodyPr>
          <a:lstStyle/>
          <a:p>
            <a:pPr algn="ctr"/>
            <a:r>
              <a:rPr lang="en-US" sz="3200" dirty="0" smtClean="0"/>
              <a:t> Campus CO</a:t>
            </a:r>
            <a:endParaRPr lang="en-US" sz="3200" dirty="0"/>
          </a:p>
        </p:txBody>
      </p:sp>
      <p:sp>
        <p:nvSpPr>
          <p:cNvPr id="23" name="Rectangle 22"/>
          <p:cNvSpPr/>
          <p:nvPr/>
        </p:nvSpPr>
        <p:spPr>
          <a:xfrm>
            <a:off x="14782800" y="3261725"/>
            <a:ext cx="2133600" cy="12246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en-US"/>
          </a:p>
        </p:txBody>
      </p:sp>
      <p:cxnSp>
        <p:nvCxnSpPr>
          <p:cNvPr id="24" name="Straight Connector 23"/>
          <p:cNvCxnSpPr/>
          <p:nvPr/>
        </p:nvCxnSpPr>
        <p:spPr>
          <a:xfrm>
            <a:off x="14782800" y="3788781"/>
            <a:ext cx="2133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4782800" y="3788781"/>
            <a:ext cx="2133600" cy="680138"/>
          </a:xfrm>
          <a:prstGeom prst="rect">
            <a:avLst/>
          </a:prstGeom>
          <a:noFill/>
          <a:ln w="12700">
            <a:noFill/>
          </a:ln>
        </p:spPr>
        <p:txBody>
          <a:bodyPr wrap="square" lIns="183137" tIns="91568" rIns="183137" bIns="91568" rtlCol="0">
            <a:spAutoFit/>
          </a:bodyPr>
          <a:lstStyle/>
          <a:p>
            <a:pPr algn="ctr"/>
            <a:r>
              <a:rPr lang="en-US" sz="3200" dirty="0" smtClean="0"/>
              <a:t>HR Mgr</a:t>
            </a:r>
            <a:endParaRPr lang="en-US" sz="3200" dirty="0"/>
          </a:p>
        </p:txBody>
      </p:sp>
      <p:sp>
        <p:nvSpPr>
          <p:cNvPr id="26" name="TextBox 25"/>
          <p:cNvSpPr txBox="1"/>
          <p:nvPr/>
        </p:nvSpPr>
        <p:spPr>
          <a:xfrm>
            <a:off x="14630400" y="3176453"/>
            <a:ext cx="2438400" cy="680138"/>
          </a:xfrm>
          <a:prstGeom prst="rect">
            <a:avLst/>
          </a:prstGeom>
          <a:noFill/>
          <a:ln w="12700">
            <a:noFill/>
          </a:ln>
        </p:spPr>
        <p:txBody>
          <a:bodyPr wrap="square" lIns="183137" tIns="91568" rIns="183137" bIns="91568" rtlCol="0">
            <a:spAutoFit/>
          </a:bodyPr>
          <a:lstStyle/>
          <a:p>
            <a:pPr algn="ctr"/>
            <a:r>
              <a:rPr lang="en-US" sz="3200" dirty="0" smtClean="0"/>
              <a:t> Campus HR</a:t>
            </a:r>
            <a:endParaRPr lang="en-US" sz="3200" dirty="0"/>
          </a:p>
        </p:txBody>
      </p:sp>
      <p:sp>
        <p:nvSpPr>
          <p:cNvPr id="27" name="Rectangle 26"/>
          <p:cNvSpPr/>
          <p:nvPr/>
        </p:nvSpPr>
        <p:spPr>
          <a:xfrm>
            <a:off x="1371600" y="3261725"/>
            <a:ext cx="2133600" cy="12246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en-US"/>
          </a:p>
        </p:txBody>
      </p:sp>
      <p:cxnSp>
        <p:nvCxnSpPr>
          <p:cNvPr id="28" name="Straight Connector 27"/>
          <p:cNvCxnSpPr/>
          <p:nvPr/>
        </p:nvCxnSpPr>
        <p:spPr>
          <a:xfrm>
            <a:off x="1371600" y="3788781"/>
            <a:ext cx="2133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76400" y="3176453"/>
            <a:ext cx="1981200" cy="680138"/>
          </a:xfrm>
          <a:prstGeom prst="rect">
            <a:avLst/>
          </a:prstGeom>
          <a:noFill/>
          <a:ln w="12700">
            <a:noFill/>
          </a:ln>
        </p:spPr>
        <p:txBody>
          <a:bodyPr wrap="square" lIns="183137" tIns="91568" rIns="183137" bIns="91568" rtlCol="0">
            <a:spAutoFit/>
          </a:bodyPr>
          <a:lstStyle/>
          <a:p>
            <a:r>
              <a:rPr lang="en-US" sz="3200" dirty="0" smtClean="0"/>
              <a:t>Legal</a:t>
            </a:r>
            <a:endParaRPr lang="en-US" sz="3200" dirty="0"/>
          </a:p>
        </p:txBody>
      </p:sp>
      <p:sp>
        <p:nvSpPr>
          <p:cNvPr id="30" name="TextBox 29"/>
          <p:cNvSpPr txBox="1"/>
          <p:nvPr/>
        </p:nvSpPr>
        <p:spPr>
          <a:xfrm>
            <a:off x="1219200" y="3874053"/>
            <a:ext cx="2438400" cy="680138"/>
          </a:xfrm>
          <a:prstGeom prst="rect">
            <a:avLst/>
          </a:prstGeom>
          <a:noFill/>
          <a:ln w="12700">
            <a:noFill/>
          </a:ln>
        </p:spPr>
        <p:txBody>
          <a:bodyPr wrap="square" lIns="183137" tIns="91568" rIns="183137" bIns="91568" rtlCol="0">
            <a:spAutoFit/>
          </a:bodyPr>
          <a:lstStyle/>
          <a:p>
            <a:pPr algn="ctr"/>
            <a:r>
              <a:rPr lang="en-US" sz="3200" dirty="0" smtClean="0"/>
              <a:t> IP Office</a:t>
            </a:r>
            <a:endParaRPr lang="en-US" sz="3200" dirty="0"/>
          </a:p>
        </p:txBody>
      </p:sp>
      <p:sp>
        <p:nvSpPr>
          <p:cNvPr id="31" name="Rectangle 30"/>
          <p:cNvSpPr/>
          <p:nvPr/>
        </p:nvSpPr>
        <p:spPr>
          <a:xfrm>
            <a:off x="6553200" y="7169563"/>
            <a:ext cx="5486400" cy="182400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en-US"/>
          </a:p>
        </p:txBody>
      </p:sp>
      <p:cxnSp>
        <p:nvCxnSpPr>
          <p:cNvPr id="32" name="Straight Connector 31"/>
          <p:cNvCxnSpPr/>
          <p:nvPr/>
        </p:nvCxnSpPr>
        <p:spPr>
          <a:xfrm>
            <a:off x="6553200" y="7781892"/>
            <a:ext cx="5486400" cy="0"/>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553200" y="7169566"/>
            <a:ext cx="5486400" cy="618309"/>
          </a:xfrm>
          <a:prstGeom prst="rect">
            <a:avLst/>
          </a:prstGeom>
          <a:noFill/>
        </p:spPr>
        <p:txBody>
          <a:bodyPr wrap="square" lIns="183137" tIns="91568" rIns="183137" bIns="91568" rtlCol="0">
            <a:spAutoFit/>
          </a:bodyPr>
          <a:lstStyle/>
          <a:p>
            <a:pPr algn="ctr"/>
            <a:r>
              <a:rPr lang="en-US" sz="2800" dirty="0" smtClean="0"/>
              <a:t>NRL Program Manager</a:t>
            </a:r>
          </a:p>
        </p:txBody>
      </p:sp>
      <p:sp>
        <p:nvSpPr>
          <p:cNvPr id="34" name="TextBox 33"/>
          <p:cNvSpPr txBox="1"/>
          <p:nvPr/>
        </p:nvSpPr>
        <p:spPr>
          <a:xfrm>
            <a:off x="7010400" y="7787870"/>
            <a:ext cx="2286000" cy="1200587"/>
          </a:xfrm>
          <a:prstGeom prst="rect">
            <a:avLst/>
          </a:prstGeom>
          <a:noFill/>
        </p:spPr>
        <p:txBody>
          <a:bodyPr wrap="square" lIns="183137" tIns="91568" rIns="183137" bIns="91568" rtlCol="0">
            <a:spAutoFit/>
          </a:bodyPr>
          <a:lstStyle/>
          <a:p>
            <a:pPr algn="r"/>
            <a:r>
              <a:rPr lang="en-US" sz="2200" dirty="0" smtClean="0"/>
              <a:t>Researchers</a:t>
            </a:r>
          </a:p>
          <a:p>
            <a:pPr algn="r"/>
            <a:r>
              <a:rPr lang="en-US" sz="2200" dirty="0" smtClean="0"/>
              <a:t>Contract Office</a:t>
            </a:r>
          </a:p>
          <a:p>
            <a:pPr algn="r"/>
            <a:r>
              <a:rPr lang="en-US" sz="2200" dirty="0" smtClean="0"/>
              <a:t>Active duty </a:t>
            </a:r>
            <a:r>
              <a:rPr lang="en-US" sz="2200" dirty="0" err="1" smtClean="0"/>
              <a:t>Pers</a:t>
            </a:r>
            <a:endParaRPr lang="en-US" sz="2200" dirty="0" smtClean="0"/>
          </a:p>
        </p:txBody>
      </p:sp>
      <p:sp>
        <p:nvSpPr>
          <p:cNvPr id="35" name="TextBox 34"/>
          <p:cNvSpPr txBox="1"/>
          <p:nvPr/>
        </p:nvSpPr>
        <p:spPr>
          <a:xfrm>
            <a:off x="9144000" y="7781891"/>
            <a:ext cx="2895600" cy="1200587"/>
          </a:xfrm>
          <a:prstGeom prst="rect">
            <a:avLst/>
          </a:prstGeom>
          <a:noFill/>
        </p:spPr>
        <p:txBody>
          <a:bodyPr wrap="square" lIns="183137" tIns="91568" rIns="183137" bIns="91568" rtlCol="0">
            <a:spAutoFit/>
          </a:bodyPr>
          <a:lstStyle/>
          <a:p>
            <a:r>
              <a:rPr lang="en-US" sz="2200" dirty="0" smtClean="0"/>
              <a:t>Contacts</a:t>
            </a:r>
          </a:p>
          <a:p>
            <a:r>
              <a:rPr lang="en-US" sz="2200" dirty="0" smtClean="0"/>
              <a:t>Other offices</a:t>
            </a:r>
          </a:p>
          <a:p>
            <a:r>
              <a:rPr lang="en-US" sz="2200" dirty="0" smtClean="0"/>
              <a:t>SME’s and Reviewers</a:t>
            </a:r>
            <a:endParaRPr lang="en-US" sz="2200" dirty="0"/>
          </a:p>
        </p:txBody>
      </p:sp>
      <p:sp>
        <p:nvSpPr>
          <p:cNvPr id="36" name="Rectangle 35"/>
          <p:cNvSpPr/>
          <p:nvPr/>
        </p:nvSpPr>
        <p:spPr>
          <a:xfrm>
            <a:off x="14782800" y="5625765"/>
            <a:ext cx="2133600" cy="12246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en-US"/>
          </a:p>
        </p:txBody>
      </p:sp>
      <p:cxnSp>
        <p:nvCxnSpPr>
          <p:cNvPr id="37" name="Straight Connector 36"/>
          <p:cNvCxnSpPr/>
          <p:nvPr/>
        </p:nvCxnSpPr>
        <p:spPr>
          <a:xfrm>
            <a:off x="14782800" y="6152821"/>
            <a:ext cx="2133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4630400" y="6170283"/>
            <a:ext cx="2438400" cy="680138"/>
          </a:xfrm>
          <a:prstGeom prst="rect">
            <a:avLst/>
          </a:prstGeom>
          <a:noFill/>
          <a:ln w="12700">
            <a:noFill/>
          </a:ln>
        </p:spPr>
        <p:txBody>
          <a:bodyPr wrap="square" lIns="183137" tIns="91568" rIns="183137" bIns="91568" rtlCol="0">
            <a:spAutoFit/>
          </a:bodyPr>
          <a:lstStyle/>
          <a:p>
            <a:pPr algn="ctr"/>
            <a:r>
              <a:rPr lang="en-US" sz="3200" dirty="0" smtClean="0"/>
              <a:t>Community</a:t>
            </a:r>
            <a:endParaRPr lang="en-US" sz="3200" dirty="0"/>
          </a:p>
        </p:txBody>
      </p:sp>
      <p:sp>
        <p:nvSpPr>
          <p:cNvPr id="39" name="TextBox 38"/>
          <p:cNvSpPr txBox="1"/>
          <p:nvPr/>
        </p:nvSpPr>
        <p:spPr>
          <a:xfrm>
            <a:off x="14630400" y="5540493"/>
            <a:ext cx="2438400" cy="680138"/>
          </a:xfrm>
          <a:prstGeom prst="rect">
            <a:avLst/>
          </a:prstGeom>
          <a:noFill/>
          <a:ln w="12700">
            <a:noFill/>
          </a:ln>
        </p:spPr>
        <p:txBody>
          <a:bodyPr wrap="square" lIns="183137" tIns="91568" rIns="183137" bIns="91568" rtlCol="0">
            <a:spAutoFit/>
          </a:bodyPr>
          <a:lstStyle/>
          <a:p>
            <a:pPr algn="ctr"/>
            <a:r>
              <a:rPr lang="en-US" sz="3200" dirty="0" smtClean="0"/>
              <a:t> Academic</a:t>
            </a:r>
            <a:endParaRPr lang="en-US" sz="3200" dirty="0"/>
          </a:p>
        </p:txBody>
      </p:sp>
      <p:sp>
        <p:nvSpPr>
          <p:cNvPr id="40" name="Rectangle 39"/>
          <p:cNvSpPr/>
          <p:nvPr/>
        </p:nvSpPr>
        <p:spPr>
          <a:xfrm>
            <a:off x="14782800" y="7615832"/>
            <a:ext cx="2133600" cy="12246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en-US"/>
          </a:p>
        </p:txBody>
      </p:sp>
      <p:cxnSp>
        <p:nvCxnSpPr>
          <p:cNvPr id="41" name="Straight Connector 40"/>
          <p:cNvCxnSpPr/>
          <p:nvPr/>
        </p:nvCxnSpPr>
        <p:spPr>
          <a:xfrm>
            <a:off x="14782800" y="8142888"/>
            <a:ext cx="2133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4630400" y="8142888"/>
            <a:ext cx="2438400" cy="680138"/>
          </a:xfrm>
          <a:prstGeom prst="rect">
            <a:avLst/>
          </a:prstGeom>
          <a:noFill/>
          <a:ln w="12700">
            <a:noFill/>
          </a:ln>
        </p:spPr>
        <p:txBody>
          <a:bodyPr wrap="square" lIns="183137" tIns="91568" rIns="183137" bIns="91568" rtlCol="0">
            <a:spAutoFit/>
          </a:bodyPr>
          <a:lstStyle/>
          <a:p>
            <a:pPr algn="ctr"/>
            <a:r>
              <a:rPr lang="en-US" sz="3200" dirty="0" smtClean="0"/>
              <a:t>Warfighter</a:t>
            </a:r>
            <a:endParaRPr lang="en-US" sz="3200" dirty="0"/>
          </a:p>
        </p:txBody>
      </p:sp>
      <p:sp>
        <p:nvSpPr>
          <p:cNvPr id="43" name="TextBox 42"/>
          <p:cNvSpPr txBox="1"/>
          <p:nvPr/>
        </p:nvSpPr>
        <p:spPr>
          <a:xfrm>
            <a:off x="14630400" y="7530560"/>
            <a:ext cx="2438400" cy="680138"/>
          </a:xfrm>
          <a:prstGeom prst="rect">
            <a:avLst/>
          </a:prstGeom>
          <a:noFill/>
          <a:ln w="12700">
            <a:noFill/>
          </a:ln>
        </p:spPr>
        <p:txBody>
          <a:bodyPr wrap="square" lIns="183137" tIns="91568" rIns="183137" bIns="91568" rtlCol="0">
            <a:spAutoFit/>
          </a:bodyPr>
          <a:lstStyle/>
          <a:p>
            <a:pPr algn="ctr"/>
            <a:r>
              <a:rPr lang="en-US" sz="3200" dirty="0" smtClean="0"/>
              <a:t> End User</a:t>
            </a:r>
            <a:endParaRPr lang="en-US" sz="3200" dirty="0"/>
          </a:p>
        </p:txBody>
      </p:sp>
      <p:sp>
        <p:nvSpPr>
          <p:cNvPr id="44" name="Rectangle 43"/>
          <p:cNvSpPr/>
          <p:nvPr/>
        </p:nvSpPr>
        <p:spPr>
          <a:xfrm>
            <a:off x="1371600" y="5557955"/>
            <a:ext cx="2133600" cy="12246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en-US"/>
          </a:p>
        </p:txBody>
      </p:sp>
      <p:cxnSp>
        <p:nvCxnSpPr>
          <p:cNvPr id="45" name="Straight Connector 44"/>
          <p:cNvCxnSpPr/>
          <p:nvPr/>
        </p:nvCxnSpPr>
        <p:spPr>
          <a:xfrm>
            <a:off x="1371600" y="6085011"/>
            <a:ext cx="2133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1371600" y="6085011"/>
            <a:ext cx="2133600" cy="680138"/>
          </a:xfrm>
          <a:prstGeom prst="rect">
            <a:avLst/>
          </a:prstGeom>
          <a:noFill/>
          <a:ln w="12700">
            <a:noFill/>
          </a:ln>
        </p:spPr>
        <p:txBody>
          <a:bodyPr wrap="square" lIns="183137" tIns="91568" rIns="183137" bIns="91568" rtlCol="0">
            <a:spAutoFit/>
          </a:bodyPr>
          <a:lstStyle/>
          <a:p>
            <a:pPr algn="ctr"/>
            <a:r>
              <a:rPr lang="en-US" sz="3200" dirty="0" smtClean="0"/>
              <a:t>Navy</a:t>
            </a:r>
            <a:endParaRPr lang="en-US" sz="3200" dirty="0"/>
          </a:p>
        </p:txBody>
      </p:sp>
      <p:sp>
        <p:nvSpPr>
          <p:cNvPr id="47" name="TextBox 46"/>
          <p:cNvSpPr txBox="1"/>
          <p:nvPr/>
        </p:nvSpPr>
        <p:spPr>
          <a:xfrm>
            <a:off x="1066800" y="5472683"/>
            <a:ext cx="2590800" cy="680138"/>
          </a:xfrm>
          <a:prstGeom prst="rect">
            <a:avLst/>
          </a:prstGeom>
          <a:noFill/>
          <a:ln w="12700">
            <a:noFill/>
          </a:ln>
        </p:spPr>
        <p:txBody>
          <a:bodyPr wrap="square" lIns="183137" tIns="91568" rIns="183137" bIns="91568" rtlCol="0">
            <a:spAutoFit/>
          </a:bodyPr>
          <a:lstStyle/>
          <a:p>
            <a:pPr algn="ctr"/>
            <a:r>
              <a:rPr lang="en-US" sz="3200" dirty="0" smtClean="0"/>
              <a:t> New Work</a:t>
            </a:r>
            <a:endParaRPr lang="en-US" sz="3200" dirty="0"/>
          </a:p>
        </p:txBody>
      </p:sp>
      <p:sp>
        <p:nvSpPr>
          <p:cNvPr id="48" name="Rectangle 47"/>
          <p:cNvSpPr/>
          <p:nvPr/>
        </p:nvSpPr>
        <p:spPr>
          <a:xfrm>
            <a:off x="1371600" y="7701104"/>
            <a:ext cx="2133600" cy="12246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3137" tIns="91568" rIns="183137" bIns="91568" rtlCol="0" anchor="ctr"/>
          <a:lstStyle/>
          <a:p>
            <a:pPr algn="ctr"/>
            <a:endParaRPr lang="en-US"/>
          </a:p>
        </p:txBody>
      </p:sp>
      <p:cxnSp>
        <p:nvCxnSpPr>
          <p:cNvPr id="49" name="Straight Connector 48"/>
          <p:cNvCxnSpPr/>
          <p:nvPr/>
        </p:nvCxnSpPr>
        <p:spPr>
          <a:xfrm>
            <a:off x="1371600" y="8228160"/>
            <a:ext cx="2133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371600" y="8228160"/>
            <a:ext cx="2133600" cy="680138"/>
          </a:xfrm>
          <a:prstGeom prst="rect">
            <a:avLst/>
          </a:prstGeom>
          <a:noFill/>
          <a:ln w="12700">
            <a:noFill/>
          </a:ln>
        </p:spPr>
        <p:txBody>
          <a:bodyPr wrap="square" lIns="183137" tIns="91568" rIns="183137" bIns="91568" rtlCol="0">
            <a:spAutoFit/>
          </a:bodyPr>
          <a:lstStyle/>
          <a:p>
            <a:pPr algn="ctr"/>
            <a:r>
              <a:rPr lang="en-US" sz="3200" dirty="0" smtClean="0"/>
              <a:t>Other</a:t>
            </a:r>
            <a:endParaRPr lang="en-US" sz="3200" dirty="0"/>
          </a:p>
        </p:txBody>
      </p:sp>
      <p:sp>
        <p:nvSpPr>
          <p:cNvPr id="51" name="TextBox 50"/>
          <p:cNvSpPr txBox="1"/>
          <p:nvPr/>
        </p:nvSpPr>
        <p:spPr>
          <a:xfrm>
            <a:off x="1219200" y="7615832"/>
            <a:ext cx="2438400" cy="680138"/>
          </a:xfrm>
          <a:prstGeom prst="rect">
            <a:avLst/>
          </a:prstGeom>
          <a:noFill/>
          <a:ln w="12700">
            <a:noFill/>
          </a:ln>
        </p:spPr>
        <p:txBody>
          <a:bodyPr wrap="square" lIns="183137" tIns="91568" rIns="183137" bIns="91568" rtlCol="0">
            <a:spAutoFit/>
          </a:bodyPr>
          <a:lstStyle/>
          <a:p>
            <a:pPr algn="ctr"/>
            <a:r>
              <a:rPr lang="en-US" sz="3200" dirty="0" smtClean="0"/>
              <a:t> New Work</a:t>
            </a:r>
            <a:endParaRPr lang="en-US" sz="3200" dirty="0"/>
          </a:p>
        </p:txBody>
      </p:sp>
      <p:cxnSp>
        <p:nvCxnSpPr>
          <p:cNvPr id="53" name="Straight Arrow Connector 52"/>
          <p:cNvCxnSpPr>
            <a:stCxn id="11" idx="1"/>
            <a:endCxn id="29" idx="3"/>
          </p:cNvCxnSpPr>
          <p:nvPr/>
        </p:nvCxnSpPr>
        <p:spPr>
          <a:xfrm flipH="1" flipV="1">
            <a:off x="3657600" y="3516521"/>
            <a:ext cx="2895600" cy="165298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3657601" y="3874052"/>
            <a:ext cx="2895602" cy="159863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H="1">
            <a:off x="3657600" y="5625766"/>
            <a:ext cx="2895600" cy="4039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3657600" y="5972323"/>
            <a:ext cx="28956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3810000" y="5013437"/>
            <a:ext cx="2286000" cy="1477586"/>
          </a:xfrm>
          <a:prstGeom prst="rect">
            <a:avLst/>
          </a:prstGeom>
          <a:noFill/>
        </p:spPr>
        <p:txBody>
          <a:bodyPr wrap="square" lIns="183137" tIns="91568" rIns="183137" bIns="91568" rtlCol="0">
            <a:spAutoFit/>
          </a:bodyPr>
          <a:lstStyle/>
          <a:p>
            <a:r>
              <a:rPr lang="en-US" sz="2800" dirty="0" smtClean="0"/>
              <a:t>New Ideas</a:t>
            </a:r>
          </a:p>
          <a:p>
            <a:endParaRPr lang="en-US" sz="2800" dirty="0" smtClean="0"/>
          </a:p>
          <a:p>
            <a:r>
              <a:rPr lang="en-US" sz="2800" dirty="0" smtClean="0"/>
              <a:t>New Interest</a:t>
            </a:r>
            <a:endParaRPr lang="en-US" sz="2800" dirty="0"/>
          </a:p>
        </p:txBody>
      </p:sp>
      <p:sp>
        <p:nvSpPr>
          <p:cNvPr id="61" name="TextBox 60"/>
          <p:cNvSpPr txBox="1"/>
          <p:nvPr/>
        </p:nvSpPr>
        <p:spPr>
          <a:xfrm>
            <a:off x="3810000" y="7309668"/>
            <a:ext cx="2438400" cy="1477586"/>
          </a:xfrm>
          <a:prstGeom prst="rect">
            <a:avLst/>
          </a:prstGeom>
          <a:noFill/>
        </p:spPr>
        <p:txBody>
          <a:bodyPr wrap="square" lIns="183137" tIns="91568" rIns="183137" bIns="91568" rtlCol="0">
            <a:spAutoFit/>
          </a:bodyPr>
          <a:lstStyle/>
          <a:p>
            <a:r>
              <a:rPr lang="en-US" sz="2800" dirty="0" smtClean="0"/>
              <a:t>New Ideas</a:t>
            </a:r>
          </a:p>
          <a:p>
            <a:endParaRPr lang="en-US" sz="2800" dirty="0" smtClean="0"/>
          </a:p>
          <a:p>
            <a:r>
              <a:rPr lang="en-US" sz="2800" dirty="0" smtClean="0"/>
              <a:t>New Interest</a:t>
            </a:r>
            <a:endParaRPr lang="en-US" sz="2800" dirty="0"/>
          </a:p>
        </p:txBody>
      </p:sp>
      <p:cxnSp>
        <p:nvCxnSpPr>
          <p:cNvPr id="63" name="Elbow Connector 62"/>
          <p:cNvCxnSpPr>
            <a:endCxn id="51" idx="3"/>
          </p:cNvCxnSpPr>
          <p:nvPr/>
        </p:nvCxnSpPr>
        <p:spPr>
          <a:xfrm rot="10800000" flipV="1">
            <a:off x="3657600" y="6152823"/>
            <a:ext cx="2895600" cy="1803079"/>
          </a:xfrm>
          <a:prstGeom prst="bentConnector3">
            <a:avLst>
              <a:gd name="adj1" fmla="val 19684"/>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7" name="Elbow Connector 66"/>
          <p:cNvCxnSpPr/>
          <p:nvPr/>
        </p:nvCxnSpPr>
        <p:spPr>
          <a:xfrm flipV="1">
            <a:off x="3505200" y="6497376"/>
            <a:ext cx="3048000" cy="2325650"/>
          </a:xfrm>
          <a:prstGeom prst="bentConnector3">
            <a:avLst>
              <a:gd name="adj1" fmla="val 88880"/>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rot="1698845">
            <a:off x="3906214" y="3677243"/>
            <a:ext cx="2133600" cy="1477586"/>
          </a:xfrm>
          <a:prstGeom prst="rect">
            <a:avLst/>
          </a:prstGeom>
          <a:noFill/>
        </p:spPr>
        <p:txBody>
          <a:bodyPr wrap="square" lIns="183137" tIns="91568" rIns="183137" bIns="91568" rtlCol="0">
            <a:spAutoFit/>
          </a:bodyPr>
          <a:lstStyle/>
          <a:p>
            <a:r>
              <a:rPr lang="en-US" sz="2800" dirty="0" smtClean="0"/>
              <a:t>Issues</a:t>
            </a:r>
          </a:p>
          <a:p>
            <a:endParaRPr lang="en-US" sz="2800" dirty="0" smtClean="0"/>
          </a:p>
          <a:p>
            <a:r>
              <a:rPr lang="en-US" sz="2800" dirty="0" smtClean="0"/>
              <a:t>Counsel</a:t>
            </a:r>
            <a:endParaRPr lang="en-US" sz="2800" dirty="0"/>
          </a:p>
        </p:txBody>
      </p:sp>
      <p:cxnSp>
        <p:nvCxnSpPr>
          <p:cNvPr id="102" name="Shape 101"/>
          <p:cNvCxnSpPr/>
          <p:nvPr/>
        </p:nvCxnSpPr>
        <p:spPr>
          <a:xfrm rot="16200000" flipH="1">
            <a:off x="7846213" y="3867368"/>
            <a:ext cx="1071574" cy="914400"/>
          </a:xfrm>
          <a:prstGeom prst="bentConnector3">
            <a:avLst>
              <a:gd name="adj1" fmla="val -2115"/>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3" name="Shape 112"/>
          <p:cNvCxnSpPr>
            <a:endCxn id="18" idx="3"/>
          </p:cNvCxnSpPr>
          <p:nvPr/>
        </p:nvCxnSpPr>
        <p:spPr>
          <a:xfrm rot="16200000" flipV="1">
            <a:off x="7982688" y="4308639"/>
            <a:ext cx="646233" cy="457200"/>
          </a:xfrm>
          <a:prstGeom prst="bentConnector2">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a:off x="7772400" y="3261727"/>
            <a:ext cx="1828800" cy="618309"/>
          </a:xfrm>
          <a:prstGeom prst="rect">
            <a:avLst/>
          </a:prstGeom>
          <a:noFill/>
        </p:spPr>
        <p:txBody>
          <a:bodyPr wrap="square" lIns="183137" tIns="91568" rIns="183137" bIns="91568" rtlCol="0">
            <a:spAutoFit/>
          </a:bodyPr>
          <a:lstStyle/>
          <a:p>
            <a:r>
              <a:rPr lang="en-US" sz="2800" dirty="0" smtClean="0"/>
              <a:t>Direction</a:t>
            </a:r>
            <a:endParaRPr lang="en-US" sz="2400" dirty="0"/>
          </a:p>
        </p:txBody>
      </p:sp>
      <p:sp>
        <p:nvSpPr>
          <p:cNvPr id="118" name="TextBox 117"/>
          <p:cNvSpPr txBox="1"/>
          <p:nvPr/>
        </p:nvSpPr>
        <p:spPr>
          <a:xfrm>
            <a:off x="7315200" y="4359733"/>
            <a:ext cx="1371600" cy="618309"/>
          </a:xfrm>
          <a:prstGeom prst="rect">
            <a:avLst/>
          </a:prstGeom>
          <a:noFill/>
        </p:spPr>
        <p:txBody>
          <a:bodyPr wrap="square" lIns="183137" tIns="91568" rIns="183137" bIns="91568" rtlCol="0">
            <a:spAutoFit/>
          </a:bodyPr>
          <a:lstStyle/>
          <a:p>
            <a:r>
              <a:rPr lang="en-US" sz="2800" dirty="0" smtClean="0"/>
              <a:t>Status</a:t>
            </a:r>
            <a:endParaRPr lang="en-US" sz="3200" dirty="0"/>
          </a:p>
        </p:txBody>
      </p:sp>
      <p:cxnSp>
        <p:nvCxnSpPr>
          <p:cNvPr id="119" name="Shape 101"/>
          <p:cNvCxnSpPr/>
          <p:nvPr/>
        </p:nvCxnSpPr>
        <p:spPr>
          <a:xfrm rot="5400000">
            <a:off x="9217813" y="3867366"/>
            <a:ext cx="1071574" cy="914400"/>
          </a:xfrm>
          <a:prstGeom prst="bentConnector3">
            <a:avLst>
              <a:gd name="adj1" fmla="val 22684"/>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0" name="Shape 119"/>
          <p:cNvCxnSpPr/>
          <p:nvPr/>
        </p:nvCxnSpPr>
        <p:spPr>
          <a:xfrm rot="5400000" flipH="1" flipV="1">
            <a:off x="9582885" y="4232440"/>
            <a:ext cx="646235" cy="609602"/>
          </a:xfrm>
          <a:prstGeom prst="bentConnector3">
            <a:avLst>
              <a:gd name="adj1" fmla="val 99978"/>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9126748" y="3482619"/>
            <a:ext cx="1371600" cy="618309"/>
          </a:xfrm>
          <a:prstGeom prst="rect">
            <a:avLst/>
          </a:prstGeom>
          <a:noFill/>
        </p:spPr>
        <p:txBody>
          <a:bodyPr wrap="square" lIns="183137" tIns="91568" rIns="183137" bIns="91568" rtlCol="0">
            <a:spAutoFit/>
          </a:bodyPr>
          <a:lstStyle/>
          <a:p>
            <a:r>
              <a:rPr lang="en-US" sz="2800" dirty="0" smtClean="0"/>
              <a:t>Funds</a:t>
            </a:r>
            <a:endParaRPr lang="en-US" sz="3200" dirty="0"/>
          </a:p>
        </p:txBody>
      </p:sp>
      <p:sp>
        <p:nvSpPr>
          <p:cNvPr id="129" name="TextBox 128"/>
          <p:cNvSpPr txBox="1"/>
          <p:nvPr/>
        </p:nvSpPr>
        <p:spPr>
          <a:xfrm>
            <a:off x="9448800" y="4401112"/>
            <a:ext cx="1828800" cy="618309"/>
          </a:xfrm>
          <a:prstGeom prst="rect">
            <a:avLst/>
          </a:prstGeom>
          <a:noFill/>
        </p:spPr>
        <p:txBody>
          <a:bodyPr wrap="square" lIns="183137" tIns="91568" rIns="183137" bIns="91568" rtlCol="0">
            <a:spAutoFit/>
          </a:bodyPr>
          <a:lstStyle/>
          <a:p>
            <a:r>
              <a:rPr lang="en-US" sz="2800" dirty="0" smtClean="0"/>
              <a:t>Proposals</a:t>
            </a:r>
            <a:endParaRPr lang="en-US" sz="2400" dirty="0"/>
          </a:p>
        </p:txBody>
      </p:sp>
      <p:cxnSp>
        <p:nvCxnSpPr>
          <p:cNvPr id="140" name="Straight Arrow Connector 139"/>
          <p:cNvCxnSpPr/>
          <p:nvPr/>
        </p:nvCxnSpPr>
        <p:spPr>
          <a:xfrm>
            <a:off x="8991600" y="6697339"/>
            <a:ext cx="0" cy="47222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p:nvPr/>
        </p:nvCxnSpPr>
        <p:spPr>
          <a:xfrm flipV="1">
            <a:off x="9601201" y="6697339"/>
            <a:ext cx="2" cy="47222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5" name="Straight Arrow Connector 144"/>
          <p:cNvCxnSpPr>
            <a:stCxn id="25" idx="1"/>
          </p:cNvCxnSpPr>
          <p:nvPr/>
        </p:nvCxnSpPr>
        <p:spPr>
          <a:xfrm flipH="1">
            <a:off x="12039600" y="4128850"/>
            <a:ext cx="2743200" cy="134981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7" name="Straight Arrow Connector 146"/>
          <p:cNvCxnSpPr/>
          <p:nvPr/>
        </p:nvCxnSpPr>
        <p:spPr>
          <a:xfrm flipV="1">
            <a:off x="12039600" y="3788781"/>
            <a:ext cx="2743200" cy="138073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8" name="TextBox 147"/>
          <p:cNvSpPr txBox="1"/>
          <p:nvPr/>
        </p:nvSpPr>
        <p:spPr>
          <a:xfrm rot="20194323">
            <a:off x="12923758" y="3461164"/>
            <a:ext cx="2590800" cy="1477586"/>
          </a:xfrm>
          <a:prstGeom prst="rect">
            <a:avLst/>
          </a:prstGeom>
          <a:noFill/>
        </p:spPr>
        <p:txBody>
          <a:bodyPr wrap="square" lIns="183137" tIns="91568" rIns="183137" bIns="91568" rtlCol="0">
            <a:spAutoFit/>
          </a:bodyPr>
          <a:lstStyle/>
          <a:p>
            <a:r>
              <a:rPr lang="en-US" sz="2800" dirty="0" err="1" smtClean="0"/>
              <a:t>Pers</a:t>
            </a:r>
            <a:r>
              <a:rPr lang="en-US" sz="2800" dirty="0" smtClean="0"/>
              <a:t> Needs</a:t>
            </a:r>
          </a:p>
          <a:p>
            <a:endParaRPr lang="en-US" sz="2800" dirty="0" smtClean="0"/>
          </a:p>
          <a:p>
            <a:r>
              <a:rPr lang="en-US" sz="2800" dirty="0" smtClean="0"/>
              <a:t>New Hires</a:t>
            </a:r>
            <a:endParaRPr lang="en-US" sz="2800" dirty="0"/>
          </a:p>
        </p:txBody>
      </p:sp>
      <p:cxnSp>
        <p:nvCxnSpPr>
          <p:cNvPr id="154" name="Straight Arrow Connector 153"/>
          <p:cNvCxnSpPr/>
          <p:nvPr/>
        </p:nvCxnSpPr>
        <p:spPr>
          <a:xfrm>
            <a:off x="12039600" y="5730777"/>
            <a:ext cx="27432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p:nvPr/>
        </p:nvCxnSpPr>
        <p:spPr>
          <a:xfrm flipH="1">
            <a:off x="12039600" y="6085011"/>
            <a:ext cx="27432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8" name="Straight Arrow Connector 157"/>
          <p:cNvCxnSpPr/>
          <p:nvPr/>
        </p:nvCxnSpPr>
        <p:spPr>
          <a:xfrm flipH="1" flipV="1">
            <a:off x="12039600" y="6220635"/>
            <a:ext cx="2590800" cy="164999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0" name="Straight Arrow Connector 159"/>
          <p:cNvCxnSpPr/>
          <p:nvPr/>
        </p:nvCxnSpPr>
        <p:spPr>
          <a:xfrm flipH="1">
            <a:off x="12191996" y="7955901"/>
            <a:ext cx="2286004"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4" name="Straight Arrow Connector 163"/>
          <p:cNvCxnSpPr/>
          <p:nvPr/>
        </p:nvCxnSpPr>
        <p:spPr>
          <a:xfrm>
            <a:off x="12191996" y="8534324"/>
            <a:ext cx="2286004"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12736860" y="5166519"/>
            <a:ext cx="2350740" cy="1477586"/>
          </a:xfrm>
          <a:prstGeom prst="rect">
            <a:avLst/>
          </a:prstGeom>
          <a:noFill/>
        </p:spPr>
        <p:txBody>
          <a:bodyPr wrap="square" lIns="183137" tIns="91568" rIns="183137" bIns="91568" rtlCol="0">
            <a:spAutoFit/>
          </a:bodyPr>
          <a:lstStyle/>
          <a:p>
            <a:r>
              <a:rPr lang="en-US" sz="2800" dirty="0" smtClean="0"/>
              <a:t>Findings</a:t>
            </a:r>
          </a:p>
          <a:p>
            <a:endParaRPr lang="en-US" sz="2800" dirty="0" smtClean="0"/>
          </a:p>
          <a:p>
            <a:r>
              <a:rPr lang="en-US" sz="2800" dirty="0" smtClean="0"/>
              <a:t>New Ideas</a:t>
            </a:r>
            <a:endParaRPr lang="en-US" sz="2800" dirty="0"/>
          </a:p>
        </p:txBody>
      </p:sp>
      <p:sp>
        <p:nvSpPr>
          <p:cNvPr id="166" name="TextBox 165"/>
          <p:cNvSpPr txBox="1"/>
          <p:nvPr/>
        </p:nvSpPr>
        <p:spPr>
          <a:xfrm rot="1795630">
            <a:off x="11920168" y="6771696"/>
            <a:ext cx="2105496" cy="618309"/>
          </a:xfrm>
          <a:prstGeom prst="rect">
            <a:avLst/>
          </a:prstGeom>
          <a:noFill/>
        </p:spPr>
        <p:txBody>
          <a:bodyPr wrap="square" lIns="183137" tIns="91568" rIns="183137" bIns="91568" rtlCol="0">
            <a:spAutoFit/>
          </a:bodyPr>
          <a:lstStyle/>
          <a:p>
            <a:r>
              <a:rPr lang="en-US" sz="2800" dirty="0" smtClean="0"/>
              <a:t>Evaluations</a:t>
            </a:r>
          </a:p>
        </p:txBody>
      </p:sp>
      <p:sp>
        <p:nvSpPr>
          <p:cNvPr id="169" name="TextBox 168"/>
          <p:cNvSpPr txBox="1"/>
          <p:nvPr/>
        </p:nvSpPr>
        <p:spPr>
          <a:xfrm>
            <a:off x="12344400" y="7768917"/>
            <a:ext cx="2438400" cy="618309"/>
          </a:xfrm>
          <a:prstGeom prst="rect">
            <a:avLst/>
          </a:prstGeom>
          <a:noFill/>
        </p:spPr>
        <p:txBody>
          <a:bodyPr wrap="square" lIns="183137" tIns="91568" rIns="183137" bIns="91568" rtlCol="0">
            <a:spAutoFit/>
          </a:bodyPr>
          <a:lstStyle/>
          <a:p>
            <a:r>
              <a:rPr lang="en-US" sz="2800" dirty="0" smtClean="0"/>
              <a:t>Requirements</a:t>
            </a:r>
            <a:endParaRPr lang="en-US" sz="3200" dirty="0"/>
          </a:p>
        </p:txBody>
      </p:sp>
      <p:sp>
        <p:nvSpPr>
          <p:cNvPr id="170" name="TextBox 169"/>
          <p:cNvSpPr txBox="1"/>
          <p:nvPr/>
        </p:nvSpPr>
        <p:spPr>
          <a:xfrm rot="1885094">
            <a:off x="12959512" y="6885569"/>
            <a:ext cx="2113396" cy="618309"/>
          </a:xfrm>
          <a:prstGeom prst="rect">
            <a:avLst/>
          </a:prstGeom>
          <a:noFill/>
        </p:spPr>
        <p:txBody>
          <a:bodyPr wrap="square" lIns="183137" tIns="91568" rIns="183137" bIns="91568" rtlCol="0">
            <a:spAutoFit/>
          </a:bodyPr>
          <a:lstStyle/>
          <a:p>
            <a:r>
              <a:rPr lang="en-US" sz="2800" dirty="0" smtClean="0"/>
              <a:t>SME Input </a:t>
            </a:r>
            <a:endParaRPr lang="en-US" sz="3200" dirty="0"/>
          </a:p>
        </p:txBody>
      </p:sp>
      <p:sp>
        <p:nvSpPr>
          <p:cNvPr id="171" name="TextBox 170"/>
          <p:cNvSpPr txBox="1"/>
          <p:nvPr/>
        </p:nvSpPr>
        <p:spPr>
          <a:xfrm>
            <a:off x="12344400" y="8528346"/>
            <a:ext cx="2743200" cy="618309"/>
          </a:xfrm>
          <a:prstGeom prst="rect">
            <a:avLst/>
          </a:prstGeom>
          <a:noFill/>
        </p:spPr>
        <p:txBody>
          <a:bodyPr wrap="square" lIns="183137" tIns="91568" rIns="183137" bIns="91568" rtlCol="0">
            <a:spAutoFit/>
          </a:bodyPr>
          <a:lstStyle/>
          <a:p>
            <a:r>
              <a:rPr lang="en-US" sz="2800" dirty="0" smtClean="0"/>
              <a:t>New Concepts</a:t>
            </a:r>
            <a:endParaRPr lang="en-US" sz="3200" dirty="0"/>
          </a:p>
        </p:txBody>
      </p:sp>
      <p:cxnSp>
        <p:nvCxnSpPr>
          <p:cNvPr id="83" name="Straight Connector 82"/>
          <p:cNvCxnSpPr/>
          <p:nvPr/>
        </p:nvCxnSpPr>
        <p:spPr>
          <a:xfrm>
            <a:off x="10236376" y="3798751"/>
            <a:ext cx="0" cy="24547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0186288" y="3764003"/>
            <a:ext cx="0" cy="24547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Management</a:t>
            </a:r>
            <a:endParaRPr lang="en-US" dirty="0"/>
          </a:p>
        </p:txBody>
      </p:sp>
      <p:sp>
        <p:nvSpPr>
          <p:cNvPr id="3" name="Content Placeholder 2"/>
          <p:cNvSpPr>
            <a:spLocks noGrp="1"/>
          </p:cNvSpPr>
          <p:nvPr>
            <p:ph sz="quarter" idx="1"/>
          </p:nvPr>
        </p:nvSpPr>
        <p:spPr/>
        <p:txBody>
          <a:bodyPr/>
          <a:lstStyle/>
          <a:p>
            <a:r>
              <a:rPr lang="en-US" dirty="0" smtClean="0"/>
              <a:t>Perform a situation analysis.</a:t>
            </a:r>
          </a:p>
          <a:p>
            <a:r>
              <a:rPr lang="en-US" dirty="0" smtClean="0"/>
              <a:t>Define </a:t>
            </a:r>
            <a:r>
              <a:rPr lang="en-US" dirty="0" smtClean="0"/>
              <a:t>Organization’s goals and objectives</a:t>
            </a:r>
            <a:r>
              <a:rPr lang="en-US" dirty="0" smtClean="0"/>
              <a:t>.</a:t>
            </a:r>
          </a:p>
          <a:p>
            <a:r>
              <a:rPr lang="en-US" dirty="0" smtClean="0"/>
              <a:t>Define </a:t>
            </a:r>
            <a:r>
              <a:rPr lang="en-US" dirty="0" smtClean="0"/>
              <a:t>the key </a:t>
            </a:r>
            <a:r>
              <a:rPr lang="en-US" dirty="0" smtClean="0"/>
              <a:t>input communities and cognizant audiences.</a:t>
            </a:r>
          </a:p>
          <a:p>
            <a:r>
              <a:rPr lang="en-US" dirty="0" smtClean="0"/>
              <a:t>Identify information flow channels.</a:t>
            </a:r>
          </a:p>
          <a:p>
            <a:r>
              <a:rPr lang="en-US" dirty="0" smtClean="0"/>
              <a:t>Establish a schedule, with recursive revision </a:t>
            </a:r>
            <a:r>
              <a:rPr lang="en-US" dirty="0" smtClean="0"/>
              <a:t>milestones</a:t>
            </a:r>
          </a:p>
          <a:p>
            <a:r>
              <a:rPr lang="en-US" dirty="0" smtClean="0"/>
              <a:t>Identify a person responsible for each</a:t>
            </a:r>
            <a:endParaRPr lang="en-US" dirty="0" smtClean="0"/>
          </a:p>
          <a:p>
            <a:r>
              <a:rPr lang="en-US" dirty="0" smtClean="0"/>
              <a:t>Evaluate the results and instantiate enhancements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Impacts Anticipated</a:t>
            </a:r>
            <a:endParaRPr lang="en-US" dirty="0"/>
          </a:p>
        </p:txBody>
      </p:sp>
      <p:sp>
        <p:nvSpPr>
          <p:cNvPr id="3" name="Content Placeholder 2"/>
          <p:cNvSpPr>
            <a:spLocks noGrp="1"/>
          </p:cNvSpPr>
          <p:nvPr>
            <p:ph sz="quarter" idx="1"/>
          </p:nvPr>
        </p:nvSpPr>
        <p:spPr>
          <a:xfrm>
            <a:off x="1219200" y="2181419"/>
            <a:ext cx="16764000" cy="6888692"/>
          </a:xfrm>
        </p:spPr>
        <p:txBody>
          <a:bodyPr/>
          <a:lstStyle/>
          <a:p>
            <a:r>
              <a:rPr lang="en-US" b="1" dirty="0" smtClean="0"/>
              <a:t>Improved analysis </a:t>
            </a:r>
            <a:r>
              <a:rPr lang="en-US" dirty="0" smtClean="0"/>
              <a:t>of standards creation, adoption and revision</a:t>
            </a:r>
          </a:p>
          <a:p>
            <a:r>
              <a:rPr lang="en-US" b="1" dirty="0" smtClean="0"/>
              <a:t>Better recognition </a:t>
            </a:r>
            <a:r>
              <a:rPr lang="en-US" dirty="0" smtClean="0"/>
              <a:t>of standards, both definitional and physical</a:t>
            </a:r>
          </a:p>
          <a:p>
            <a:r>
              <a:rPr lang="en-US" b="1" dirty="0" smtClean="0"/>
              <a:t>Increased visibility </a:t>
            </a:r>
            <a:r>
              <a:rPr lang="en-US" dirty="0" smtClean="0"/>
              <a:t>of and respect for standards processes</a:t>
            </a:r>
          </a:p>
          <a:p>
            <a:r>
              <a:rPr lang="en-US" b="1" dirty="0" smtClean="0"/>
              <a:t>Enhanced viability </a:t>
            </a:r>
            <a:r>
              <a:rPr lang="en-US" dirty="0" smtClean="0"/>
              <a:t>of standards institutions,</a:t>
            </a:r>
            <a:r>
              <a:rPr lang="en-US" i="1" dirty="0" smtClean="0"/>
              <a:t> e.g</a:t>
            </a:r>
            <a:r>
              <a:rPr lang="en-US" dirty="0" smtClean="0"/>
              <a:t>. SISO</a:t>
            </a:r>
          </a:p>
          <a:p>
            <a:r>
              <a:rPr lang="en-US" b="1" dirty="0" smtClean="0"/>
              <a:t>More productive research </a:t>
            </a:r>
            <a:r>
              <a:rPr lang="en-US" dirty="0" smtClean="0"/>
              <a:t>and technology development</a:t>
            </a:r>
          </a:p>
          <a:p>
            <a:r>
              <a:rPr lang="en-US" b="1" dirty="0" smtClean="0"/>
              <a:t>Improved defense capabilities </a:t>
            </a:r>
            <a:r>
              <a:rPr lang="en-US" dirty="0" smtClean="0"/>
              <a:t>and reduced personnel losses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sz="quarter" idx="1"/>
          </p:nvPr>
        </p:nvSpPr>
        <p:spPr>
          <a:xfrm>
            <a:off x="0" y="2411042"/>
            <a:ext cx="18288000" cy="6888692"/>
          </a:xfrm>
        </p:spPr>
        <p:txBody>
          <a:bodyPr>
            <a:noAutofit/>
          </a:bodyPr>
          <a:lstStyle/>
          <a:p>
            <a:pPr algn="ctr">
              <a:spcBef>
                <a:spcPts val="4808"/>
              </a:spcBef>
            </a:pPr>
            <a:r>
              <a:rPr lang="en-US" dirty="0" smtClean="0"/>
              <a:t>Current communications may (MAY) be open to improvement</a:t>
            </a:r>
          </a:p>
          <a:p>
            <a:pPr algn="ctr">
              <a:spcBef>
                <a:spcPts val="4808"/>
              </a:spcBef>
            </a:pPr>
            <a:r>
              <a:rPr lang="en-US" dirty="0" smtClean="0"/>
              <a:t>Without optimal communications, optimal efficacy cannot be achieved</a:t>
            </a:r>
          </a:p>
          <a:p>
            <a:pPr algn="ctr">
              <a:spcBef>
                <a:spcPts val="4808"/>
              </a:spcBef>
            </a:pPr>
            <a:r>
              <a:rPr lang="en-US" dirty="0" smtClean="0"/>
              <a:t>A communication management plan is a recognized way to both assess and improve that function in all phases of standards life cycles</a:t>
            </a:r>
          </a:p>
          <a:p>
            <a:pPr algn="ctr">
              <a:spcBef>
                <a:spcPts val="4808"/>
              </a:spcBef>
            </a:pPr>
            <a:r>
              <a:rPr lang="en-US" dirty="0" smtClean="0"/>
              <a:t>The cost of the implementation of such a plan would </a:t>
            </a:r>
            <a:br>
              <a:rPr lang="en-US" dirty="0" smtClean="0"/>
            </a:br>
            <a:r>
              <a:rPr lang="en-US" dirty="0" smtClean="0"/>
              <a:t>easily be justified by its anticipated benefits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E9C9DF3-A5C3-4F6E-81EE-769A99A67C0D}" type="slidenum">
              <a:rPr lang="en-US" smtClean="0"/>
              <a:pPr/>
              <a:t>15</a:t>
            </a:fld>
            <a:endParaRPr lang="en-US" dirty="0"/>
          </a:p>
        </p:txBody>
      </p:sp>
      <p:sp>
        <p:nvSpPr>
          <p:cNvPr id="5" name="Content Placeholder 4"/>
          <p:cNvSpPr>
            <a:spLocks noGrp="1"/>
          </p:cNvSpPr>
          <p:nvPr>
            <p:ph sz="quarter" idx="1"/>
          </p:nvPr>
        </p:nvSpPr>
        <p:spPr>
          <a:xfrm>
            <a:off x="292608" y="2181419"/>
            <a:ext cx="17690592" cy="6888692"/>
          </a:xfrm>
        </p:spPr>
        <p:txBody>
          <a:bodyPr/>
          <a:lstStyle/>
          <a:p>
            <a:pPr marL="0" indent="0"/>
            <a:r>
              <a:rPr lang="en-US" sz="4000" dirty="0" smtClean="0"/>
              <a:t>Virtually all of the work involving Virtual Humans reported here came from a series of research projects of which the Principal Investigator was Dr. Benjamin D. Nye, Director of Learning Sciences at ICT.  Without his technical vision and unflagging support, none of this would have taken place.  The various projects mentioned were supported by a range of DoD organizations and, while this paper reports insights gained during that work, that was not the focus of the research.  Much of this work was supported by grants from the Office of Naval Research's STEM Program (ONR N00014-16-1-2820) and by students supported by the National Science Foundation Research Experience for Undergraduates program (NSF 1560426). Nevertheless, the positions taken in the paper are the authors’ own and do not represent in any way the views of the Department of Defense or the US Government.</a:t>
            </a:r>
            <a:endParaRPr lang="en-US" sz="4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00016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Theses</a:t>
            </a:r>
            <a:endParaRPr lang="en-US" dirty="0"/>
          </a:p>
        </p:txBody>
      </p:sp>
      <p:sp>
        <p:nvSpPr>
          <p:cNvPr id="3" name="Content Placeholder 2"/>
          <p:cNvSpPr>
            <a:spLocks noGrp="1"/>
          </p:cNvSpPr>
          <p:nvPr>
            <p:ph sz="quarter" idx="1"/>
          </p:nvPr>
        </p:nvSpPr>
        <p:spPr>
          <a:xfrm>
            <a:off x="914400" y="1798714"/>
            <a:ext cx="16611600" cy="7807184"/>
          </a:xfrm>
        </p:spPr>
        <p:txBody>
          <a:bodyPr>
            <a:noAutofit/>
          </a:bodyPr>
          <a:lstStyle/>
          <a:p>
            <a:pPr marL="0" indent="915677"/>
            <a:r>
              <a:rPr lang="en-US" sz="5600" dirty="0" smtClean="0"/>
              <a:t>The development of a </a:t>
            </a:r>
            <a:r>
              <a:rPr lang="en-US" sz="5600" b="1" dirty="0" smtClean="0"/>
              <a:t>communications management plan</a:t>
            </a:r>
            <a:r>
              <a:rPr lang="en-US" sz="5600" dirty="0" smtClean="0"/>
              <a:t> is necessary for effectively reaching the community to </a:t>
            </a:r>
            <a:r>
              <a:rPr lang="en-US" sz="5600" b="1" dirty="0" smtClean="0"/>
              <a:t>produce the impact that standard’s professionals seek</a:t>
            </a:r>
            <a:r>
              <a:rPr lang="en-US" sz="5600" dirty="0" smtClean="0"/>
              <a:t>.  Further, it is asserted that the study and analysis required to formulate and implement such a plan will not only </a:t>
            </a:r>
            <a:r>
              <a:rPr lang="en-US" sz="5600" b="1" dirty="0" smtClean="0"/>
              <a:t>result in improved recognition and use</a:t>
            </a:r>
            <a:r>
              <a:rPr lang="en-US" sz="5600" dirty="0" smtClean="0"/>
              <a:t> of the standards, but the process itself will </a:t>
            </a:r>
            <a:r>
              <a:rPr lang="en-US" sz="5600" b="1" dirty="0" smtClean="0"/>
              <a:t>generate otherwise overlooked insights</a:t>
            </a:r>
            <a:r>
              <a:rPr lang="en-US" sz="5600" dirty="0" smtClean="0"/>
              <a:t> into the needs for, uses of and modifications in those standards.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Experiences</a:t>
            </a:r>
            <a:endParaRPr lang="en-US" dirty="0"/>
          </a:p>
        </p:txBody>
      </p:sp>
      <p:sp>
        <p:nvSpPr>
          <p:cNvPr id="3" name="Content Placeholder 2"/>
          <p:cNvSpPr>
            <a:spLocks noGrp="1"/>
          </p:cNvSpPr>
          <p:nvPr>
            <p:ph sz="quarter" idx="1"/>
          </p:nvPr>
        </p:nvSpPr>
        <p:spPr>
          <a:xfrm>
            <a:off x="1866900" y="1648018"/>
            <a:ext cx="15544800" cy="7915082"/>
          </a:xfrm>
        </p:spPr>
        <p:txBody>
          <a:bodyPr>
            <a:normAutofit fontScale="85000" lnSpcReduction="20000"/>
          </a:bodyPr>
          <a:lstStyle/>
          <a:p>
            <a:r>
              <a:rPr lang="en-US" sz="6400" dirty="0" smtClean="0"/>
              <a:t>Early work at University of Colorado (1970’s</a:t>
            </a:r>
            <a:r>
              <a:rPr lang="en-US" sz="6400" dirty="0" smtClean="0"/>
              <a:t>)</a:t>
            </a:r>
          </a:p>
          <a:p>
            <a:r>
              <a:rPr lang="en-US" sz="6400" dirty="0" smtClean="0"/>
              <a:t>Jet Propulsion Laboratory (JPL) in ’80’s</a:t>
            </a:r>
          </a:p>
          <a:p>
            <a:r>
              <a:rPr lang="en-US" sz="6400" dirty="0" smtClean="0"/>
              <a:t>Imposed Standard: ADA</a:t>
            </a:r>
            <a:endParaRPr lang="en-US" sz="6400" dirty="0" smtClean="0"/>
          </a:p>
          <a:p>
            <a:r>
              <a:rPr lang="en-US" sz="6400" dirty="0" smtClean="0"/>
              <a:t>Caltech research at CACR in Parallel Computing</a:t>
            </a:r>
          </a:p>
          <a:p>
            <a:r>
              <a:rPr lang="en-US" sz="6400" dirty="0" smtClean="0"/>
              <a:t>Standards: </a:t>
            </a:r>
            <a:r>
              <a:rPr lang="en-US" sz="6400" dirty="0" smtClean="0"/>
              <a:t>DIS </a:t>
            </a:r>
            <a:r>
              <a:rPr lang="en-US" sz="6400" dirty="0" smtClean="0"/>
              <a:t>as well as HLA and RTI</a:t>
            </a:r>
          </a:p>
          <a:p>
            <a:r>
              <a:rPr lang="en-US" sz="6400" dirty="0" smtClean="0"/>
              <a:t>Large Scale computing and the use of </a:t>
            </a:r>
            <a:r>
              <a:rPr lang="en-US" sz="6400" dirty="0" smtClean="0"/>
              <a:t>GPGPU’s</a:t>
            </a:r>
          </a:p>
          <a:p>
            <a:r>
              <a:rPr lang="en-US" sz="6400" dirty="0" smtClean="0"/>
              <a:t>Standard: CUDA language for GPU non-graphic use</a:t>
            </a:r>
            <a:endParaRPr lang="en-US" sz="6400" dirty="0" smtClean="0"/>
          </a:p>
          <a:p>
            <a:r>
              <a:rPr lang="en-US" sz="6400" dirty="0" smtClean="0"/>
              <a:t>Communications hurdles for technical personnel</a:t>
            </a:r>
          </a:p>
          <a:p>
            <a:r>
              <a:rPr lang="en-US" sz="6400" dirty="0" smtClean="0"/>
              <a:t>Time spent communicating</a:t>
            </a:r>
          </a:p>
          <a:p>
            <a:endParaRPr lang="en-US" sz="6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Spent Communicating</a:t>
            </a:r>
            <a:endParaRPr lang="en-US" dirty="0"/>
          </a:p>
        </p:txBody>
      </p:sp>
      <p:pic>
        <p:nvPicPr>
          <p:cNvPr id="4" name="Picture 3" descr="TecchTimes19JUN16.jpg"/>
          <p:cNvPicPr>
            <a:picLocks noChangeAspect="1"/>
          </p:cNvPicPr>
          <p:nvPr/>
        </p:nvPicPr>
        <p:blipFill>
          <a:blip r:embed="rId2" cstate="print"/>
          <a:srcRect l="7000" t="16000" r="10000" b="1333"/>
          <a:stretch>
            <a:fillRect/>
          </a:stretch>
        </p:blipFill>
        <p:spPr>
          <a:xfrm>
            <a:off x="5251860" y="1449461"/>
            <a:ext cx="13036140" cy="8156438"/>
          </a:xfrm>
          <a:prstGeom prst="rect">
            <a:avLst/>
          </a:prstGeom>
        </p:spPr>
      </p:pic>
      <p:sp>
        <p:nvSpPr>
          <p:cNvPr id="6" name="TextBox 5"/>
          <p:cNvSpPr txBox="1"/>
          <p:nvPr/>
        </p:nvSpPr>
        <p:spPr>
          <a:xfrm>
            <a:off x="304800" y="2259993"/>
            <a:ext cx="5486400" cy="7571562"/>
          </a:xfrm>
          <a:prstGeom prst="rect">
            <a:avLst/>
          </a:prstGeom>
          <a:noFill/>
        </p:spPr>
        <p:txBody>
          <a:bodyPr wrap="square" lIns="183137" tIns="91568" rIns="183137" bIns="91568" rtlCol="0">
            <a:spAutoFit/>
          </a:bodyPr>
          <a:lstStyle/>
          <a:p>
            <a:pPr algn="ctr"/>
            <a:r>
              <a:rPr lang="en-US" sz="4800" dirty="0" smtClean="0"/>
              <a:t>Preliminary local Straw Poll:</a:t>
            </a:r>
          </a:p>
          <a:p>
            <a:endParaRPr lang="en-US" sz="4800" dirty="0" smtClean="0"/>
          </a:p>
          <a:p>
            <a:pPr algn="ctr"/>
            <a:r>
              <a:rPr lang="en-US" sz="4800" dirty="0" smtClean="0"/>
              <a:t>Self-Reported Percentage of Time Spent on Speaking and Writing Tasks</a:t>
            </a:r>
          </a:p>
          <a:p>
            <a:endParaRPr lang="en-US" sz="4800" dirty="0" smtClean="0"/>
          </a:p>
          <a:p>
            <a:pPr algn="ctr"/>
            <a:r>
              <a:rPr lang="en-US" sz="4800" dirty="0" smtClean="0"/>
              <a:t>Ranked Low to High</a:t>
            </a:r>
          </a:p>
          <a:p>
            <a:pPr algn="ctr"/>
            <a:r>
              <a:rPr lang="en-US" sz="4800" dirty="0" smtClean="0"/>
              <a:t>Mean = 62% </a:t>
            </a:r>
            <a:endParaRPr lang="en-US" sz="4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Does the Research Community Communicate Well</a:t>
            </a:r>
            <a:endParaRPr lang="en-US" dirty="0"/>
          </a:p>
        </p:txBody>
      </p:sp>
      <p:sp>
        <p:nvSpPr>
          <p:cNvPr id="6" name="Content Placeholder 4"/>
          <p:cNvSpPr txBox="1">
            <a:spLocks noGrp="1"/>
          </p:cNvSpPr>
          <p:nvPr>
            <p:ph sz="quarter" idx="1"/>
          </p:nvPr>
        </p:nvSpPr>
        <p:spPr>
          <a:prstGeom prst="rect">
            <a:avLst/>
          </a:prstGeom>
        </p:spPr>
        <p:txBody>
          <a:bodyPr/>
          <a:lstStyle/>
          <a:p>
            <a:pPr>
              <a:buFont typeface="Arial" pitchFamily="34" charset="0"/>
              <a:buChar char="•"/>
              <a:defRPr/>
            </a:pPr>
            <a:r>
              <a:rPr lang="en-US" dirty="0" smtClean="0"/>
              <a:t>Writing across the Curriculum</a:t>
            </a:r>
          </a:p>
          <a:p>
            <a:pPr lvl="1" indent="-515069">
              <a:buFont typeface="Arial" pitchFamily="34" charset="0"/>
              <a:buChar char="•"/>
            </a:pPr>
            <a:r>
              <a:rPr lang="en-US" dirty="0" smtClean="0"/>
              <a:t>Goals – better writing</a:t>
            </a:r>
            <a:endParaRPr lang="en-US" dirty="0" smtClean="0"/>
          </a:p>
          <a:p>
            <a:pPr lvl="1" indent="-515069">
              <a:buFont typeface="Arial" pitchFamily="34" charset="0"/>
              <a:buChar char="•"/>
            </a:pPr>
            <a:r>
              <a:rPr lang="en-US" dirty="0" smtClean="0">
                <a:latin typeface="+mj-lt"/>
              </a:rPr>
              <a:t>Metrics – money spent, campus acceptance, students trained</a:t>
            </a:r>
            <a:endParaRPr lang="en-US" dirty="0" smtClean="0">
              <a:latin typeface="+mj-lt"/>
            </a:endParaRPr>
          </a:p>
          <a:p>
            <a:pPr lvl="1" indent="-515069">
              <a:buFont typeface="Arial" pitchFamily="34" charset="0"/>
              <a:buChar char="•"/>
            </a:pPr>
            <a:r>
              <a:rPr lang="en-US" dirty="0" smtClean="0"/>
              <a:t>Self-evaluation – spent money, induced lip service, got students</a:t>
            </a:r>
            <a:endParaRPr lang="en-US" dirty="0" smtClean="0">
              <a:latin typeface="+mj-lt"/>
            </a:endParaRPr>
          </a:p>
          <a:p>
            <a:pPr>
              <a:buFont typeface="Arial" pitchFamily="34" charset="0"/>
              <a:buChar char="•"/>
              <a:defRPr/>
            </a:pPr>
            <a:r>
              <a:rPr lang="en-US" dirty="0" smtClean="0"/>
              <a:t>Personal experience at several schools</a:t>
            </a:r>
          </a:p>
          <a:p>
            <a:pPr>
              <a:buFont typeface="Arial" pitchFamily="34" charset="0"/>
              <a:buChar char="•"/>
              <a:defRPr/>
            </a:pPr>
            <a:r>
              <a:rPr lang="en-US" dirty="0" smtClean="0"/>
              <a:t>Visit from a CEO who was </a:t>
            </a:r>
            <a:r>
              <a:rPr lang="en-US" dirty="0" err="1" smtClean="0"/>
              <a:t>PO’ed</a:t>
            </a:r>
            <a:r>
              <a:rPr lang="en-US" dirty="0" smtClean="0"/>
              <a:t> about poor </a:t>
            </a:r>
            <a:r>
              <a:rPr lang="en-US" dirty="0" smtClean="0"/>
              <a:t>STEM </a:t>
            </a:r>
            <a:r>
              <a:rPr lang="en-US" dirty="0" err="1" smtClean="0"/>
              <a:t>comms</a:t>
            </a:r>
            <a:endParaRPr lang="en-US" dirty="0" smtClean="0"/>
          </a:p>
          <a:p>
            <a:pPr>
              <a:buFont typeface="Arial" pitchFamily="34" charset="0"/>
              <a:buChar char="•"/>
              <a:defRPr/>
            </a:pPr>
            <a:r>
              <a:rPr lang="en-US" dirty="0" smtClean="0"/>
              <a:t>Capabilities: </a:t>
            </a:r>
            <a:r>
              <a:rPr lang="en-US" dirty="0" smtClean="0"/>
              <a:t>Natural </a:t>
            </a:r>
            <a:r>
              <a:rPr lang="en-US" dirty="0" smtClean="0"/>
              <a:t>Gifts </a:t>
            </a:r>
            <a:r>
              <a:rPr lang="en-US" dirty="0" smtClean="0"/>
              <a:t>or </a:t>
            </a:r>
            <a:r>
              <a:rPr lang="en-US" dirty="0" smtClean="0"/>
              <a:t>Training Products</a:t>
            </a:r>
            <a:r>
              <a:rPr lang="en-US" dirty="0" smtClean="0"/>
              <a:t>?</a:t>
            </a:r>
            <a:endParaRPr lang="en-US" dirty="0" smtClean="0"/>
          </a:p>
          <a:p>
            <a:pPr>
              <a:buFont typeface="Arial" pitchFamily="34" charset="0"/>
              <a:buChar char="•"/>
              <a:defRPr/>
            </a:pPr>
            <a:r>
              <a:rPr lang="en-US" dirty="0" smtClean="0"/>
              <a:t>Is there a role for SISO?</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K &amp; R vs. Strunk &amp; White</a:t>
            </a:r>
          </a:p>
        </p:txBody>
      </p:sp>
      <p:pic>
        <p:nvPicPr>
          <p:cNvPr id="1026" name="Picture 2" descr="https://upload.wikimedia.org/wikipedia/en/thumb/5/5e/The_C_Programming_Language_cover.svg/200px-The_C_Programming_Language_cover.svg.png"/>
          <p:cNvPicPr>
            <a:picLocks noChangeAspect="1" noChangeArrowheads="1"/>
          </p:cNvPicPr>
          <p:nvPr/>
        </p:nvPicPr>
        <p:blipFill>
          <a:blip r:embed="rId3" cstate="print"/>
          <a:srcRect/>
          <a:stretch>
            <a:fillRect/>
          </a:stretch>
        </p:blipFill>
        <p:spPr bwMode="auto">
          <a:xfrm rot="20267627">
            <a:off x="2329271" y="2300842"/>
            <a:ext cx="4263826" cy="5474459"/>
          </a:xfrm>
          <a:prstGeom prst="rect">
            <a:avLst/>
          </a:prstGeom>
          <a:noFill/>
          <a:effectLst>
            <a:outerShdw blurRad="50800" dist="203200" dir="2400000" sx="101000" sy="101000" algn="tl" rotWithShape="0">
              <a:srgbClr val="0070C0">
                <a:alpha val="19000"/>
              </a:srgbClr>
            </a:outerShdw>
          </a:effectLst>
        </p:spPr>
      </p:pic>
      <p:pic>
        <p:nvPicPr>
          <p:cNvPr id="1028" name="Picture 4" descr="https://authorallsorts.files.wordpress.com/2014/08/elements.jpg"/>
          <p:cNvPicPr>
            <a:picLocks noChangeAspect="1" noChangeArrowheads="1"/>
          </p:cNvPicPr>
          <p:nvPr/>
        </p:nvPicPr>
        <p:blipFill>
          <a:blip r:embed="rId4" cstate="print"/>
          <a:srcRect/>
          <a:stretch>
            <a:fillRect/>
          </a:stretch>
        </p:blipFill>
        <p:spPr bwMode="auto">
          <a:xfrm rot="999522">
            <a:off x="11988870" y="2237942"/>
            <a:ext cx="3792016" cy="5800196"/>
          </a:xfrm>
          <a:prstGeom prst="rect">
            <a:avLst/>
          </a:prstGeom>
          <a:noFill/>
          <a:effectLst>
            <a:outerShdw blurRad="50800" dist="203200" dir="2400000" sx="101000" sy="101000" algn="tl" rotWithShape="0">
              <a:srgbClr val="0070C0">
                <a:alpha val="19000"/>
              </a:srgbClr>
            </a:outerShdw>
          </a:effectLst>
        </p:spPr>
      </p:pic>
      <p:sp>
        <p:nvSpPr>
          <p:cNvPr id="18438" name="TextBox 5"/>
          <p:cNvSpPr txBox="1">
            <a:spLocks noChangeArrowheads="1"/>
          </p:cNvSpPr>
          <p:nvPr/>
        </p:nvSpPr>
        <p:spPr bwMode="auto">
          <a:xfrm>
            <a:off x="755650" y="8375517"/>
            <a:ext cx="17567276" cy="1422108"/>
          </a:xfrm>
          <a:prstGeom prst="rect">
            <a:avLst/>
          </a:prstGeom>
          <a:noFill/>
          <a:ln w="9525">
            <a:noFill/>
            <a:miter lim="800000"/>
            <a:headEnd/>
            <a:tailEnd/>
          </a:ln>
        </p:spPr>
        <p:txBody>
          <a:bodyPr lIns="183137" tIns="91568" rIns="183137" bIns="91568">
            <a:spAutoFit/>
          </a:bodyPr>
          <a:lstStyle/>
          <a:p>
            <a:pPr algn="ctr"/>
            <a:r>
              <a:rPr lang="en-US" sz="4000" dirty="0">
                <a:latin typeface="Georgia" pitchFamily="18" charset="0"/>
              </a:rPr>
              <a:t>IBM used to give out free copies of K&amp;R, but a major game company now has to give out Strunk &amp; White because their programmers can’t write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SISO Functions Require Support</a:t>
            </a:r>
            <a:endParaRPr lang="en-US" dirty="0"/>
          </a:p>
        </p:txBody>
      </p:sp>
      <p:sp>
        <p:nvSpPr>
          <p:cNvPr id="6" name="Content Placeholder 4"/>
          <p:cNvSpPr txBox="1">
            <a:spLocks/>
          </p:cNvSpPr>
          <p:nvPr/>
        </p:nvSpPr>
        <p:spPr>
          <a:xfrm>
            <a:off x="304800" y="2181419"/>
            <a:ext cx="8382000" cy="6888692"/>
          </a:xfrm>
          <a:prstGeom prst="rect">
            <a:avLst/>
          </a:prstGeom>
        </p:spPr>
        <p:txBody>
          <a:bodyPr lIns="183137" tIns="91568" rIns="183137" bIns="91568"/>
          <a:lstStyle/>
          <a:p>
            <a:pPr marL="515069" indent="-515069" defTabSz="1373516">
              <a:spcBef>
                <a:spcPct val="20000"/>
              </a:spcBef>
              <a:buFont typeface="Arial" pitchFamily="34" charset="0"/>
              <a:buChar char="•"/>
              <a:defRPr/>
            </a:pPr>
            <a:r>
              <a:rPr lang="en-US" sz="4800" dirty="0" smtClean="0">
                <a:latin typeface="+mj-lt"/>
                <a:cs typeface="Times New Roman" pitchFamily="18" charset="0"/>
              </a:rPr>
              <a:t>Communication of Findings</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Garnering of Recognition</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Solicitation of SISO Funding</a:t>
            </a:r>
          </a:p>
          <a:p>
            <a:pPr marL="1115983" lvl="1" indent="-429226" defTabSz="1373516">
              <a:spcBef>
                <a:spcPct val="20000"/>
              </a:spcBef>
              <a:buFont typeface="Arial" pitchFamily="34" charset="0"/>
              <a:buChar char="•"/>
              <a:defRPr/>
            </a:pPr>
            <a:r>
              <a:rPr lang="en-US" sz="4200" dirty="0" smtClean="0">
                <a:latin typeface="Times New Roman" pitchFamily="18" charset="0"/>
                <a:cs typeface="Times New Roman" pitchFamily="18" charset="0"/>
              </a:rPr>
              <a:t>Government Grants</a:t>
            </a:r>
          </a:p>
          <a:p>
            <a:pPr marL="1115983" lvl="1" indent="-429226" defTabSz="1373516">
              <a:spcBef>
                <a:spcPct val="20000"/>
              </a:spcBef>
              <a:buFont typeface="Arial" pitchFamily="34" charset="0"/>
              <a:buChar char="•"/>
              <a:defRPr/>
            </a:pPr>
            <a:r>
              <a:rPr lang="en-US" sz="4200" dirty="0" smtClean="0">
                <a:latin typeface="Times New Roman" pitchFamily="18" charset="0"/>
                <a:cs typeface="Times New Roman" pitchFamily="18" charset="0"/>
              </a:rPr>
              <a:t>Membership fees</a:t>
            </a:r>
          </a:p>
          <a:p>
            <a:pPr marL="1115983" lvl="1" indent="-429226" defTabSz="1373516">
              <a:spcBef>
                <a:spcPct val="20000"/>
              </a:spcBef>
              <a:buFont typeface="Arial" pitchFamily="34" charset="0"/>
              <a:buChar char="•"/>
              <a:defRPr/>
            </a:pPr>
            <a:r>
              <a:rPr lang="en-US" sz="4200" dirty="0" smtClean="0">
                <a:latin typeface="Times New Roman" pitchFamily="18" charset="0"/>
                <a:cs typeface="Times New Roman" pitchFamily="18" charset="0"/>
              </a:rPr>
              <a:t>Foundations</a:t>
            </a:r>
            <a:endParaRPr lang="en-US" sz="4200" dirty="0" smtClean="0">
              <a:latin typeface="Times New Roman" pitchFamily="18" charset="0"/>
              <a:cs typeface="Times New Roman" pitchFamily="18" charset="0"/>
            </a:endParaRPr>
          </a:p>
          <a:p>
            <a:pPr marL="515069" indent="-515069" defTabSz="1373516">
              <a:spcBef>
                <a:spcPct val="20000"/>
              </a:spcBef>
              <a:buFont typeface="Arial" pitchFamily="34" charset="0"/>
              <a:buChar char="•"/>
              <a:defRPr/>
            </a:pPr>
            <a:r>
              <a:rPr lang="en-US" sz="4800" dirty="0" smtClean="0">
                <a:latin typeface="+mj-lt"/>
                <a:cs typeface="Times New Roman" pitchFamily="18" charset="0"/>
              </a:rPr>
              <a:t>Research/Standards </a:t>
            </a:r>
            <a:r>
              <a:rPr lang="en-US" sz="4800" dirty="0" smtClean="0">
                <a:latin typeface="+mj-lt"/>
                <a:cs typeface="Times New Roman" pitchFamily="18" charset="0"/>
              </a:rPr>
              <a:t>Synergy</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Instruction of STEM Students</a:t>
            </a:r>
            <a:endParaRPr lang="en-US" sz="4800" dirty="0">
              <a:latin typeface="+mj-lt"/>
              <a:cs typeface="Times New Roman" pitchFamily="18" charset="0"/>
            </a:endParaRPr>
          </a:p>
        </p:txBody>
      </p:sp>
      <p:sp>
        <p:nvSpPr>
          <p:cNvPr id="7" name="Content Placeholder 4"/>
          <p:cNvSpPr txBox="1">
            <a:spLocks/>
          </p:cNvSpPr>
          <p:nvPr/>
        </p:nvSpPr>
        <p:spPr>
          <a:xfrm>
            <a:off x="9144000" y="2257960"/>
            <a:ext cx="8382000" cy="6888692"/>
          </a:xfrm>
          <a:prstGeom prst="rect">
            <a:avLst/>
          </a:prstGeom>
        </p:spPr>
        <p:txBody>
          <a:bodyPr vert="horz" lIns="183137" tIns="91568" rIns="183137" bIns="91568"/>
          <a:lstStyle/>
          <a:p>
            <a:pPr marL="515069" indent="-515069" defTabSz="1373516">
              <a:spcBef>
                <a:spcPct val="20000"/>
              </a:spcBef>
              <a:buFont typeface="Arial" pitchFamily="34" charset="0"/>
              <a:buChar char="•"/>
              <a:defRPr/>
            </a:pPr>
            <a:r>
              <a:rPr lang="en-US" sz="4800" dirty="0" smtClean="0">
                <a:latin typeface="+mj-lt"/>
                <a:cs typeface="Times New Roman" pitchFamily="18" charset="0"/>
              </a:rPr>
              <a:t>Early recognition of needs</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Promulgation of Standards</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Monitoring of Use(s) in Field</a:t>
            </a:r>
            <a:endParaRPr lang="en-US" sz="4200" dirty="0" smtClean="0">
              <a:latin typeface="Times New Roman" pitchFamily="18" charset="0"/>
              <a:cs typeface="Times New Roman" pitchFamily="18" charset="0"/>
            </a:endParaRPr>
          </a:p>
          <a:p>
            <a:pPr marL="515069" indent="-515069" defTabSz="1373516">
              <a:spcBef>
                <a:spcPct val="20000"/>
              </a:spcBef>
              <a:buFont typeface="Arial" pitchFamily="34" charset="0"/>
              <a:buChar char="•"/>
              <a:defRPr/>
            </a:pPr>
            <a:r>
              <a:rPr lang="en-US" sz="4800" dirty="0" smtClean="0">
                <a:latin typeface="+mj-lt"/>
                <a:cs typeface="Times New Roman" pitchFamily="18" charset="0"/>
              </a:rPr>
              <a:t>Proposing New Standards</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Modification of Old Standards</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Nurturing Professional Status</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Recognizing Achievements</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Encouraging Scholarship</a:t>
            </a:r>
            <a:endParaRPr lang="en-US" sz="4800" dirty="0">
              <a:latin typeface="+mj-lt"/>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Whom </a:t>
            </a:r>
            <a:r>
              <a:rPr lang="en-US" dirty="0" smtClean="0"/>
              <a:t>Might </a:t>
            </a:r>
            <a:r>
              <a:rPr lang="en-US" dirty="0" smtClean="0"/>
              <a:t>SISO Communicate</a:t>
            </a:r>
            <a:endParaRPr lang="en-US" dirty="0"/>
          </a:p>
        </p:txBody>
      </p:sp>
      <p:sp>
        <p:nvSpPr>
          <p:cNvPr id="5" name="Content Placeholder 4"/>
          <p:cNvSpPr>
            <a:spLocks noGrp="1"/>
          </p:cNvSpPr>
          <p:nvPr>
            <p:ph sz="quarter" idx="1"/>
          </p:nvPr>
        </p:nvSpPr>
        <p:spPr>
          <a:xfrm>
            <a:off x="304800" y="2181419"/>
            <a:ext cx="8382000" cy="6888692"/>
          </a:xfrm>
        </p:spPr>
        <p:txBody>
          <a:bodyPr/>
          <a:lstStyle/>
          <a:p>
            <a:pPr>
              <a:buFont typeface="Arial" pitchFamily="34" charset="0"/>
              <a:buChar char="•"/>
            </a:pPr>
            <a:r>
              <a:rPr lang="en-US" dirty="0" smtClean="0"/>
              <a:t>The Standards Communities</a:t>
            </a:r>
          </a:p>
          <a:p>
            <a:pPr>
              <a:buFont typeface="Arial" pitchFamily="34" charset="0"/>
              <a:buChar char="•"/>
            </a:pPr>
            <a:r>
              <a:rPr lang="en-US" dirty="0" smtClean="0"/>
              <a:t>The End Users of the R &amp; D</a:t>
            </a:r>
          </a:p>
          <a:p>
            <a:pPr>
              <a:buFont typeface="Arial" pitchFamily="34" charset="0"/>
              <a:buChar char="•"/>
            </a:pPr>
            <a:r>
              <a:rPr lang="en-US" dirty="0" smtClean="0"/>
              <a:t>The Research Community</a:t>
            </a:r>
          </a:p>
          <a:p>
            <a:pPr lvl="1">
              <a:buFont typeface="Arial" pitchFamily="34" charset="0"/>
              <a:buChar char="•"/>
            </a:pPr>
            <a:r>
              <a:rPr lang="en-US" dirty="0" smtClean="0"/>
              <a:t>Government Labs</a:t>
            </a:r>
          </a:p>
          <a:p>
            <a:pPr lvl="1">
              <a:buFont typeface="Arial" pitchFamily="34" charset="0"/>
              <a:buChar char="•"/>
            </a:pPr>
            <a:r>
              <a:rPr lang="en-US" dirty="0" smtClean="0"/>
              <a:t>Academia</a:t>
            </a:r>
          </a:p>
          <a:p>
            <a:pPr lvl="1">
              <a:buFont typeface="Arial" pitchFamily="34" charset="0"/>
              <a:buChar char="•"/>
            </a:pPr>
            <a:r>
              <a:rPr lang="en-US" dirty="0" smtClean="0"/>
              <a:t>Industry</a:t>
            </a:r>
          </a:p>
          <a:p>
            <a:pPr>
              <a:buFont typeface="Arial" pitchFamily="34" charset="0"/>
              <a:buChar char="•"/>
            </a:pPr>
            <a:r>
              <a:rPr lang="en-US" dirty="0" smtClean="0"/>
              <a:t>The Funding Communities</a:t>
            </a:r>
          </a:p>
          <a:p>
            <a:pPr>
              <a:buFont typeface="Arial" pitchFamily="34" charset="0"/>
              <a:buChar char="•"/>
            </a:pPr>
            <a:r>
              <a:rPr lang="en-US" dirty="0" smtClean="0"/>
              <a:t>The Professorial Communities</a:t>
            </a:r>
            <a:endParaRPr lang="en-US" dirty="0"/>
          </a:p>
        </p:txBody>
      </p:sp>
      <p:sp>
        <p:nvSpPr>
          <p:cNvPr id="6" name="Content Placeholder 4"/>
          <p:cNvSpPr txBox="1">
            <a:spLocks/>
          </p:cNvSpPr>
          <p:nvPr/>
        </p:nvSpPr>
        <p:spPr>
          <a:xfrm>
            <a:off x="9144000" y="2257960"/>
            <a:ext cx="8382000" cy="6888692"/>
          </a:xfrm>
          <a:prstGeom prst="rect">
            <a:avLst/>
          </a:prstGeom>
        </p:spPr>
        <p:txBody>
          <a:bodyPr vert="horz" lIns="183137" tIns="91568" rIns="183137" bIns="91568"/>
          <a:lstStyle/>
          <a:p>
            <a:pPr marL="515069" indent="-515069" defTabSz="1373516">
              <a:spcBef>
                <a:spcPct val="20000"/>
              </a:spcBef>
              <a:buFont typeface="Arial" pitchFamily="34" charset="0"/>
              <a:buChar char="•"/>
              <a:defRPr/>
            </a:pPr>
            <a:r>
              <a:rPr lang="en-US" sz="4800" dirty="0" smtClean="0">
                <a:latin typeface="+mj-lt"/>
                <a:cs typeface="Times New Roman" pitchFamily="18" charset="0"/>
              </a:rPr>
              <a:t>Legislative Champions</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The Public</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The War Fighters</a:t>
            </a:r>
          </a:p>
          <a:p>
            <a:pPr marL="1115983" lvl="1" indent="-429226" defTabSz="1373516">
              <a:spcBef>
                <a:spcPct val="20000"/>
              </a:spcBef>
              <a:buFont typeface="Arial" pitchFamily="34" charset="0"/>
              <a:buChar char="•"/>
              <a:defRPr/>
            </a:pPr>
            <a:r>
              <a:rPr lang="en-US" sz="4200" dirty="0" smtClean="0">
                <a:latin typeface="Times New Roman" pitchFamily="18" charset="0"/>
                <a:cs typeface="Times New Roman" pitchFamily="18" charset="0"/>
              </a:rPr>
              <a:t>Procurement</a:t>
            </a:r>
          </a:p>
          <a:p>
            <a:pPr marL="1115983" lvl="1" indent="-429226" defTabSz="1373516">
              <a:spcBef>
                <a:spcPct val="20000"/>
              </a:spcBef>
              <a:buFont typeface="Arial" pitchFamily="34" charset="0"/>
              <a:buChar char="•"/>
              <a:defRPr/>
            </a:pPr>
            <a:r>
              <a:rPr lang="en-US" sz="4200" dirty="0" smtClean="0">
                <a:latin typeface="Times New Roman" pitchFamily="18" charset="0"/>
                <a:cs typeface="Times New Roman" pitchFamily="18" charset="0"/>
              </a:rPr>
              <a:t>Logistics</a:t>
            </a:r>
          </a:p>
          <a:p>
            <a:pPr marL="1115983" lvl="1" indent="-429226" defTabSz="1373516">
              <a:spcBef>
                <a:spcPct val="20000"/>
              </a:spcBef>
              <a:buFont typeface="Arial" pitchFamily="34" charset="0"/>
              <a:buChar char="•"/>
              <a:defRPr/>
            </a:pPr>
            <a:r>
              <a:rPr lang="en-US" sz="4200" dirty="0" smtClean="0">
                <a:latin typeface="Times New Roman" pitchFamily="18" charset="0"/>
                <a:cs typeface="Times New Roman" pitchFamily="18" charset="0"/>
              </a:rPr>
              <a:t>Training</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Students</a:t>
            </a:r>
          </a:p>
          <a:p>
            <a:pPr marL="515069" indent="-515069" defTabSz="1373516">
              <a:spcBef>
                <a:spcPct val="20000"/>
              </a:spcBef>
              <a:buFont typeface="Arial" pitchFamily="34" charset="0"/>
              <a:buChar char="•"/>
              <a:defRPr/>
            </a:pPr>
            <a:r>
              <a:rPr lang="en-US" sz="4800" dirty="0" smtClean="0">
                <a:latin typeface="+mj-lt"/>
                <a:cs typeface="Times New Roman" pitchFamily="18" charset="0"/>
              </a:rPr>
              <a:t>“Players to be named later”</a:t>
            </a:r>
            <a:endParaRPr lang="en-US" sz="4800" dirty="0">
              <a:latin typeface="+mj-lt"/>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Might a Communications Plan Diagram Look Like</a:t>
            </a:r>
            <a:endParaRPr lang="en-US" dirty="0"/>
          </a:p>
        </p:txBody>
      </p:sp>
      <p:sp>
        <p:nvSpPr>
          <p:cNvPr id="5" name="Content Placeholder 4"/>
          <p:cNvSpPr>
            <a:spLocks noGrp="1"/>
          </p:cNvSpPr>
          <p:nvPr>
            <p:ph sz="quarter" idx="1"/>
          </p:nvPr>
        </p:nvSpPr>
        <p:spPr/>
        <p:txBody>
          <a:bodyPr/>
          <a:lstStyle/>
          <a:p>
            <a:pPr>
              <a:buFont typeface="Arial" pitchFamily="34" charset="0"/>
              <a:buChar char="•"/>
            </a:pPr>
            <a:r>
              <a:rPr lang="en-US" dirty="0" smtClean="0"/>
              <a:t>It might be illuminating to look at an example</a:t>
            </a:r>
          </a:p>
          <a:p>
            <a:pPr>
              <a:buFont typeface="Arial" pitchFamily="34" charset="0"/>
              <a:buChar char="•"/>
            </a:pPr>
            <a:r>
              <a:rPr lang="en-US" dirty="0" smtClean="0"/>
              <a:t>This one is take from a project at USC</a:t>
            </a:r>
          </a:p>
          <a:p>
            <a:pPr>
              <a:buFont typeface="Arial" pitchFamily="34" charset="0"/>
              <a:buChar char="•"/>
            </a:pPr>
            <a:r>
              <a:rPr lang="en-US" dirty="0" smtClean="0"/>
              <a:t>The Navy was funding USC to improve STEM interest</a:t>
            </a:r>
          </a:p>
          <a:p>
            <a:pPr>
              <a:buFont typeface="Arial" pitchFamily="34" charset="0"/>
              <a:buChar char="•"/>
            </a:pPr>
            <a:r>
              <a:rPr lang="en-US" dirty="0" smtClean="0"/>
              <a:t>The project was managed through the NRL</a:t>
            </a:r>
          </a:p>
          <a:p>
            <a:pPr>
              <a:buFont typeface="Arial" pitchFamily="34" charset="0"/>
              <a:buChar char="•"/>
            </a:pPr>
            <a:r>
              <a:rPr lang="en-US" dirty="0" smtClean="0"/>
              <a:t>Our manager was a PhD civilian</a:t>
            </a:r>
          </a:p>
          <a:p>
            <a:pPr>
              <a:buFont typeface="Arial" pitchFamily="34" charset="0"/>
              <a:buChar char="•"/>
            </a:pPr>
            <a:r>
              <a:rPr lang="en-US" dirty="0" smtClean="0"/>
              <a:t>We had little contact with Naval personnel</a:t>
            </a:r>
          </a:p>
          <a:p>
            <a:pPr>
              <a:buFont typeface="Arial" pitchFamily="34" charset="0"/>
              <a:buChar char="•"/>
            </a:pPr>
            <a:r>
              <a:rPr lang="en-US" dirty="0" smtClean="0"/>
              <a:t>DDavis </a:t>
            </a:r>
            <a:r>
              <a:rPr lang="en-US" dirty="0" smtClean="0"/>
              <a:t>was the only veteran on the USC team</a:t>
            </a:r>
          </a:p>
          <a:p>
            <a:endParaRPr lang="en-US" dirty="0" smtClean="0"/>
          </a:p>
        </p:txBody>
      </p:sp>
    </p:spTree>
  </p:cSld>
  <p:clrMapOvr>
    <a:masterClrMapping/>
  </p:clrMapOvr>
</p:sld>
</file>

<file path=ppt/theme/theme1.xml><?xml version="1.0" encoding="utf-8"?>
<a:theme xmlns:a="http://schemas.openxmlformats.org/drawingml/2006/main" name="Office Them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861</TotalTime>
  <Words>960</Words>
  <Application>Microsoft Office PowerPoint</Application>
  <PresentationFormat>Custom</PresentationFormat>
  <Paragraphs>168</Paragraphs>
  <Slides>16</Slides>
  <Notes>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Communications Management Plan for Technical and Terminology Standards</vt:lpstr>
      <vt:lpstr>Major Theses</vt:lpstr>
      <vt:lpstr>Background Experiences</vt:lpstr>
      <vt:lpstr>Time Spent Communicating</vt:lpstr>
      <vt:lpstr>Does the Research Community Communicate Well</vt:lpstr>
      <vt:lpstr>K &amp; R vs. Strunk &amp; White</vt:lpstr>
      <vt:lpstr>What SISO Functions Require Support</vt:lpstr>
      <vt:lpstr>To Whom Might SISO Communicate</vt:lpstr>
      <vt:lpstr>What Might a Communications Plan Diagram Look Like</vt:lpstr>
      <vt:lpstr>Standards Issues</vt:lpstr>
      <vt:lpstr>Communications Flow Chart</vt:lpstr>
      <vt:lpstr>Communications Management</vt:lpstr>
      <vt:lpstr>Impacts Anticipated</vt:lpstr>
      <vt:lpstr>Conclusions</vt:lpstr>
      <vt:lpstr>Acknowledgements</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jlaudone</dc:creator>
  <cp:lastModifiedBy>Dan M Davis</cp:lastModifiedBy>
  <cp:revision>90</cp:revision>
  <dcterms:created xsi:type="dcterms:W3CDTF">2010-03-08T13:56:26Z</dcterms:created>
  <dcterms:modified xsi:type="dcterms:W3CDTF">2021-02-13T17:52:26Z</dcterms:modified>
</cp:coreProperties>
</file>