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0" r:id="rId2"/>
    <p:sldId id="286" r:id="rId3"/>
    <p:sldId id="282" r:id="rId4"/>
    <p:sldId id="285" r:id="rId5"/>
    <p:sldId id="267" r:id="rId6"/>
    <p:sldId id="283" r:id="rId7"/>
    <p:sldId id="279" r:id="rId8"/>
    <p:sldId id="280" r:id="rId9"/>
    <p:sldId id="284" r:id="rId10"/>
    <p:sldId id="281" r:id="rId11"/>
    <p:sldId id="270" r:id="rId12"/>
    <p:sldId id="278" r:id="rId13"/>
  </p:sldIdLst>
  <p:sldSz cx="18288000" cy="10333038"/>
  <p:notesSz cx="6858000" cy="9144000"/>
  <p:embeddedFontLst>
    <p:embeddedFont>
      <p:font typeface="Calibri" pitchFamily="34" charset="0"/>
      <p:regular r:id="rId15"/>
      <p:bold r:id="rId16"/>
      <p:italic r:id="rId17"/>
      <p:boldItalic r:id="rId18"/>
    </p:embeddedFont>
    <p:embeddedFont>
      <p:font typeface="Arial Narrow" pitchFamily="34" charset="0"/>
      <p:regular r:id="rId19"/>
      <p:bold r:id="rId20"/>
      <p:italic r:id="rId21"/>
      <p:boldItalic r:id="rId22"/>
    </p:embeddedFont>
  </p:embeddedFontLst>
  <p:defaultTextStyle>
    <a:defPPr>
      <a:defRPr lang="en-US"/>
    </a:defPPr>
    <a:lvl1pPr marL="0" algn="l" defTabSz="1831353" rtl="0" eaLnBrk="1" latinLnBrk="0" hangingPunct="1">
      <a:defRPr sz="3600" kern="1200">
        <a:solidFill>
          <a:schemeClr val="tx1"/>
        </a:solidFill>
        <a:latin typeface="+mn-lt"/>
        <a:ea typeface="+mn-ea"/>
        <a:cs typeface="+mn-cs"/>
      </a:defRPr>
    </a:lvl1pPr>
    <a:lvl2pPr marL="915677" algn="l" defTabSz="1831353" rtl="0" eaLnBrk="1" latinLnBrk="0" hangingPunct="1">
      <a:defRPr sz="3600" kern="1200">
        <a:solidFill>
          <a:schemeClr val="tx1"/>
        </a:solidFill>
        <a:latin typeface="+mn-lt"/>
        <a:ea typeface="+mn-ea"/>
        <a:cs typeface="+mn-cs"/>
      </a:defRPr>
    </a:lvl2pPr>
    <a:lvl3pPr marL="1831353" algn="l" defTabSz="1831353" rtl="0" eaLnBrk="1" latinLnBrk="0" hangingPunct="1">
      <a:defRPr sz="3600" kern="1200">
        <a:solidFill>
          <a:schemeClr val="tx1"/>
        </a:solidFill>
        <a:latin typeface="+mn-lt"/>
        <a:ea typeface="+mn-ea"/>
        <a:cs typeface="+mn-cs"/>
      </a:defRPr>
    </a:lvl3pPr>
    <a:lvl4pPr marL="2747032" algn="l" defTabSz="1831353" rtl="0" eaLnBrk="1" latinLnBrk="0" hangingPunct="1">
      <a:defRPr sz="3600" kern="1200">
        <a:solidFill>
          <a:schemeClr val="tx1"/>
        </a:solidFill>
        <a:latin typeface="+mn-lt"/>
        <a:ea typeface="+mn-ea"/>
        <a:cs typeface="+mn-cs"/>
      </a:defRPr>
    </a:lvl4pPr>
    <a:lvl5pPr marL="3662709" algn="l" defTabSz="1831353" rtl="0" eaLnBrk="1" latinLnBrk="0" hangingPunct="1">
      <a:defRPr sz="3600" kern="1200">
        <a:solidFill>
          <a:schemeClr val="tx1"/>
        </a:solidFill>
        <a:latin typeface="+mn-lt"/>
        <a:ea typeface="+mn-ea"/>
        <a:cs typeface="+mn-cs"/>
      </a:defRPr>
    </a:lvl5pPr>
    <a:lvl6pPr marL="4578386" algn="l" defTabSz="1831353" rtl="0" eaLnBrk="1" latinLnBrk="0" hangingPunct="1">
      <a:defRPr sz="3600" kern="1200">
        <a:solidFill>
          <a:schemeClr val="tx1"/>
        </a:solidFill>
        <a:latin typeface="+mn-lt"/>
        <a:ea typeface="+mn-ea"/>
        <a:cs typeface="+mn-cs"/>
      </a:defRPr>
    </a:lvl6pPr>
    <a:lvl7pPr marL="5494062" algn="l" defTabSz="1831353" rtl="0" eaLnBrk="1" latinLnBrk="0" hangingPunct="1">
      <a:defRPr sz="3600" kern="1200">
        <a:solidFill>
          <a:schemeClr val="tx1"/>
        </a:solidFill>
        <a:latin typeface="+mn-lt"/>
        <a:ea typeface="+mn-ea"/>
        <a:cs typeface="+mn-cs"/>
      </a:defRPr>
    </a:lvl7pPr>
    <a:lvl8pPr marL="6409741" algn="l" defTabSz="1831353" rtl="0" eaLnBrk="1" latinLnBrk="0" hangingPunct="1">
      <a:defRPr sz="3600" kern="1200">
        <a:solidFill>
          <a:schemeClr val="tx1"/>
        </a:solidFill>
        <a:latin typeface="+mn-lt"/>
        <a:ea typeface="+mn-ea"/>
        <a:cs typeface="+mn-cs"/>
      </a:defRPr>
    </a:lvl8pPr>
    <a:lvl9pPr marL="7325418" algn="l" defTabSz="1831353"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4722E-A312-4481-AC91-777F69AA821B}" v="5" dt="2020-09-17T15:43:5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44" autoAdjust="0"/>
    <p:restoredTop sz="94923" autoAdjust="0"/>
  </p:normalViewPr>
  <p:slideViewPr>
    <p:cSldViewPr snapToGrid="0">
      <p:cViewPr>
        <p:scale>
          <a:sx n="50" d="100"/>
          <a:sy n="50" d="100"/>
        </p:scale>
        <p:origin x="-1338" y="-534"/>
      </p:cViewPr>
      <p:guideLst>
        <p:guide orient="horz" pos="3255"/>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AC4722E-A312-4481-AC91-777F69AA821B}"/>
    <pc:docChg chg="modSld modMainMaster">
      <pc:chgData name="Patrick Rowe" userId="a7e66bb7359ceccd" providerId="LiveId" clId="{CAC4722E-A312-4481-AC91-777F69AA821B}" dt="2020-09-17T15:44:23.980" v="62" actId="20577"/>
      <pc:docMkLst>
        <pc:docMk/>
      </pc:docMkLst>
      <pc:sldChg chg="modSp mod">
        <pc:chgData name="Patrick Rowe" userId="a7e66bb7359ceccd" providerId="LiveId" clId="{CAC4722E-A312-4481-AC91-777F69AA821B}" dt="2020-09-17T15:44:23.980" v="62" actId="20577"/>
        <pc:sldMkLst>
          <pc:docMk/>
          <pc:sldMk cId="3567761503" sldId="260"/>
        </pc:sldMkLst>
        <pc:spChg chg="mod">
          <ac:chgData name="Patrick Rowe" userId="a7e66bb7359ceccd" providerId="LiveId" clId="{CAC4722E-A312-4481-AC91-777F69AA821B}" dt="2020-09-17T15:44:23.980" v="62" actId="20577"/>
          <ac:spMkLst>
            <pc:docMk/>
            <pc:sldMk cId="3567761503" sldId="260"/>
            <ac:spMk id="32" creationId="{00000000-0000-0000-0000-000000000000}"/>
          </ac:spMkLst>
        </pc:spChg>
      </pc:sldChg>
      <pc:sldMasterChg chg="modSp mod modSldLayout">
        <pc:chgData name="Patrick Rowe" userId="a7e66bb7359ceccd" providerId="LiveId" clId="{CAC4722E-A312-4481-AC91-777F69AA821B}" dt="2020-09-17T15:43:52.143" v="60" actId="20577"/>
        <pc:sldMasterMkLst>
          <pc:docMk/>
          <pc:sldMasterMk cId="0" sldId="2147483648"/>
        </pc:sldMasterMkLst>
        <pc:spChg chg="mod">
          <ac:chgData name="Patrick Rowe" userId="a7e66bb7359ceccd" providerId="LiveId" clId="{CAC4722E-A312-4481-AC91-777F69AA821B}" dt="2020-09-17T15:43:27.408" v="50"/>
          <ac:spMkLst>
            <pc:docMk/>
            <pc:sldMasterMk cId="0" sldId="2147483648"/>
            <ac:spMk id="11" creationId="{00000000-0000-0000-0000-000000000000}"/>
          </ac:spMkLst>
        </pc:spChg>
        <pc:sldLayoutChg chg="modSp mod">
          <pc:chgData name="Patrick Rowe" userId="a7e66bb7359ceccd" providerId="LiveId" clId="{CAC4722E-A312-4481-AC91-777F69AA821B}" dt="2020-09-17T15:43:52.143" v="60" actId="20577"/>
          <pc:sldLayoutMkLst>
            <pc:docMk/>
            <pc:sldMasterMk cId="0" sldId="2147483648"/>
            <pc:sldLayoutMk cId="293559987" sldId="2147483655"/>
          </pc:sldLayoutMkLst>
          <pc:spChg chg="mod">
            <ac:chgData name="Patrick Rowe" userId="a7e66bb7359ceccd" providerId="LiveId" clId="{CAC4722E-A312-4481-AC91-777F69AA821B}" dt="2020-09-17T15:43:52.143" v="60" actId="20577"/>
            <ac:spMkLst>
              <pc:docMk/>
              <pc:sldMasterMk cId="0" sldId="2147483648"/>
              <pc:sldLayoutMk cId="293559987" sldId="2147483655"/>
              <ac:spMk id="6" creationId="{00000000-0000-0000-0000-000000000000}"/>
            </ac:spMkLst>
          </pc:spChg>
          <pc:spChg chg="mod">
            <ac:chgData name="Patrick Rowe" userId="a7e66bb7359ceccd" providerId="LiveId" clId="{CAC4722E-A312-4481-AC91-777F69AA821B}" dt="2020-09-17T15:42:21.973" v="15" actId="20577"/>
            <ac:spMkLst>
              <pc:docMk/>
              <pc:sldMasterMk cId="0" sldId="2147483648"/>
              <pc:sldLayoutMk cId="293559987" sldId="2147483655"/>
              <ac:spMk id="10" creationId="{00000000-0000-0000-0000-000000000000}"/>
            </ac:spMkLst>
          </pc:spChg>
          <pc:spChg chg="mod">
            <ac:chgData name="Patrick Rowe" userId="a7e66bb7359ceccd" providerId="LiveId" clId="{CAC4722E-A312-4481-AC91-777F69AA821B}" dt="2020-09-17T15:42:35.894" v="49" actId="20577"/>
            <ac:spMkLst>
              <pc:docMk/>
              <pc:sldMasterMk cId="0" sldId="2147483648"/>
              <pc:sldLayoutMk cId="293559987" sldId="2147483655"/>
              <ac:spMk id="11"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2/4/2021</a:t>
            </a:fld>
            <a:endParaRPr lang="en-US"/>
          </a:p>
        </p:txBody>
      </p:sp>
      <p:sp>
        <p:nvSpPr>
          <p:cNvPr id="4" name="Slide Image Placeholder 3"/>
          <p:cNvSpPr>
            <a:spLocks noGrp="1" noRot="1" noChangeAspect="1"/>
          </p:cNvSpPr>
          <p:nvPr>
            <p:ph type="sldImg" idx="2"/>
          </p:nvPr>
        </p:nvSpPr>
        <p:spPr>
          <a:xfrm>
            <a:off x="395288" y="685800"/>
            <a:ext cx="6067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1831353" rtl="0" eaLnBrk="1" latinLnBrk="0" hangingPunct="1">
      <a:defRPr sz="2400" kern="1200">
        <a:solidFill>
          <a:schemeClr val="tx1"/>
        </a:solidFill>
        <a:latin typeface="+mn-lt"/>
        <a:ea typeface="+mn-ea"/>
        <a:cs typeface="+mn-cs"/>
      </a:defRPr>
    </a:lvl1pPr>
    <a:lvl2pPr marL="915677" algn="l" defTabSz="1831353" rtl="0" eaLnBrk="1" latinLnBrk="0" hangingPunct="1">
      <a:defRPr sz="2400" kern="1200">
        <a:solidFill>
          <a:schemeClr val="tx1"/>
        </a:solidFill>
        <a:latin typeface="+mn-lt"/>
        <a:ea typeface="+mn-ea"/>
        <a:cs typeface="+mn-cs"/>
      </a:defRPr>
    </a:lvl2pPr>
    <a:lvl3pPr marL="1831353" algn="l" defTabSz="1831353" rtl="0" eaLnBrk="1" latinLnBrk="0" hangingPunct="1">
      <a:defRPr sz="2400" kern="1200">
        <a:solidFill>
          <a:schemeClr val="tx1"/>
        </a:solidFill>
        <a:latin typeface="+mn-lt"/>
        <a:ea typeface="+mn-ea"/>
        <a:cs typeface="+mn-cs"/>
      </a:defRPr>
    </a:lvl3pPr>
    <a:lvl4pPr marL="2747032" algn="l" defTabSz="1831353" rtl="0" eaLnBrk="1" latinLnBrk="0" hangingPunct="1">
      <a:defRPr sz="2400" kern="1200">
        <a:solidFill>
          <a:schemeClr val="tx1"/>
        </a:solidFill>
        <a:latin typeface="+mn-lt"/>
        <a:ea typeface="+mn-ea"/>
        <a:cs typeface="+mn-cs"/>
      </a:defRPr>
    </a:lvl4pPr>
    <a:lvl5pPr marL="3662709" algn="l" defTabSz="1831353" rtl="0" eaLnBrk="1" latinLnBrk="0" hangingPunct="1">
      <a:defRPr sz="2400" kern="1200">
        <a:solidFill>
          <a:schemeClr val="tx1"/>
        </a:solidFill>
        <a:latin typeface="+mn-lt"/>
        <a:ea typeface="+mn-ea"/>
        <a:cs typeface="+mn-cs"/>
      </a:defRPr>
    </a:lvl5pPr>
    <a:lvl6pPr marL="4578386" algn="l" defTabSz="1831353" rtl="0" eaLnBrk="1" latinLnBrk="0" hangingPunct="1">
      <a:defRPr sz="2400" kern="1200">
        <a:solidFill>
          <a:schemeClr val="tx1"/>
        </a:solidFill>
        <a:latin typeface="+mn-lt"/>
        <a:ea typeface="+mn-ea"/>
        <a:cs typeface="+mn-cs"/>
      </a:defRPr>
    </a:lvl6pPr>
    <a:lvl7pPr marL="5494062" algn="l" defTabSz="1831353" rtl="0" eaLnBrk="1" latinLnBrk="0" hangingPunct="1">
      <a:defRPr sz="2400" kern="1200">
        <a:solidFill>
          <a:schemeClr val="tx1"/>
        </a:solidFill>
        <a:latin typeface="+mn-lt"/>
        <a:ea typeface="+mn-ea"/>
        <a:cs typeface="+mn-cs"/>
      </a:defRPr>
    </a:lvl7pPr>
    <a:lvl8pPr marL="6409741" algn="l" defTabSz="1831353" rtl="0" eaLnBrk="1" latinLnBrk="0" hangingPunct="1">
      <a:defRPr sz="2400" kern="1200">
        <a:solidFill>
          <a:schemeClr val="tx1"/>
        </a:solidFill>
        <a:latin typeface="+mn-lt"/>
        <a:ea typeface="+mn-ea"/>
        <a:cs typeface="+mn-cs"/>
      </a:defRPr>
    </a:lvl8pPr>
    <a:lvl9pPr marL="7325418" algn="l" defTabSz="1831353"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3651224" y="6610020"/>
            <a:ext cx="10985572" cy="741970"/>
          </a:xfrm>
          <a:prstGeom prst="rect">
            <a:avLst/>
          </a:prstGeom>
        </p:spPr>
        <p:txBody>
          <a:bodyPr vert="horz" wrap="none" lIns="183137" tIns="91568" rIns="183137" bIns="91568" rtlCol="0">
            <a:spAutoFit/>
          </a:bodyPr>
          <a:lstStyle>
            <a:lvl1pPr algn="l">
              <a:defRPr lang="en-US" sz="3600" b="1" i="1" dirty="0">
                <a:solidFill>
                  <a:srgbClr val="0070C0"/>
                </a:solidFill>
                <a:latin typeface="+mn-lt"/>
                <a:cs typeface="+mn-cs"/>
              </a:defRPr>
            </a:lvl1pPr>
          </a:lstStyle>
          <a:p>
            <a:pPr marL="0" lvl="0" indent="0" algn="ctr">
              <a:buFont typeface="Arial" pitchFamily="34" charset="0"/>
            </a:pPr>
            <a:r>
              <a:rPr lang="en-US" noProof="0" dirty="0"/>
              <a:t>Click to edit the reference (2021-SIW-Presentation-xxx)</a:t>
            </a:r>
          </a:p>
        </p:txBody>
      </p:sp>
      <p:sp>
        <p:nvSpPr>
          <p:cNvPr id="10" name="Rectangle 9"/>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sp>
        <p:nvSpPr>
          <p:cNvPr id="11" name="Rectangle 10"/>
          <p:cNvSpPr/>
          <p:nvPr userDrawn="1"/>
        </p:nvSpPr>
        <p:spPr>
          <a:xfrm>
            <a:off x="7855448" y="9725269"/>
            <a:ext cx="10432552" cy="607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r"/>
            <a:r>
              <a:rPr lang="en-US" sz="2600" b="1" i="1" noProof="0" dirty="0">
                <a:solidFill>
                  <a:srgbClr val="0070C0"/>
                </a:solidFill>
              </a:rPr>
              <a:t>8-12 February 2021</a:t>
            </a:r>
          </a:p>
        </p:txBody>
      </p:sp>
      <p:sp>
        <p:nvSpPr>
          <p:cNvPr id="3" name="Titre 2"/>
          <p:cNvSpPr>
            <a:spLocks noGrp="1"/>
          </p:cNvSpPr>
          <p:nvPr>
            <p:ph type="title" hasCustomPrompt="1"/>
          </p:nvPr>
        </p:nvSpPr>
        <p:spPr>
          <a:xfrm>
            <a:off x="971600" y="3176455"/>
            <a:ext cx="16344800" cy="3061643"/>
          </a:xfrm>
          <a:noFill/>
        </p:spPr>
        <p:txBody>
          <a:bodyPr vert="horz" lIns="183137" tIns="91568" rIns="183137" bIns="91568" rtlCol="0" anchor="b" anchorCtr="1">
            <a:normAutofit/>
          </a:bodyPr>
          <a:lstStyle>
            <a:lvl1pPr algn="ctr">
              <a:defRPr lang="fr-FR" sz="66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1524000" y="7723918"/>
            <a:ext cx="15240000" cy="1728901"/>
          </a:xfrm>
          <a:prstGeom prst="rect">
            <a:avLst/>
          </a:prstGeom>
        </p:spPr>
        <p:txBody>
          <a:bodyPr vert="horz" lIns="183137" tIns="91568" rIns="183137" bIns="91568" rtlCol="0">
            <a:normAutofit fontScale="70000" lnSpcReduction="20000"/>
          </a:bodyPr>
          <a:lstStyle>
            <a:lvl1pPr marL="0" marR="0" indent="0" algn="ctr" defTabSz="1373516" rtl="0" eaLnBrk="1" fontAlgn="auto" latinLnBrk="0" hangingPunct="1">
              <a:lnSpc>
                <a:spcPct val="100000"/>
              </a:lnSpc>
              <a:spcBef>
                <a:spcPct val="20000"/>
              </a:spcBef>
              <a:spcAft>
                <a:spcPts val="0"/>
              </a:spcAft>
              <a:buClrTx/>
              <a:buSzTx/>
              <a:buFont typeface="Arial" pitchFamily="34" charset="0"/>
              <a:buNone/>
              <a:tabLst/>
              <a:defRPr lang="fr-FR" sz="36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1373516"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83664" y="168185"/>
            <a:ext cx="14520672" cy="2683761"/>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889595" y="1836984"/>
            <a:ext cx="16392526" cy="7462750"/>
          </a:xfrm>
          <a:prstGeom prst="rect">
            <a:avLst/>
          </a:prstGeom>
        </p:spPr>
        <p:txBody>
          <a:bodyPr lIns="183137" tIns="91568" rIns="183137" bIns="91568"/>
          <a:lstStyle>
            <a:lvl1pPr marL="686757" indent="-686757">
              <a:buClr>
                <a:srgbClr val="0070C0"/>
              </a:buClr>
              <a:buFont typeface="Arial" panose="020B0604020202020204" pitchFamily="34" charset="0"/>
              <a:buChar char="•"/>
              <a:defRPr sz="4200" b="1">
                <a:solidFill>
                  <a:srgbClr val="0070C0"/>
                </a:solidFill>
                <a:latin typeface="+mn-lt"/>
              </a:defRPr>
            </a:lvl1pPr>
            <a:lvl2pPr marL="1201826" indent="-515069">
              <a:buClr>
                <a:schemeClr val="tx1"/>
              </a:buClr>
              <a:buFont typeface="Wingdings" panose="05000000000000000000" pitchFamily="2" charset="2"/>
              <a:buChar char="§"/>
              <a:defRPr sz="3600">
                <a:solidFill>
                  <a:schemeClr val="tx1"/>
                </a:solidFill>
                <a:latin typeface="+mn-lt"/>
              </a:defRPr>
            </a:lvl2pPr>
            <a:lvl3pPr marL="1888585" indent="-515069">
              <a:buClr>
                <a:schemeClr val="tx1"/>
              </a:buClr>
              <a:buFont typeface="Wingdings" panose="05000000000000000000" pitchFamily="2" charset="2"/>
              <a:buChar char="Ø"/>
              <a:defRPr sz="30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9296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914400" y="1836984"/>
            <a:ext cx="7920000" cy="7462750"/>
          </a:xfrm>
          <a:prstGeom prst="rect">
            <a:avLst/>
          </a:prstGeom>
        </p:spPr>
        <p:txBody>
          <a:bodyPr lIns="183137" tIns="91568" rIns="183137" bIns="91568">
            <a:normAutofit/>
          </a:bodyPr>
          <a:lstStyle>
            <a:lvl1pPr marL="686757" indent="-686757">
              <a:buClr>
                <a:srgbClr val="0070C0"/>
              </a:buClr>
              <a:buFont typeface="Arial" panose="020B0604020202020204" pitchFamily="34" charset="0"/>
              <a:buChar char="•"/>
              <a:defRPr sz="3600" b="1">
                <a:solidFill>
                  <a:srgbClr val="0070C0"/>
                </a:solidFill>
                <a:latin typeface="+mn-lt"/>
              </a:defRPr>
            </a:lvl1pPr>
            <a:lvl2pPr marL="1201826" indent="-515069">
              <a:buClr>
                <a:schemeClr val="tx1"/>
              </a:buClr>
              <a:buFont typeface="Wingdings" panose="05000000000000000000" pitchFamily="2" charset="2"/>
              <a:buChar char="§"/>
              <a:defRPr sz="3000">
                <a:solidFill>
                  <a:schemeClr val="tx1"/>
                </a:solidFill>
                <a:latin typeface="+mn-lt"/>
              </a:defRPr>
            </a:lvl2pPr>
            <a:lvl3pPr marL="1888585" indent="-515069">
              <a:buClr>
                <a:schemeClr val="tx1"/>
              </a:buClr>
              <a:buFont typeface="Wingdings" panose="05000000000000000000" pitchFamily="2" charset="2"/>
              <a:buChar char="Ø"/>
              <a:defRPr sz="2600" i="1">
                <a:solidFill>
                  <a:schemeClr val="tx1"/>
                </a:solidFill>
                <a:latin typeface="+mn-lt"/>
              </a:defRPr>
            </a:lvl3pPr>
            <a:lvl4pPr>
              <a:buClr>
                <a:schemeClr val="tx1"/>
              </a:buClr>
              <a:defRPr sz="2600">
                <a:solidFill>
                  <a:schemeClr val="tx1"/>
                </a:solidFill>
                <a:latin typeface="Arial Narrow" pitchFamily="34" charset="0"/>
              </a:defRPr>
            </a:lvl4pPr>
            <a:lvl5pPr>
              <a:buClr>
                <a:schemeClr val="tx1"/>
              </a:buClr>
              <a:defRPr sz="26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
        <p:nvSpPr>
          <p:cNvPr id="9" name="Titre 2"/>
          <p:cNvSpPr>
            <a:spLocks noGrp="1"/>
          </p:cNvSpPr>
          <p:nvPr>
            <p:ph type="title" hasCustomPrompt="1"/>
          </p:nvPr>
        </p:nvSpPr>
        <p:spPr>
          <a:xfrm>
            <a:off x="971600" y="5690654"/>
            <a:ext cx="6763520" cy="741970"/>
          </a:xfrm>
          <a:noFill/>
        </p:spPr>
        <p:txBody>
          <a:bodyPr vert="horz" wrap="none" lIns="183137" tIns="91568" rIns="183137" bIns="91568" rtlCol="0">
            <a:spAutoFit/>
          </a:bodyPr>
          <a:lstStyle>
            <a:lvl1pPr algn="l">
              <a:defRPr lang="en-US" sz="36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971600" y="6659069"/>
            <a:ext cx="16249600" cy="1722173"/>
          </a:xfrm>
          <a:prstGeom prst="rect">
            <a:avLst/>
          </a:prstGeom>
        </p:spPr>
        <p:txBody>
          <a:bodyPr lIns="183137" tIns="91568" rIns="183137" bIns="91568"/>
          <a:lstStyle>
            <a:lvl1pPr>
              <a:defRPr b="1">
                <a:solidFill>
                  <a:srgbClr val="0070C0"/>
                </a:solidFill>
              </a:defRPr>
            </a:lvl1pPr>
          </a:lstStyle>
          <a:p>
            <a:pPr lvl="0"/>
            <a:r>
              <a:rPr lang="en-US" noProof="0" dirty="0"/>
              <a:t>Click to edit the section title</a:t>
            </a:r>
            <a:endParaRPr lang="fr-FR" dirty="0"/>
          </a:p>
        </p:txBody>
      </p:sp>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1371600" y="0"/>
            <a:ext cx="16916400" cy="147767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pPr algn="ctr"/>
            <a:endParaRPr lang="fr-FR" sz="2600" dirty="0"/>
          </a:p>
        </p:txBody>
      </p:sp>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6085011"/>
            <a:ext cx="18288000" cy="4362838"/>
          </a:xfrm>
          <a:prstGeom prst="rect">
            <a:avLst/>
          </a:prstGeom>
          <a:noFill/>
          <a:ln w="9525">
            <a:noFill/>
            <a:miter lim="800000"/>
            <a:headEnd/>
            <a:tailEnd/>
          </a:ln>
        </p:spPr>
      </p:pic>
      <p:sp>
        <p:nvSpPr>
          <p:cNvPr id="4" name="ZoneTexte 3"/>
          <p:cNvSpPr txBox="1"/>
          <p:nvPr userDrawn="1"/>
        </p:nvSpPr>
        <p:spPr>
          <a:xfrm rot="21280201">
            <a:off x="1794442" y="7571482"/>
            <a:ext cx="7041544" cy="1854924"/>
          </a:xfrm>
          <a:prstGeom prst="rect">
            <a:avLst/>
          </a:prstGeom>
          <a:noFill/>
        </p:spPr>
        <p:txBody>
          <a:bodyPr wrap="none" lIns="183137" tIns="91568" rIns="183137" bIns="91568" rtlCol="0">
            <a:spAutoFit/>
          </a:bodyPr>
          <a:lstStyle/>
          <a:p>
            <a:r>
              <a:rPr lang="en-US" sz="10800" b="1" i="1" dirty="0">
                <a:solidFill>
                  <a:srgbClr val="FFFF00"/>
                </a:solidFill>
              </a:rPr>
              <a:t>QUESTIONS</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2120348" y="0"/>
            <a:ext cx="14047304" cy="6085011"/>
          </a:xfrm>
          <a:prstGeom prst="rect">
            <a:avLst/>
          </a:prstGeom>
          <a:noFill/>
          <a:ln w="9525">
            <a:noFill/>
            <a:miter lim="800000"/>
            <a:headEnd/>
            <a:tailEnd/>
          </a:ln>
        </p:spPr>
      </p:pic>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1676400" y="9299734"/>
            <a:ext cx="16002000" cy="574058"/>
          </a:xfrm>
          <a:prstGeom prst="rect">
            <a:avLst/>
          </a:prstGeom>
        </p:spPr>
        <p:txBody>
          <a:bodyPr lIns="183137" tIns="91568" rIns="183137" bIns="91568"/>
          <a:lstStyle/>
          <a:p>
            <a:endParaRPr lang="en-US" dirty="0"/>
          </a:p>
        </p:txBody>
      </p:sp>
      <p:sp>
        <p:nvSpPr>
          <p:cNvPr id="6" name="Slide Number Placeholder 5"/>
          <p:cNvSpPr>
            <a:spLocks noGrp="1"/>
          </p:cNvSpPr>
          <p:nvPr>
            <p:ph type="sldNum" sz="quarter" idx="12"/>
          </p:nvPr>
        </p:nvSpPr>
        <p:spPr>
          <a:xfrm>
            <a:off x="292608" y="9357140"/>
            <a:ext cx="914400" cy="688869"/>
          </a:xfrm>
          <a:prstGeom prst="ellipse">
            <a:avLst/>
          </a:prstGeom>
        </p:spPr>
        <p:txBody>
          <a:bodyPr lIns="183137" tIns="91568" rIns="183137" bIns="91568"/>
          <a:lstStyle/>
          <a:p>
            <a:fld id="{6E9C9DF3-A5C3-4F6E-81EE-769A99A67C0D}" type="slidenum">
              <a:rPr lang="en-US" smtClean="0"/>
              <a:pPr/>
              <a:t>‹#›</a:t>
            </a:fld>
            <a:endParaRPr lang="en-US" dirty="0"/>
          </a:p>
        </p:txBody>
      </p:sp>
      <p:sp>
        <p:nvSpPr>
          <p:cNvPr id="8" name="Content Placeholder 7"/>
          <p:cNvSpPr>
            <a:spLocks noGrp="1"/>
          </p:cNvSpPr>
          <p:nvPr>
            <p:ph sz="quarter" idx="1"/>
          </p:nvPr>
        </p:nvSpPr>
        <p:spPr>
          <a:xfrm>
            <a:off x="1828800" y="2181419"/>
            <a:ext cx="15544800" cy="6888692"/>
          </a:xfrm>
          <a:prstGeom prst="rect">
            <a:avLst/>
          </a:prstGeom>
        </p:spPr>
        <p:txBody>
          <a:bodyPr vert="horz" lIns="183137" tIns="91568" rIns="183137" bIns="9156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ICT-LogoTrnsprnt.png"/>
          <p:cNvPicPr>
            <a:picLocks noChangeAspect="1"/>
          </p:cNvPicPr>
          <p:nvPr userDrawn="1"/>
        </p:nvPicPr>
        <p:blipFill>
          <a:blip r:embed="rId2" cstate="print"/>
          <a:stretch>
            <a:fillRect/>
          </a:stretch>
        </p:blipFill>
        <p:spPr>
          <a:xfrm>
            <a:off x="9448800" y="9701576"/>
            <a:ext cx="2133600" cy="669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7400" y="0"/>
            <a:ext cx="16830600" cy="1477676"/>
          </a:xfrm>
          <a:prstGeom prst="rect">
            <a:avLst/>
          </a:prstGeom>
          <a:solidFill>
            <a:srgbClr val="005DA2"/>
          </a:solidFill>
          <a:ln>
            <a:noFill/>
          </a:ln>
        </p:spPr>
        <p:txBody>
          <a:bodyPr vert="horz" lIns="183137" tIns="91568" rIns="183137" bIns="91568" rtlCol="0" anchor="ctr">
            <a:normAutofit/>
          </a:bodyPr>
          <a:lstStyle/>
          <a:p>
            <a:r>
              <a:rPr lang="en-US" dirty="0"/>
              <a:t>Click to edit Master title style</a:t>
            </a:r>
          </a:p>
        </p:txBody>
      </p:sp>
      <p:sp>
        <p:nvSpPr>
          <p:cNvPr id="12" name="ZoneTexte 11"/>
          <p:cNvSpPr txBox="1"/>
          <p:nvPr userDrawn="1"/>
        </p:nvSpPr>
        <p:spPr>
          <a:xfrm>
            <a:off x="11420948" y="9750912"/>
            <a:ext cx="779700" cy="602850"/>
          </a:xfrm>
          <a:prstGeom prst="rect">
            <a:avLst/>
          </a:prstGeom>
          <a:noFill/>
        </p:spPr>
        <p:txBody>
          <a:bodyPr wrap="none" lIns="183137" tIns="91568" rIns="183137" bIns="91568" rtlCol="0">
            <a:spAutoFit/>
          </a:bodyPr>
          <a:lstStyle/>
          <a:p>
            <a:fld id="{F1E807A1-1B26-4427-B144-D3AA17575746}" type="slidenum">
              <a:rPr lang="en-US" sz="2600" b="0" noProof="0" smtClean="0">
                <a:solidFill>
                  <a:srgbClr val="0070C0"/>
                </a:solidFill>
              </a:rPr>
              <a:pPr/>
              <a:t>‹#›</a:t>
            </a:fld>
            <a:endParaRPr lang="en-US" sz="260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2"/>
            <a:ext cx="1457400" cy="147767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4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9725269"/>
            <a:ext cx="18288000" cy="607770"/>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lIns="183137" tIns="91568" rIns="183137" bIns="91568" rtlCol="0" anchor="ctr"/>
          <a:lstStyle/>
          <a:p>
            <a:r>
              <a:rPr lang="en-US" sz="2600" b="1" noProof="0" dirty="0">
                <a:solidFill>
                  <a:srgbClr val="0070C0"/>
                </a:solidFill>
              </a:rPr>
              <a:t>2021 Virtual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1" cstate="print"/>
          <a:srcRect/>
          <a:stretch>
            <a:fillRect/>
          </a:stretch>
        </p:blipFill>
        <p:spPr bwMode="auto">
          <a:xfrm>
            <a:off x="16764003" y="9799529"/>
            <a:ext cx="1344150" cy="45924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 id="2147483659" r:id="rId8"/>
  </p:sldLayoutIdLst>
  <p:hf hdr="0" dt="0"/>
  <p:txStyles>
    <p:titleStyle>
      <a:lvl1pPr algn="ctr" defTabSz="1373516" rtl="0" eaLnBrk="1" latinLnBrk="0" hangingPunct="1">
        <a:spcBef>
          <a:spcPct val="0"/>
        </a:spcBef>
        <a:buNone/>
        <a:defRPr sz="4800" b="1" kern="1200">
          <a:solidFill>
            <a:schemeClr val="bg1"/>
          </a:solidFill>
          <a:latin typeface="+mj-lt"/>
          <a:ea typeface="+mj-ea"/>
          <a:cs typeface="Times New Roman" pitchFamily="18" charset="0"/>
        </a:defRPr>
      </a:lvl1pPr>
    </p:titleStyle>
    <p:bodyStyle>
      <a:lvl1pPr marL="515069" indent="-515069" algn="l" defTabSz="1373516" rtl="0" eaLnBrk="1" latinLnBrk="0" hangingPunct="1">
        <a:spcBef>
          <a:spcPct val="20000"/>
        </a:spcBef>
        <a:buFontTx/>
        <a:buNone/>
        <a:defRPr sz="4800" kern="1200">
          <a:solidFill>
            <a:schemeClr val="tx1"/>
          </a:solidFill>
          <a:latin typeface="+mj-lt"/>
          <a:ea typeface="+mn-ea"/>
          <a:cs typeface="Times New Roman" pitchFamily="18" charset="0"/>
        </a:defRPr>
      </a:lvl1pPr>
      <a:lvl2pPr marL="1115983" indent="-429226" algn="l" defTabSz="1373516" rtl="0" eaLnBrk="1" latinLnBrk="0" hangingPunct="1">
        <a:spcBef>
          <a:spcPct val="20000"/>
        </a:spcBef>
        <a:buFontTx/>
        <a:buNone/>
        <a:defRPr sz="4200" kern="1200">
          <a:solidFill>
            <a:schemeClr val="tx1"/>
          </a:solidFill>
          <a:latin typeface="Times New Roman" pitchFamily="18" charset="0"/>
          <a:ea typeface="+mn-ea"/>
          <a:cs typeface="Times New Roman" pitchFamily="18" charset="0"/>
        </a:defRPr>
      </a:lvl2pPr>
      <a:lvl3pPr marL="1716895" indent="-343379" algn="l" defTabSz="1373516" rtl="0" eaLnBrk="1" latinLnBrk="0" hangingPunct="1">
        <a:spcBef>
          <a:spcPct val="20000"/>
        </a:spcBef>
        <a:buFontTx/>
        <a:buNone/>
        <a:defRPr sz="3600" kern="1200">
          <a:solidFill>
            <a:schemeClr val="tx1"/>
          </a:solidFill>
          <a:latin typeface="Times New Roman" pitchFamily="18" charset="0"/>
          <a:ea typeface="+mn-ea"/>
          <a:cs typeface="Times New Roman" pitchFamily="18" charset="0"/>
        </a:defRPr>
      </a:lvl3pPr>
      <a:lvl4pPr marL="2403652"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4pPr>
      <a:lvl5pPr marL="3090411" indent="-343379" algn="l" defTabSz="1373516" rtl="0" eaLnBrk="1" latinLnBrk="0" hangingPunct="1">
        <a:spcBef>
          <a:spcPct val="20000"/>
        </a:spcBef>
        <a:buFontTx/>
        <a:buNone/>
        <a:defRPr sz="3000" kern="1200">
          <a:solidFill>
            <a:schemeClr val="tx1"/>
          </a:solidFill>
          <a:latin typeface="Times New Roman" pitchFamily="18" charset="0"/>
          <a:ea typeface="+mn-ea"/>
          <a:cs typeface="Times New Roman" pitchFamily="18" charset="0"/>
        </a:defRPr>
      </a:lvl5pPr>
      <a:lvl6pPr marL="3777168"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63927"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50684"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37443" indent="-343379" algn="l" defTabSz="1373516"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3516" rtl="0" eaLnBrk="1" latinLnBrk="0" hangingPunct="1">
        <a:defRPr sz="2600" kern="1200">
          <a:solidFill>
            <a:schemeClr val="tx1"/>
          </a:solidFill>
          <a:latin typeface="+mn-lt"/>
          <a:ea typeface="+mn-ea"/>
          <a:cs typeface="+mn-cs"/>
        </a:defRPr>
      </a:lvl1pPr>
      <a:lvl2pPr marL="686757" algn="l" defTabSz="1373516" rtl="0" eaLnBrk="1" latinLnBrk="0" hangingPunct="1">
        <a:defRPr sz="2600" kern="1200">
          <a:solidFill>
            <a:schemeClr val="tx1"/>
          </a:solidFill>
          <a:latin typeface="+mn-lt"/>
          <a:ea typeface="+mn-ea"/>
          <a:cs typeface="+mn-cs"/>
        </a:defRPr>
      </a:lvl2pPr>
      <a:lvl3pPr marL="1373516" algn="l" defTabSz="1373516" rtl="0" eaLnBrk="1" latinLnBrk="0" hangingPunct="1">
        <a:defRPr sz="2600" kern="1200">
          <a:solidFill>
            <a:schemeClr val="tx1"/>
          </a:solidFill>
          <a:latin typeface="+mn-lt"/>
          <a:ea typeface="+mn-ea"/>
          <a:cs typeface="+mn-cs"/>
        </a:defRPr>
      </a:lvl3pPr>
      <a:lvl4pPr marL="2060273" algn="l" defTabSz="1373516" rtl="0" eaLnBrk="1" latinLnBrk="0" hangingPunct="1">
        <a:defRPr sz="2600" kern="1200">
          <a:solidFill>
            <a:schemeClr val="tx1"/>
          </a:solidFill>
          <a:latin typeface="+mn-lt"/>
          <a:ea typeface="+mn-ea"/>
          <a:cs typeface="+mn-cs"/>
        </a:defRPr>
      </a:lvl4pPr>
      <a:lvl5pPr marL="2747032" algn="l" defTabSz="1373516" rtl="0" eaLnBrk="1" latinLnBrk="0" hangingPunct="1">
        <a:defRPr sz="2600" kern="1200">
          <a:solidFill>
            <a:schemeClr val="tx1"/>
          </a:solidFill>
          <a:latin typeface="+mn-lt"/>
          <a:ea typeface="+mn-ea"/>
          <a:cs typeface="+mn-cs"/>
        </a:defRPr>
      </a:lvl5pPr>
      <a:lvl6pPr marL="3433789" algn="l" defTabSz="1373516" rtl="0" eaLnBrk="1" latinLnBrk="0" hangingPunct="1">
        <a:defRPr sz="2600" kern="1200">
          <a:solidFill>
            <a:schemeClr val="tx1"/>
          </a:solidFill>
          <a:latin typeface="+mn-lt"/>
          <a:ea typeface="+mn-ea"/>
          <a:cs typeface="+mn-cs"/>
        </a:defRPr>
      </a:lvl6pPr>
      <a:lvl7pPr marL="4120548" algn="l" defTabSz="1373516" rtl="0" eaLnBrk="1" latinLnBrk="0" hangingPunct="1">
        <a:defRPr sz="2600" kern="1200">
          <a:solidFill>
            <a:schemeClr val="tx1"/>
          </a:solidFill>
          <a:latin typeface="+mn-lt"/>
          <a:ea typeface="+mn-ea"/>
          <a:cs typeface="+mn-cs"/>
        </a:defRPr>
      </a:lvl7pPr>
      <a:lvl8pPr marL="4807305" algn="l" defTabSz="1373516" rtl="0" eaLnBrk="1" latinLnBrk="0" hangingPunct="1">
        <a:defRPr sz="2600" kern="1200">
          <a:solidFill>
            <a:schemeClr val="tx1"/>
          </a:solidFill>
          <a:latin typeface="+mn-lt"/>
          <a:ea typeface="+mn-ea"/>
          <a:cs typeface="+mn-cs"/>
        </a:defRPr>
      </a:lvl8pPr>
      <a:lvl9pPr marL="5494062" algn="l" defTabSz="137351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audio" Target="../media/audio4.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audio" Target="../media/audio5.wav"/><Relationship Id="rId5" Type="http://schemas.openxmlformats.org/officeDocument/2006/relationships/image" Target="../media/image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audio" Target="../media/audio7.wav"/><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audio" Target="../media/audio9.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6980979" y="6610020"/>
            <a:ext cx="4326062" cy="738922"/>
          </a:xfrm>
        </p:spPr>
        <p:txBody>
          <a:bodyPr/>
          <a:lstStyle/>
          <a:p>
            <a:pPr algn="ctr"/>
            <a:r>
              <a:rPr lang="en-US" dirty="0" smtClean="0"/>
              <a:t>SISO XR Study Group</a:t>
            </a:r>
            <a:endParaRPr lang="en-US" dirty="0"/>
          </a:p>
        </p:txBody>
      </p:sp>
      <p:sp>
        <p:nvSpPr>
          <p:cNvPr id="31" name="Titre 30"/>
          <p:cNvSpPr>
            <a:spLocks noGrp="1"/>
          </p:cNvSpPr>
          <p:nvPr>
            <p:ph type="title"/>
          </p:nvPr>
        </p:nvSpPr>
        <p:spPr/>
        <p:txBody>
          <a:bodyPr>
            <a:normAutofit fontScale="90000"/>
          </a:bodyPr>
          <a:lstStyle/>
          <a:p>
            <a:r>
              <a:rPr lang="en-US" smtClean="0"/>
              <a:t>Instantiating “Humanity” into Virtual Humans: Boundless Opportunities; Daunting Obstacles</a:t>
            </a:r>
            <a:endParaRPr lang="en-US" dirty="0"/>
          </a:p>
        </p:txBody>
      </p:sp>
      <p:sp>
        <p:nvSpPr>
          <p:cNvPr id="33" name="Espace réservé du texte 32"/>
          <p:cNvSpPr>
            <a:spLocks noGrp="1"/>
          </p:cNvSpPr>
          <p:nvPr>
            <p:ph type="body" sz="quarter" idx="10"/>
          </p:nvPr>
        </p:nvSpPr>
        <p:spPr>
          <a:xfrm>
            <a:off x="1485900" y="7781068"/>
            <a:ext cx="15240000" cy="1728901"/>
          </a:xfrm>
        </p:spPr>
        <p:txBody>
          <a:bodyPr>
            <a:normAutofit lnSpcReduction="10000"/>
          </a:bodyPr>
          <a:lstStyle/>
          <a:p>
            <a:r>
              <a:rPr lang="en-US" smtClean="0"/>
              <a:t>Dan M. Davis </a:t>
            </a:r>
            <a:br>
              <a:rPr lang="en-US" smtClean="0"/>
            </a:br>
            <a:r>
              <a:rPr lang="en-US" smtClean="0"/>
              <a:t>for the Institute of Creative Technologies</a:t>
            </a:r>
            <a:br>
              <a:rPr lang="en-US" smtClean="0"/>
            </a:br>
            <a:r>
              <a:rPr lang="en-US" smtClean="0"/>
              <a:t>University of Southern California, USA</a:t>
            </a:r>
          </a:p>
          <a:p>
            <a:endParaRPr lang="en-US" smtClean="0"/>
          </a:p>
          <a:p>
            <a:endParaRPr lang="en-US" dirty="0"/>
          </a:p>
        </p:txBody>
      </p:sp>
      <p:pic>
        <p:nvPicPr>
          <p:cNvPr id="5" name="Picture 4" descr="USC-Seal-Trnsprnt copy.gif"/>
          <p:cNvPicPr>
            <a:picLocks noChangeAspect="1"/>
          </p:cNvPicPr>
          <p:nvPr/>
        </p:nvPicPr>
        <p:blipFill>
          <a:blip r:embed="rId3" cstate="print"/>
          <a:stretch>
            <a:fillRect/>
          </a:stretch>
        </p:blipFill>
        <p:spPr>
          <a:xfrm>
            <a:off x="14867154" y="6057901"/>
            <a:ext cx="2963649" cy="3053902"/>
          </a:xfrm>
          <a:prstGeom prst="rect">
            <a:avLst/>
          </a:prstGeom>
        </p:spPr>
      </p:pic>
      <p:pic>
        <p:nvPicPr>
          <p:cNvPr id="12" name="~PP3001.WAV">
            <a:hlinkClick r:id="" action="ppaction://media"/>
          </p:cNvPr>
          <p:cNvPicPr>
            <a:picLocks noRot="1" noChangeAspect="1"/>
          </p:cNvPicPr>
          <p:nvPr>
            <a:wavAudioFile r:embed="rId1" name="~PP3001.WAV"/>
          </p:nvPr>
        </p:nvPicPr>
        <p:blipFill>
          <a:blip r:embed="rId4" cstate="print"/>
          <a:stretch>
            <a:fillRect/>
          </a:stretch>
        </p:blipFill>
        <p:spPr>
          <a:xfrm>
            <a:off x="17829213" y="9874250"/>
            <a:ext cx="304800" cy="304800"/>
          </a:xfrm>
          <a:prstGeom prst="rect">
            <a:avLst/>
          </a:prstGeom>
        </p:spPr>
      </p:pic>
    </p:spTree>
    <p:extLst>
      <p:ext uri="{BB962C8B-B14F-4D97-AF65-F5344CB8AC3E}">
        <p14:creationId xmlns="" xmlns:p14="http://schemas.microsoft.com/office/powerpoint/2010/main" val="3567761503"/>
      </p:ext>
    </p:extLst>
  </p:cSld>
  <p:clrMapOvr>
    <a:masterClrMapping/>
  </p:clrMapOvr>
  <p:transition advTm="114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SISO Community</a:t>
            </a:r>
            <a:endParaRPr lang="en-US" dirty="0"/>
          </a:p>
        </p:txBody>
      </p:sp>
      <p:sp>
        <p:nvSpPr>
          <p:cNvPr id="5" name="Content Placeholder 4"/>
          <p:cNvSpPr>
            <a:spLocks noGrp="1"/>
          </p:cNvSpPr>
          <p:nvPr>
            <p:ph sz="quarter" idx="1"/>
          </p:nvPr>
        </p:nvSpPr>
        <p:spPr>
          <a:xfrm>
            <a:off x="1847850" y="1762318"/>
            <a:ext cx="15544800" cy="7495981"/>
          </a:xfrm>
        </p:spPr>
        <p:txBody>
          <a:bodyPr/>
          <a:lstStyle/>
          <a:p>
            <a:r>
              <a:rPr lang="en-US" dirty="0" smtClean="0"/>
              <a:t>Coordinating the manifold and disparate realities will neither be trivial nor painless</a:t>
            </a:r>
          </a:p>
          <a:p>
            <a:r>
              <a:rPr lang="en-US" dirty="0" smtClean="0"/>
              <a:t>Identifying and separating them will require rigor, critical thinking and cross-disciplinary collegiality</a:t>
            </a:r>
          </a:p>
          <a:p>
            <a:r>
              <a:rPr lang="en-US" dirty="0" smtClean="0"/>
              <a:t>Among other issues are the wide-spread acceptance and adoption of various institutional and technical standards</a:t>
            </a:r>
          </a:p>
          <a:p>
            <a:pPr marL="914400" indent="-514350">
              <a:buFont typeface="Arial" pitchFamily="34" charset="0"/>
              <a:buChar char="•"/>
            </a:pPr>
            <a:r>
              <a:rPr lang="en-US" sz="4400" dirty="0" smtClean="0"/>
              <a:t>Metrics</a:t>
            </a:r>
          </a:p>
          <a:p>
            <a:pPr marL="914400" indent="-514350">
              <a:buFont typeface="Arial" pitchFamily="34" charset="0"/>
              <a:buChar char="•"/>
            </a:pPr>
            <a:r>
              <a:rPr lang="en-US" sz="4400" dirty="0" smtClean="0"/>
              <a:t>Terminology</a:t>
            </a:r>
          </a:p>
          <a:p>
            <a:pPr marL="914400" indent="-514350">
              <a:buFont typeface="Arial" pitchFamily="34" charset="0"/>
              <a:buChar char="•"/>
            </a:pPr>
            <a:r>
              <a:rPr lang="en-US" sz="4400" dirty="0" smtClean="0"/>
              <a:t>Interface specifications</a:t>
            </a:r>
            <a:endParaRPr lang="en-US" sz="4400" dirty="0"/>
          </a:p>
        </p:txBody>
      </p:sp>
      <p:pic>
        <p:nvPicPr>
          <p:cNvPr id="7" name="~PP777.WAV">
            <a:hlinkClick r:id="" action="ppaction://media"/>
          </p:cNvPr>
          <p:cNvPicPr>
            <a:picLocks noRot="1" noChangeAspect="1"/>
          </p:cNvPicPr>
          <p:nvPr>
            <a:wavAudioFile r:embed="rId1" name="~PP777.WAV"/>
          </p:nvPr>
        </p:nvPicPr>
        <p:blipFill>
          <a:blip r:embed="rId3" cstate="print"/>
          <a:stretch>
            <a:fillRect/>
          </a:stretch>
        </p:blipFill>
        <p:spPr>
          <a:xfrm>
            <a:off x="17829213" y="9874250"/>
            <a:ext cx="304800" cy="304800"/>
          </a:xfrm>
          <a:prstGeom prst="rect">
            <a:avLst/>
          </a:prstGeom>
        </p:spPr>
      </p:pic>
    </p:spTree>
  </p:cSld>
  <p:clrMapOvr>
    <a:masterClrMapping/>
  </p:clrMapOvr>
  <p:transition advTm="510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0" y="2411042"/>
            <a:ext cx="18288000" cy="6888692"/>
          </a:xfrm>
        </p:spPr>
        <p:txBody>
          <a:bodyPr>
            <a:noAutofit/>
          </a:bodyPr>
          <a:lstStyle/>
          <a:p>
            <a:pPr algn="ctr">
              <a:spcBef>
                <a:spcPts val="4808"/>
              </a:spcBef>
            </a:pPr>
            <a:r>
              <a:rPr lang="en-US" dirty="0" smtClean="0"/>
              <a:t>Many types of reality and combinations of them are now extant</a:t>
            </a:r>
          </a:p>
          <a:p>
            <a:pPr algn="ctr">
              <a:spcBef>
                <a:spcPts val="4808"/>
              </a:spcBef>
            </a:pPr>
            <a:r>
              <a:rPr lang="en-US" dirty="0" smtClean="0"/>
              <a:t>This has created a new universe of opportunity for training, analysis, evaluation, therapy and mentoring not otherwise available</a:t>
            </a:r>
          </a:p>
          <a:p>
            <a:pPr algn="ctr">
              <a:spcBef>
                <a:spcPts val="4808"/>
              </a:spcBef>
            </a:pPr>
            <a:r>
              <a:rPr lang="en-US" dirty="0" smtClean="0"/>
              <a:t>Be it Cross Reality or Experiential Reality, XR can be the correct instrument to bridge the gaps and provide the way forward</a:t>
            </a:r>
          </a:p>
          <a:p>
            <a:pPr algn="ctr">
              <a:spcBef>
                <a:spcPts val="4808"/>
              </a:spcBef>
            </a:pPr>
            <a:r>
              <a:rPr lang="en-US" dirty="0" smtClean="0"/>
              <a:t>SISO has an obligation to be the driving force for that effort.</a:t>
            </a:r>
            <a:endParaRPr lang="en-US" dirty="0"/>
          </a:p>
        </p:txBody>
      </p:sp>
      <p:pic>
        <p:nvPicPr>
          <p:cNvPr id="6" name="~PP2235.WAV">
            <a:hlinkClick r:id="" action="ppaction://media"/>
          </p:cNvPr>
          <p:cNvPicPr>
            <a:picLocks noRot="1" noChangeAspect="1"/>
          </p:cNvPicPr>
          <p:nvPr>
            <a:wavAudioFile r:embed="rId1" name="~PP2235.WAV"/>
          </p:nvPr>
        </p:nvPicPr>
        <p:blipFill>
          <a:blip r:embed="rId3" cstate="print"/>
          <a:stretch>
            <a:fillRect/>
          </a:stretch>
        </p:blipFill>
        <p:spPr>
          <a:xfrm>
            <a:off x="17829213" y="9874250"/>
            <a:ext cx="304800" cy="304800"/>
          </a:xfrm>
          <a:prstGeom prst="rect">
            <a:avLst/>
          </a:prstGeom>
        </p:spPr>
      </p:pic>
    </p:spTree>
  </p:cSld>
  <p:clrMapOvr>
    <a:masterClrMapping/>
  </p:clrMapOvr>
  <p:transition advTm="50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a:xfrm>
            <a:off x="292608" y="2181419"/>
            <a:ext cx="17690592" cy="6888692"/>
          </a:xfrm>
        </p:spPr>
        <p:txBody>
          <a:bodyPr/>
          <a:lstStyle/>
          <a:p>
            <a:pPr marL="0" indent="0"/>
            <a:r>
              <a:rPr lang="en-US" sz="4000" dirty="0" smtClean="0"/>
              <a:t>Virtually all of the work involving Virtual Humans reported here came from a series of research projects of which the Principal Investigator was Dr. Benjamin D. Nye, Director of Learning Sciences at ICT.  Without his technical vision and unflagging support, none of this would have taken place.  The various projects mentioned were supported by a range of DoD organizations and, while this paper reports insights gained during that work, that was not the focus of the research.  Much of this work was supported by grants from the Office of Naval Research's STEM Program (ONR N00014-16-1-2820) and by students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sz="4000" dirty="0"/>
          </a:p>
        </p:txBody>
      </p:sp>
      <p:pic>
        <p:nvPicPr>
          <p:cNvPr id="8" name="~PP3279.WAV">
            <a:hlinkClick r:id="" action="ppaction://media"/>
          </p:cNvPr>
          <p:cNvPicPr>
            <a:picLocks noRot="1" noChangeAspect="1"/>
          </p:cNvPicPr>
          <p:nvPr>
            <a:wavAudioFile r:embed="rId1" name="~PP3279.WAV"/>
          </p:nvPr>
        </p:nvPicPr>
        <p:blipFill>
          <a:blip r:embed="rId3" cstate="print"/>
          <a:stretch>
            <a:fillRect/>
          </a:stretch>
        </p:blipFill>
        <p:spPr>
          <a:xfrm>
            <a:off x="17829213" y="9874250"/>
            <a:ext cx="304800" cy="304800"/>
          </a:xfrm>
          <a:prstGeom prst="rect">
            <a:avLst/>
          </a:prstGeom>
        </p:spPr>
      </p:pic>
    </p:spTree>
  </p:cSld>
  <p:clrMapOvr>
    <a:masterClrMapping/>
  </p:clrMapOvr>
  <p:transition advTm="4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Greetings from Dan Davis</a:t>
            </a:r>
            <a:endParaRPr lang="en-US" dirty="0"/>
          </a:p>
        </p:txBody>
      </p:sp>
      <p:pic>
        <p:nvPicPr>
          <p:cNvPr id="4" name="Picture 3" descr="DDavisAtDisney18Sml-a .jpg"/>
          <p:cNvPicPr>
            <a:picLocks noChangeAspect="1"/>
          </p:cNvPicPr>
          <p:nvPr/>
        </p:nvPicPr>
        <p:blipFill>
          <a:blip r:embed="rId3" cstate="print"/>
          <a:stretch>
            <a:fillRect/>
          </a:stretch>
        </p:blipFill>
        <p:spPr>
          <a:xfrm>
            <a:off x="6667500" y="2495550"/>
            <a:ext cx="6004274" cy="6274467"/>
          </a:xfrm>
          <a:prstGeom prst="rect">
            <a:avLst/>
          </a:prstGeom>
        </p:spPr>
      </p:pic>
      <p:pic>
        <p:nvPicPr>
          <p:cNvPr id="8" name="~PP2324.WAV">
            <a:hlinkClick r:id="" action="ppaction://media"/>
          </p:cNvPr>
          <p:cNvPicPr>
            <a:picLocks noRot="1" noChangeAspect="1"/>
          </p:cNvPicPr>
          <p:nvPr>
            <a:wavAudioFile r:embed="rId1" name="~PP2324.WAV"/>
          </p:nvPr>
        </p:nvPicPr>
        <p:blipFill>
          <a:blip r:embed="rId4" cstate="print"/>
          <a:stretch>
            <a:fillRect/>
          </a:stretch>
        </p:blipFill>
        <p:spPr>
          <a:xfrm>
            <a:off x="17829213" y="9874250"/>
            <a:ext cx="304800" cy="304800"/>
          </a:xfrm>
          <a:prstGeom prst="rect">
            <a:avLst/>
          </a:prstGeom>
        </p:spPr>
      </p:pic>
    </p:spTree>
  </p:cSld>
  <p:clrMapOvr>
    <a:masterClrMapping/>
  </p:clrMapOvr>
  <p:transition advTm="35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and Minor Theses	</a:t>
            </a:r>
            <a:endParaRPr lang="en-US" dirty="0"/>
          </a:p>
        </p:txBody>
      </p:sp>
      <p:sp>
        <p:nvSpPr>
          <p:cNvPr id="5" name="TextBox 4"/>
          <p:cNvSpPr txBox="1"/>
          <p:nvPr/>
        </p:nvSpPr>
        <p:spPr>
          <a:xfrm>
            <a:off x="914400" y="1809750"/>
            <a:ext cx="16630650" cy="7817525"/>
          </a:xfrm>
          <a:prstGeom prst="rect">
            <a:avLst/>
          </a:prstGeom>
          <a:noFill/>
        </p:spPr>
        <p:txBody>
          <a:bodyPr wrap="square" rtlCol="0">
            <a:spAutoFit/>
          </a:bodyPr>
          <a:lstStyle/>
          <a:p>
            <a:pPr algn="just"/>
            <a:r>
              <a:rPr lang="en-US" sz="4400" dirty="0" smtClean="0"/>
              <a:t>Major Thesis:  XR is a vital approach to insuring that we put more human-like behaviors in simulations intended for training, education and motivation, as well as for the more analytic functions of analysis and evaluation</a:t>
            </a:r>
          </a:p>
          <a:p>
            <a:endParaRPr lang="en-US" sz="1800" dirty="0" smtClean="0"/>
          </a:p>
          <a:p>
            <a:r>
              <a:rPr lang="en-US" sz="4400" dirty="0" smtClean="0"/>
              <a:t>Minor Theses:</a:t>
            </a:r>
          </a:p>
          <a:p>
            <a:pPr marL="742950" indent="-742950">
              <a:buFont typeface="+mj-lt"/>
              <a:buAutoNum type="arabicPeriod"/>
            </a:pPr>
            <a:r>
              <a:rPr lang="en-US" sz="4400" dirty="0" smtClean="0"/>
              <a:t>Increasing sophistication in the users demands enhanced simulated human behaviors</a:t>
            </a:r>
          </a:p>
          <a:p>
            <a:pPr marL="742950" indent="-742950">
              <a:buFont typeface="+mj-lt"/>
              <a:buAutoNum type="arabicPeriod"/>
            </a:pPr>
            <a:r>
              <a:rPr lang="en-US" sz="4400" dirty="0" smtClean="0"/>
              <a:t>Disciplinary “silos” and technical focus on programming skills can inhibit progress in realism</a:t>
            </a:r>
          </a:p>
          <a:p>
            <a:pPr marL="742950" indent="-742950">
              <a:buFont typeface="+mj-lt"/>
              <a:buAutoNum type="arabicPeriod"/>
            </a:pPr>
            <a:r>
              <a:rPr lang="en-US" sz="4400" dirty="0" smtClean="0"/>
              <a:t>XR will accelerate the multi-disciplinary approach necessary for resolution of problems facing developers</a:t>
            </a:r>
            <a:endParaRPr lang="en-US" sz="4400" dirty="0"/>
          </a:p>
        </p:txBody>
      </p:sp>
      <p:pic>
        <p:nvPicPr>
          <p:cNvPr id="8" name="~PP2031.WAV">
            <a:hlinkClick r:id="" action="ppaction://media"/>
          </p:cNvPr>
          <p:cNvPicPr>
            <a:picLocks noRot="1" noChangeAspect="1"/>
          </p:cNvPicPr>
          <p:nvPr>
            <a:wavAudioFile r:embed="rId1" name="~PP2031.WAV"/>
          </p:nvPr>
        </p:nvPicPr>
        <p:blipFill>
          <a:blip r:embed="rId3" cstate="print"/>
          <a:stretch>
            <a:fillRect/>
          </a:stretch>
        </p:blipFill>
        <p:spPr>
          <a:xfrm>
            <a:off x="17829213" y="9874250"/>
            <a:ext cx="304800" cy="304800"/>
          </a:xfrm>
          <a:prstGeom prst="rect">
            <a:avLst/>
          </a:prstGeom>
        </p:spPr>
      </p:pic>
    </p:spTree>
  </p:cSld>
  <p:clrMapOvr>
    <a:masterClrMapping/>
  </p:clrMapOvr>
  <p:transition advTm="486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for a Live Officer Mentor to be “Virtualized”</a:t>
            </a:r>
            <a:endParaRPr lang="en-US" dirty="0"/>
          </a:p>
        </p:txBody>
      </p:sp>
      <p:pic>
        <p:nvPicPr>
          <p:cNvPr id="6" name="Picture 5" descr="Badua-Studio.jpg"/>
          <p:cNvPicPr>
            <a:picLocks noChangeAspect="1"/>
          </p:cNvPicPr>
          <p:nvPr/>
        </p:nvPicPr>
        <p:blipFill>
          <a:blip r:embed="rId3" cstate="print"/>
          <a:stretch>
            <a:fillRect/>
          </a:stretch>
        </p:blipFill>
        <p:spPr>
          <a:xfrm>
            <a:off x="7494058" y="1632743"/>
            <a:ext cx="10565342" cy="7924007"/>
          </a:xfrm>
          <a:prstGeom prst="rect">
            <a:avLst/>
          </a:prstGeom>
        </p:spPr>
      </p:pic>
      <p:sp>
        <p:nvSpPr>
          <p:cNvPr id="7" name="TextBox 6"/>
          <p:cNvSpPr txBox="1"/>
          <p:nvPr/>
        </p:nvSpPr>
        <p:spPr>
          <a:xfrm>
            <a:off x="304800" y="2076450"/>
            <a:ext cx="6953250" cy="7478970"/>
          </a:xfrm>
          <a:prstGeom prst="rect">
            <a:avLst/>
          </a:prstGeom>
          <a:noFill/>
        </p:spPr>
        <p:txBody>
          <a:bodyPr wrap="square" rtlCol="0">
            <a:spAutoFit/>
          </a:bodyPr>
          <a:lstStyle/>
          <a:p>
            <a:r>
              <a:rPr lang="en-US" sz="4000" dirty="0" smtClean="0"/>
              <a:t>The “library” of advice from virtual mentors begins with asking a live officer questions about Navy careers, usually about 600 to 1,500 questions. These are then edited into short, 2 minute answers and the text is transcribed and vectorized for retrieval by the Natural Language Processing  (NLP) program, to match the student’s question in &lt;500 </a:t>
            </a:r>
            <a:r>
              <a:rPr lang="en-US" sz="4000" dirty="0" err="1" smtClean="0"/>
              <a:t>miliseconds</a:t>
            </a:r>
            <a:r>
              <a:rPr lang="en-US" sz="4000" dirty="0" smtClean="0"/>
              <a:t>.</a:t>
            </a:r>
            <a:endParaRPr lang="en-US" sz="4000" dirty="0"/>
          </a:p>
        </p:txBody>
      </p:sp>
      <p:pic>
        <p:nvPicPr>
          <p:cNvPr id="10" name="~PP3504.WAV">
            <a:hlinkClick r:id="" action="ppaction://media"/>
          </p:cNvPr>
          <p:cNvPicPr>
            <a:picLocks noRot="1" noChangeAspect="1"/>
          </p:cNvPicPr>
          <p:nvPr>
            <a:wavAudioFile r:embed="rId1" name="~PP3504.WAV"/>
          </p:nvPr>
        </p:nvPicPr>
        <p:blipFill>
          <a:blip r:embed="rId4" cstate="print"/>
          <a:stretch>
            <a:fillRect/>
          </a:stretch>
        </p:blipFill>
        <p:spPr>
          <a:xfrm>
            <a:off x="17829213" y="9874250"/>
            <a:ext cx="304800" cy="304800"/>
          </a:xfrm>
          <a:prstGeom prst="rect">
            <a:avLst/>
          </a:prstGeom>
        </p:spPr>
      </p:pic>
    </p:spTree>
  </p:cSld>
  <p:clrMapOvr>
    <a:masterClrMapping/>
  </p:clrMapOvr>
  <p:transition advTm="503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XR Capabilities NOW?!?!?</a:t>
            </a:r>
            <a:endParaRPr lang="en-US" dirty="0"/>
          </a:p>
        </p:txBody>
      </p:sp>
      <p:sp>
        <p:nvSpPr>
          <p:cNvPr id="3" name="Content Placeholder 2"/>
          <p:cNvSpPr>
            <a:spLocks noGrp="1"/>
          </p:cNvSpPr>
          <p:nvPr>
            <p:ph sz="quarter" idx="1"/>
          </p:nvPr>
        </p:nvSpPr>
        <p:spPr>
          <a:xfrm>
            <a:off x="762000" y="1905000"/>
            <a:ext cx="9753600" cy="7448549"/>
          </a:xfrm>
        </p:spPr>
        <p:txBody>
          <a:bodyPr>
            <a:normAutofit fontScale="92500" lnSpcReduction="20000"/>
          </a:bodyPr>
          <a:lstStyle/>
          <a:p>
            <a:r>
              <a:rPr lang="en-US" dirty="0" smtClean="0"/>
              <a:t>Current ICT work: Holocaust Survivors</a:t>
            </a:r>
          </a:p>
          <a:p>
            <a:r>
              <a:rPr lang="en-US" dirty="0" smtClean="0"/>
              <a:t>Creating engaging virtual conversations</a:t>
            </a:r>
          </a:p>
          <a:p>
            <a:r>
              <a:rPr lang="en-US" dirty="0" smtClean="0"/>
              <a:t>The New Dimensions in Testimony (NDT) Project via NLP and 3D Hologram</a:t>
            </a:r>
          </a:p>
          <a:p>
            <a:r>
              <a:rPr lang="en-US" dirty="0" smtClean="0"/>
              <a:t>How does Günter respond to apology?</a:t>
            </a:r>
          </a:p>
          <a:p>
            <a:endParaRPr lang="en-US" dirty="0" smtClean="0"/>
          </a:p>
          <a:p>
            <a:r>
              <a:rPr lang="en-US" dirty="0" smtClean="0"/>
              <a:t>Need for mentors in careers</a:t>
            </a:r>
          </a:p>
          <a:p>
            <a:r>
              <a:rPr lang="en-US" dirty="0" smtClean="0"/>
              <a:t>Mentor Pal via NLP and Video Clips</a:t>
            </a:r>
          </a:p>
          <a:p>
            <a:r>
              <a:rPr lang="en-US" dirty="0" smtClean="0"/>
              <a:t>Students didn’t know what to ask</a:t>
            </a:r>
          </a:p>
          <a:p>
            <a:r>
              <a:rPr lang="en-US" dirty="0" smtClean="0"/>
              <a:t>Live person could sense hesitancy</a:t>
            </a:r>
          </a:p>
          <a:p>
            <a:r>
              <a:rPr lang="en-US" dirty="0" smtClean="0"/>
              <a:t>Can these issues be addressed</a:t>
            </a:r>
          </a:p>
        </p:txBody>
      </p:sp>
      <p:pic>
        <p:nvPicPr>
          <p:cNvPr id="4" name="Content Placeholder 5" descr="MntPanel2.jpg">
            <a:extLst>
              <a:ext uri="{FF2B5EF4-FFF2-40B4-BE49-F238E27FC236}">
                <a16:creationId xmlns:a16="http://schemas.microsoft.com/office/drawing/2014/main" xmlns="" id="{46FC7CB9-7BBD-4E47-8DD6-C3F3F48ED3E4}"/>
              </a:ext>
            </a:extLst>
          </p:cNvPr>
          <p:cNvPicPr>
            <a:picLocks/>
          </p:cNvPicPr>
          <p:nvPr/>
        </p:nvPicPr>
        <p:blipFill>
          <a:blip r:embed="rId3" cstate="print"/>
          <a:stretch>
            <a:fillRect/>
          </a:stretch>
        </p:blipFill>
        <p:spPr>
          <a:xfrm>
            <a:off x="10515600" y="5432022"/>
            <a:ext cx="6705600" cy="4020794"/>
          </a:xfrm>
          <a:prstGeom prst="rect">
            <a:avLst/>
          </a:prstGeom>
        </p:spPr>
      </p:pic>
      <p:pic>
        <p:nvPicPr>
          <p:cNvPr id="5" name="Picture 4" descr="new-dimensions-in-testimony-1-300x169.jpeg"/>
          <p:cNvPicPr>
            <a:picLocks noChangeAspect="1"/>
          </p:cNvPicPr>
          <p:nvPr/>
        </p:nvPicPr>
        <p:blipFill>
          <a:blip r:embed="rId4" cstate="print"/>
          <a:stretch>
            <a:fillRect/>
          </a:stretch>
        </p:blipFill>
        <p:spPr>
          <a:xfrm>
            <a:off x="10515600" y="1853443"/>
            <a:ext cx="6553200" cy="3427891"/>
          </a:xfrm>
          <a:prstGeom prst="rect">
            <a:avLst/>
          </a:prstGeom>
        </p:spPr>
      </p:pic>
      <p:pic>
        <p:nvPicPr>
          <p:cNvPr id="8" name="~PP3921.WAV">
            <a:hlinkClick r:id="" action="ppaction://media"/>
          </p:cNvPr>
          <p:cNvPicPr>
            <a:picLocks noRot="1" noChangeAspect="1"/>
          </p:cNvPicPr>
          <p:nvPr>
            <a:wavAudioFile r:embed="rId1" name="~PP3921.WAV"/>
          </p:nvPr>
        </p:nvPicPr>
        <p:blipFill>
          <a:blip r:embed="rId5" cstate="print"/>
          <a:stretch>
            <a:fillRect/>
          </a:stretch>
        </p:blipFill>
        <p:spPr>
          <a:xfrm>
            <a:off x="17829213" y="9874250"/>
            <a:ext cx="304800" cy="304800"/>
          </a:xfrm>
          <a:prstGeom prst="rect">
            <a:avLst/>
          </a:prstGeom>
        </p:spPr>
      </p:pic>
    </p:spTree>
  </p:cSld>
  <p:clrMapOvr>
    <a:masterClrMapping/>
  </p:clrMapOvr>
  <p:transition advTm="94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 that are On the Table</a:t>
            </a:r>
            <a:endParaRPr lang="en-US" dirty="0"/>
          </a:p>
        </p:txBody>
      </p:sp>
      <p:sp>
        <p:nvSpPr>
          <p:cNvPr id="5" name="Content Placeholder 4"/>
          <p:cNvSpPr>
            <a:spLocks noGrp="1"/>
          </p:cNvSpPr>
          <p:nvPr>
            <p:ph sz="quarter" idx="1"/>
          </p:nvPr>
        </p:nvSpPr>
        <p:spPr/>
        <p:txBody>
          <a:bodyPr/>
          <a:lstStyle/>
          <a:p>
            <a:r>
              <a:rPr lang="en-US" dirty="0" smtClean="0"/>
              <a:t>Questions arise about which technologies are now emerging</a:t>
            </a:r>
          </a:p>
          <a:p>
            <a:r>
              <a:rPr lang="en-US" dirty="0" smtClean="0"/>
              <a:t>There are a wide range of needed capabilities:</a:t>
            </a:r>
          </a:p>
          <a:p>
            <a:pPr>
              <a:buFont typeface="Arial" pitchFamily="34" charset="0"/>
              <a:buChar char="•"/>
            </a:pPr>
            <a:r>
              <a:rPr lang="en-US" dirty="0" smtClean="0"/>
              <a:t>3-D visualization of data and environmental context</a:t>
            </a:r>
          </a:p>
          <a:p>
            <a:pPr>
              <a:buFont typeface="Arial" pitchFamily="34" charset="0"/>
              <a:buChar char="•"/>
            </a:pPr>
            <a:r>
              <a:rPr lang="en-US" dirty="0" smtClean="0"/>
              <a:t>Immersive experiences in dynamic surroundings</a:t>
            </a:r>
          </a:p>
          <a:p>
            <a:pPr>
              <a:buFont typeface="Arial" pitchFamily="34" charset="0"/>
              <a:buChar char="•"/>
            </a:pPr>
            <a:r>
              <a:rPr lang="en-US" dirty="0" smtClean="0"/>
              <a:t>Appropriately paced reactions to behaviors</a:t>
            </a:r>
          </a:p>
          <a:p>
            <a:pPr>
              <a:buFont typeface="Arial" pitchFamily="34" charset="0"/>
              <a:buChar char="•"/>
            </a:pPr>
            <a:r>
              <a:rPr lang="en-US" dirty="0" smtClean="0"/>
              <a:t>Subjective visual clues to support simulated emotions</a:t>
            </a:r>
          </a:p>
          <a:p>
            <a:pPr>
              <a:buFont typeface="Arial" pitchFamily="34" charset="0"/>
              <a:buChar char="•"/>
            </a:pPr>
            <a:r>
              <a:rPr lang="en-US" dirty="0" smtClean="0"/>
              <a:t>Presentation of and reaction to unexpected events</a:t>
            </a:r>
          </a:p>
          <a:p>
            <a:pPr>
              <a:buFont typeface="Arial" pitchFamily="34" charset="0"/>
              <a:buChar char="•"/>
            </a:pPr>
            <a:r>
              <a:rPr lang="en-US" dirty="0" smtClean="0"/>
              <a:t>Ability to initiate relevant conversation</a:t>
            </a:r>
            <a:endParaRPr lang="en-US" dirty="0"/>
          </a:p>
        </p:txBody>
      </p:sp>
      <p:pic>
        <p:nvPicPr>
          <p:cNvPr id="7" name="~PP3131.WAV">
            <a:hlinkClick r:id="" action="ppaction://media"/>
          </p:cNvPr>
          <p:cNvPicPr>
            <a:picLocks noRot="1" noChangeAspect="1"/>
          </p:cNvPicPr>
          <p:nvPr>
            <a:wavAudioFile r:embed="rId1" name="~PP3131.WAV"/>
          </p:nvPr>
        </p:nvPicPr>
        <p:blipFill>
          <a:blip r:embed="rId3" cstate="print"/>
          <a:stretch>
            <a:fillRect/>
          </a:stretch>
        </p:blipFill>
        <p:spPr>
          <a:xfrm>
            <a:off x="17829213" y="9874250"/>
            <a:ext cx="304800" cy="304800"/>
          </a:xfrm>
          <a:prstGeom prst="rect">
            <a:avLst/>
          </a:prstGeom>
        </p:spPr>
      </p:pic>
    </p:spTree>
  </p:cSld>
  <p:clrMapOvr>
    <a:masterClrMapping/>
  </p:clrMapOvr>
  <p:transition advTm="72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Behavioral Science</a:t>
            </a:r>
            <a:endParaRPr lang="en-US" dirty="0"/>
          </a:p>
        </p:txBody>
      </p:sp>
      <p:sp>
        <p:nvSpPr>
          <p:cNvPr id="5" name="Content Placeholder 4"/>
          <p:cNvSpPr>
            <a:spLocks noGrp="1"/>
          </p:cNvSpPr>
          <p:nvPr>
            <p:ph sz="quarter" idx="1"/>
          </p:nvPr>
        </p:nvSpPr>
        <p:spPr>
          <a:xfrm>
            <a:off x="1752600" y="1800418"/>
            <a:ext cx="15925800" cy="8048431"/>
          </a:xfrm>
        </p:spPr>
        <p:txBody>
          <a:bodyPr/>
          <a:lstStyle/>
          <a:p>
            <a:r>
              <a:rPr lang="en-US" dirty="0" smtClean="0"/>
              <a:t>Simulations are seductive in suggesting uniform behavior</a:t>
            </a:r>
          </a:p>
          <a:p>
            <a:r>
              <a:rPr lang="en-US" dirty="0" smtClean="0"/>
              <a:t>JSAF effort in the 90’s was good example of this phenomenon</a:t>
            </a:r>
          </a:p>
          <a:p>
            <a:endParaRPr lang="en-US" dirty="0" smtClean="0"/>
          </a:p>
          <a:p>
            <a:endParaRPr lang="en-US" dirty="0" smtClean="0"/>
          </a:p>
          <a:p>
            <a:endParaRPr lang="en-US" dirty="0" smtClean="0"/>
          </a:p>
          <a:p>
            <a:endParaRPr lang="en-US" dirty="0" smtClean="0"/>
          </a:p>
          <a:p>
            <a:r>
              <a:rPr lang="en-US" dirty="0" smtClean="0"/>
              <a:t>Easy for programmer to order compliance by the troops</a:t>
            </a:r>
          </a:p>
          <a:p>
            <a:r>
              <a:rPr lang="en-US" dirty="0" smtClean="0"/>
              <a:t>Harder for human commanders to insure the same</a:t>
            </a:r>
          </a:p>
          <a:p>
            <a:r>
              <a:rPr lang="en-US" dirty="0" smtClean="0"/>
              <a:t>Work of Kahn at Princeton and Ariely at Duke show this</a:t>
            </a:r>
            <a:endParaRPr lang="en-US" dirty="0"/>
          </a:p>
        </p:txBody>
      </p:sp>
      <p:grpSp>
        <p:nvGrpSpPr>
          <p:cNvPr id="15" name="Group 14"/>
          <p:cNvGrpSpPr/>
          <p:nvPr/>
        </p:nvGrpSpPr>
        <p:grpSpPr>
          <a:xfrm>
            <a:off x="590550" y="3409951"/>
            <a:ext cx="17068800" cy="3657598"/>
            <a:chOff x="590550" y="3733801"/>
            <a:chExt cx="17068800" cy="3657598"/>
          </a:xfrm>
        </p:grpSpPr>
        <p:pic>
          <p:nvPicPr>
            <p:cNvPr id="13" name="Picture 3" descr="geography_Page_07"/>
            <p:cNvPicPr>
              <a:picLocks noChangeAspect="1" noChangeArrowheads="1"/>
            </p:cNvPicPr>
            <p:nvPr/>
          </p:nvPicPr>
          <p:blipFill>
            <a:blip r:embed="rId3" cstate="print"/>
            <a:srcRect l="4010" t="12035" r="4010"/>
            <a:stretch>
              <a:fillRect/>
            </a:stretch>
          </p:blipFill>
          <p:spPr bwMode="auto">
            <a:xfrm>
              <a:off x="8380288" y="4000499"/>
              <a:ext cx="4729600" cy="3390899"/>
            </a:xfrm>
            <a:prstGeom prst="rect">
              <a:avLst/>
            </a:prstGeom>
            <a:noFill/>
            <a:ln w="9525">
              <a:noFill/>
              <a:miter lim="800000"/>
              <a:headEnd/>
              <a:tailEnd/>
            </a:ln>
          </p:spPr>
        </p:pic>
        <p:pic>
          <p:nvPicPr>
            <p:cNvPr id="14" name="Picture 3" descr="2d-a"/>
            <p:cNvPicPr>
              <a:picLocks noChangeAspect="1" noChangeArrowheads="1"/>
            </p:cNvPicPr>
            <p:nvPr/>
          </p:nvPicPr>
          <p:blipFill>
            <a:blip r:embed="rId4" cstate="print"/>
            <a:srcRect/>
            <a:stretch>
              <a:fillRect/>
            </a:stretch>
          </p:blipFill>
          <p:spPr bwMode="auto">
            <a:xfrm>
              <a:off x="13330239" y="4152885"/>
              <a:ext cx="4329111" cy="3238513"/>
            </a:xfrm>
            <a:prstGeom prst="rect">
              <a:avLst/>
            </a:prstGeom>
            <a:noFill/>
          </p:spPr>
        </p:pic>
        <p:pic>
          <p:nvPicPr>
            <p:cNvPr id="12" name="Picture 11" descr="battlefieldSim.png"/>
            <p:cNvPicPr>
              <a:picLocks noChangeAspect="1"/>
            </p:cNvPicPr>
            <p:nvPr/>
          </p:nvPicPr>
          <p:blipFill>
            <a:blip r:embed="rId5" cstate="print"/>
            <a:stretch>
              <a:fillRect/>
            </a:stretch>
          </p:blipFill>
          <p:spPr>
            <a:xfrm>
              <a:off x="590550" y="3733801"/>
              <a:ext cx="7994282" cy="3657598"/>
            </a:xfrm>
            <a:prstGeom prst="rect">
              <a:avLst/>
            </a:prstGeom>
          </p:spPr>
        </p:pic>
      </p:grpSp>
      <p:pic>
        <p:nvPicPr>
          <p:cNvPr id="10" name="~PP3836.WAV">
            <a:hlinkClick r:id="" action="ppaction://media"/>
          </p:cNvPr>
          <p:cNvPicPr>
            <a:picLocks noRot="1" noChangeAspect="1"/>
          </p:cNvPicPr>
          <p:nvPr>
            <a:wavAudioFile r:embed="rId1" name="~PP3836.WAV"/>
          </p:nvPr>
        </p:nvPicPr>
        <p:blipFill>
          <a:blip r:embed="rId6" cstate="print"/>
          <a:stretch>
            <a:fillRect/>
          </a:stretch>
        </p:blipFill>
        <p:spPr>
          <a:xfrm>
            <a:off x="17829213" y="9874250"/>
            <a:ext cx="304800" cy="304800"/>
          </a:xfrm>
          <a:prstGeom prst="rect">
            <a:avLst/>
          </a:prstGeom>
        </p:spPr>
      </p:pic>
    </p:spTree>
  </p:cSld>
  <p:clrMapOvr>
    <a:masterClrMapping/>
  </p:clrMapOvr>
  <p:transition advTm="53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NDT Work</a:t>
            </a:r>
            <a:endParaRPr lang="en-US" dirty="0"/>
          </a:p>
        </p:txBody>
      </p:sp>
      <p:sp>
        <p:nvSpPr>
          <p:cNvPr id="7" name="TextBox 6"/>
          <p:cNvSpPr txBox="1"/>
          <p:nvPr/>
        </p:nvSpPr>
        <p:spPr>
          <a:xfrm>
            <a:off x="647700" y="1981200"/>
            <a:ext cx="17087850" cy="7786747"/>
          </a:xfrm>
          <a:prstGeom prst="rect">
            <a:avLst/>
          </a:prstGeom>
          <a:noFill/>
        </p:spPr>
        <p:txBody>
          <a:bodyPr wrap="square" rtlCol="0">
            <a:spAutoFit/>
          </a:bodyPr>
          <a:lstStyle/>
          <a:p>
            <a:r>
              <a:rPr lang="en-US" sz="4000" dirty="0" smtClean="0"/>
              <a:t>At ICT we need to enhance the NDT program to respond better to user emotions</a:t>
            </a:r>
          </a:p>
          <a:p>
            <a:r>
              <a:rPr lang="en-US" sz="4000" dirty="0" smtClean="0"/>
              <a:t>If the person is in tears, the subject (Günter) would respond to their </a:t>
            </a:r>
          </a:p>
          <a:p>
            <a:r>
              <a:rPr lang="en-US" sz="4000" dirty="0" smtClean="0"/>
              <a:t>This requires a multi-disciplinary use of several technologies. Issues: </a:t>
            </a:r>
          </a:p>
          <a:p>
            <a:pPr marL="457200">
              <a:buFont typeface="Arial" pitchFamily="34" charset="0"/>
              <a:buChar char="•"/>
            </a:pPr>
            <a:r>
              <a:rPr lang="en-US" dirty="0" smtClean="0"/>
              <a:t> sensor evaluation of the user</a:t>
            </a:r>
          </a:p>
          <a:p>
            <a:pPr marL="457200">
              <a:buFont typeface="Arial" pitchFamily="34" charset="0"/>
              <a:buChar char="•"/>
            </a:pPr>
            <a:r>
              <a:rPr lang="en-US" dirty="0" smtClean="0"/>
              <a:t> body language of the subject</a:t>
            </a:r>
          </a:p>
          <a:p>
            <a:pPr marL="457200">
              <a:buFont typeface="Arial" pitchFamily="34" charset="0"/>
              <a:buChar char="•"/>
            </a:pPr>
            <a:r>
              <a:rPr lang="en-US" dirty="0" smtClean="0"/>
              <a:t> subject’s facial expression </a:t>
            </a:r>
          </a:p>
          <a:p>
            <a:r>
              <a:rPr lang="en-US" sz="4000" dirty="0" smtClean="0"/>
              <a:t>A live person would see this and respond accordingly or inappropriately</a:t>
            </a:r>
          </a:p>
          <a:p>
            <a:r>
              <a:rPr lang="en-US" sz="4000" dirty="0" smtClean="0"/>
              <a:t>This requires additional emerging technologies from the  XR palette:  </a:t>
            </a:r>
          </a:p>
          <a:p>
            <a:pPr marL="457200">
              <a:buFont typeface="Arial" pitchFamily="34" charset="0"/>
              <a:buChar char="•"/>
            </a:pPr>
            <a:r>
              <a:rPr lang="en-US" sz="4000" dirty="0" smtClean="0"/>
              <a:t> </a:t>
            </a:r>
            <a:r>
              <a:rPr lang="en-US" dirty="0" smtClean="0"/>
              <a:t>artificial intelligence </a:t>
            </a:r>
          </a:p>
          <a:p>
            <a:pPr marL="457200">
              <a:buFont typeface="Arial" pitchFamily="34" charset="0"/>
              <a:buChar char="•"/>
            </a:pPr>
            <a:r>
              <a:rPr lang="en-US" dirty="0" smtClean="0"/>
              <a:t> computer learning</a:t>
            </a:r>
          </a:p>
          <a:p>
            <a:pPr marL="457200">
              <a:buFont typeface="Arial" pitchFamily="34" charset="0"/>
              <a:buChar char="•"/>
            </a:pPr>
            <a:r>
              <a:rPr lang="en-US" dirty="0" smtClean="0"/>
              <a:t> deep learning</a:t>
            </a:r>
          </a:p>
          <a:p>
            <a:pPr marL="57150"/>
            <a:r>
              <a:rPr lang="en-US" sz="4000" dirty="0" smtClean="0"/>
              <a:t>These are not fantasies, but technologies that need XR to enable their use</a:t>
            </a:r>
          </a:p>
          <a:p>
            <a:pPr marL="457200">
              <a:buFont typeface="Arial" pitchFamily="34" charset="0"/>
              <a:buChar char="•"/>
            </a:pPr>
            <a:endParaRPr lang="en-US" sz="4000" dirty="0"/>
          </a:p>
        </p:txBody>
      </p:sp>
      <p:sp>
        <p:nvSpPr>
          <p:cNvPr id="8" name="TextBox 7"/>
          <p:cNvSpPr txBox="1"/>
          <p:nvPr/>
        </p:nvSpPr>
        <p:spPr>
          <a:xfrm>
            <a:off x="7277100" y="3810000"/>
            <a:ext cx="10344150" cy="1754326"/>
          </a:xfrm>
          <a:prstGeom prst="rect">
            <a:avLst/>
          </a:prstGeom>
          <a:noFill/>
        </p:spPr>
        <p:txBody>
          <a:bodyPr wrap="square" rtlCol="0">
            <a:spAutoFit/>
          </a:bodyPr>
          <a:lstStyle/>
          <a:p>
            <a:pPr>
              <a:buFont typeface="Arial" pitchFamily="34" charset="0"/>
              <a:buChar char="•"/>
            </a:pPr>
            <a:r>
              <a:rPr lang="en-US" dirty="0" smtClean="0"/>
              <a:t> oral response of the subject</a:t>
            </a:r>
          </a:p>
          <a:p>
            <a:pPr>
              <a:buFont typeface="Arial" pitchFamily="34" charset="0"/>
              <a:buChar char="•"/>
            </a:pPr>
            <a:r>
              <a:rPr lang="en-US" dirty="0" smtClean="0"/>
              <a:t> fast re-evaluation of subject’s reaction</a:t>
            </a:r>
          </a:p>
          <a:p>
            <a:pPr>
              <a:buFont typeface="Arial" pitchFamily="34" charset="0"/>
              <a:buChar char="•"/>
              <a:tabLst>
                <a:tab pos="285750" algn="l"/>
              </a:tabLst>
            </a:pPr>
            <a:r>
              <a:rPr lang="en-US" dirty="0" smtClean="0"/>
              <a:t> awareness and consideration of others there </a:t>
            </a:r>
            <a:endParaRPr lang="en-US" dirty="0"/>
          </a:p>
        </p:txBody>
      </p:sp>
      <p:pic>
        <p:nvPicPr>
          <p:cNvPr id="9" name="~PP3680.WAV">
            <a:hlinkClick r:id="" action="ppaction://media"/>
          </p:cNvPr>
          <p:cNvPicPr>
            <a:picLocks noRot="1" noChangeAspect="1"/>
          </p:cNvPicPr>
          <p:nvPr>
            <a:wavAudioFile r:embed="rId1" name="~PP3680.WAV"/>
          </p:nvPr>
        </p:nvPicPr>
        <p:blipFill>
          <a:blip r:embed="rId3" cstate="print"/>
          <a:stretch>
            <a:fillRect/>
          </a:stretch>
        </p:blipFill>
        <p:spPr>
          <a:xfrm>
            <a:off x="17829213" y="9874250"/>
            <a:ext cx="304800" cy="304800"/>
          </a:xfrm>
          <a:prstGeom prst="rect">
            <a:avLst/>
          </a:prstGeom>
        </p:spPr>
      </p:pic>
    </p:spTree>
  </p:cSld>
  <p:clrMapOvr>
    <a:masterClrMapping/>
  </p:clrMapOvr>
  <p:transition advTm="56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Address in USC’s MentorPAL</a:t>
            </a:r>
            <a:r>
              <a:rPr lang="en-US" sz="6000" baseline="-25000" dirty="0" smtClean="0"/>
              <a:t>3</a:t>
            </a:r>
            <a:r>
              <a:rPr lang="en-US" dirty="0" smtClean="0"/>
              <a:t> Work</a:t>
            </a:r>
            <a:endParaRPr lang="en-US" dirty="0"/>
          </a:p>
        </p:txBody>
      </p:sp>
      <p:sp>
        <p:nvSpPr>
          <p:cNvPr id="7" name="TextBox 6"/>
          <p:cNvSpPr txBox="1"/>
          <p:nvPr/>
        </p:nvSpPr>
        <p:spPr>
          <a:xfrm>
            <a:off x="514350" y="1866900"/>
            <a:ext cx="17335500" cy="8094524"/>
          </a:xfrm>
          <a:prstGeom prst="rect">
            <a:avLst/>
          </a:prstGeom>
          <a:noFill/>
        </p:spPr>
        <p:txBody>
          <a:bodyPr wrap="square" rtlCol="0">
            <a:spAutoFit/>
          </a:bodyPr>
          <a:lstStyle/>
          <a:p>
            <a:r>
              <a:rPr lang="en-US" dirty="0" smtClean="0"/>
              <a:t>The Mentor PAL</a:t>
            </a:r>
            <a:r>
              <a:rPr lang="en-US" baseline="-25000" dirty="0" smtClean="0"/>
              <a:t>3</a:t>
            </a:r>
            <a:r>
              <a:rPr lang="en-US" dirty="0" smtClean="0"/>
              <a:t> Project needs for XR to enable humanness:</a:t>
            </a:r>
          </a:p>
          <a:p>
            <a:pPr indent="285750">
              <a:buFont typeface="Arial" pitchFamily="34" charset="0"/>
              <a:buChar char="•"/>
            </a:pPr>
            <a:r>
              <a:rPr lang="en-US" dirty="0" smtClean="0"/>
              <a:t>Real time assessments of primary user </a:t>
            </a:r>
          </a:p>
          <a:p>
            <a:pPr indent="285750">
              <a:buFont typeface="Arial" pitchFamily="34" charset="0"/>
              <a:buChar char="•"/>
            </a:pPr>
            <a:r>
              <a:rPr lang="en-US" dirty="0" smtClean="0"/>
              <a:t>Real time </a:t>
            </a:r>
            <a:r>
              <a:rPr lang="en-US" sz="4000" dirty="0" smtClean="0"/>
              <a:t>assessments</a:t>
            </a:r>
            <a:r>
              <a:rPr lang="en-US" dirty="0" smtClean="0"/>
              <a:t> of all who are part of the “audience”</a:t>
            </a:r>
          </a:p>
          <a:p>
            <a:pPr indent="285750">
              <a:buFont typeface="Arial" pitchFamily="34" charset="0"/>
              <a:buChar char="•"/>
            </a:pPr>
            <a:r>
              <a:rPr lang="en-US" dirty="0" smtClean="0"/>
              <a:t>Organizing information for the user based on layers of insight:</a:t>
            </a:r>
          </a:p>
          <a:p>
            <a:pPr lvl="1" indent="285750">
              <a:buFont typeface="Arial" pitchFamily="34" charset="0"/>
              <a:buChar char="•"/>
            </a:pPr>
            <a:r>
              <a:rPr lang="en-US" dirty="0" smtClean="0"/>
              <a:t>User current openness to new data</a:t>
            </a:r>
          </a:p>
          <a:p>
            <a:pPr lvl="1" indent="285750">
              <a:buFont typeface="Arial" pitchFamily="34" charset="0"/>
              <a:buChar char="•"/>
            </a:pPr>
            <a:r>
              <a:rPr lang="en-US" dirty="0" smtClean="0"/>
              <a:t>User’s ability to process information presented</a:t>
            </a:r>
          </a:p>
          <a:p>
            <a:pPr lvl="1" indent="285750">
              <a:buFont typeface="Arial" pitchFamily="34" charset="0"/>
              <a:buChar char="•"/>
            </a:pPr>
            <a:r>
              <a:rPr lang="en-US" dirty="0" smtClean="0"/>
              <a:t>User’s changing attentiveness</a:t>
            </a:r>
          </a:p>
          <a:p>
            <a:pPr indent="285750">
              <a:buFont typeface="Arial" pitchFamily="34" charset="0"/>
              <a:buChar char="•"/>
            </a:pPr>
            <a:r>
              <a:rPr lang="en-US" sz="4000" dirty="0" smtClean="0"/>
              <a:t>Stimulating and motivating  pursuit of issues </a:t>
            </a:r>
          </a:p>
          <a:p>
            <a:pPr indent="285750">
              <a:buFont typeface="Arial" pitchFamily="34" charset="0"/>
              <a:buChar char="•"/>
            </a:pPr>
            <a:r>
              <a:rPr lang="en-US" sz="4000" dirty="0" smtClean="0"/>
              <a:t> Assess efficacy for user and in general for other users</a:t>
            </a:r>
          </a:p>
          <a:p>
            <a:pPr indent="285750">
              <a:buFont typeface="Arial" pitchFamily="34" charset="0"/>
              <a:buChar char="•"/>
            </a:pPr>
            <a:r>
              <a:rPr lang="en-US" sz="4000" dirty="0" smtClean="0"/>
              <a:t>Sense when the dialogue mode should be replaced by other media</a:t>
            </a:r>
          </a:p>
          <a:p>
            <a:pPr indent="285750">
              <a:buFont typeface="Arial" pitchFamily="34" charset="0"/>
              <a:buChar char="•"/>
            </a:pPr>
            <a:r>
              <a:rPr lang="en-US" sz="4000" dirty="0" smtClean="0"/>
              <a:t>Manifesting appropriate mood and communicated emotion to subject mentor</a:t>
            </a:r>
          </a:p>
          <a:p>
            <a:pPr indent="285750">
              <a:buFont typeface="Arial" pitchFamily="34" charset="0"/>
              <a:buChar char="•"/>
            </a:pPr>
            <a:r>
              <a:rPr lang="en-US" sz="4000" dirty="0" smtClean="0"/>
              <a:t>…</a:t>
            </a:r>
          </a:p>
          <a:p>
            <a:pPr indent="285750"/>
            <a:endParaRPr lang="en-US" sz="1400" dirty="0" smtClean="0"/>
          </a:p>
          <a:p>
            <a:pPr indent="285750"/>
            <a:r>
              <a:rPr lang="en-US" sz="4000" dirty="0" smtClean="0"/>
              <a:t>Such a range of issues cannot be addressed by a </a:t>
            </a:r>
            <a:r>
              <a:rPr lang="en-US" sz="4000" smtClean="0"/>
              <a:t>single creation of </a:t>
            </a:r>
            <a:r>
              <a:rPr lang="en-US" sz="4000" dirty="0" smtClean="0"/>
              <a:t>reality.</a:t>
            </a:r>
          </a:p>
        </p:txBody>
      </p:sp>
      <p:pic>
        <p:nvPicPr>
          <p:cNvPr id="8" name="Picture 7" descr="BaduaStill.jpg"/>
          <p:cNvPicPr>
            <a:picLocks noChangeAspect="1"/>
          </p:cNvPicPr>
          <p:nvPr/>
        </p:nvPicPr>
        <p:blipFill>
          <a:blip r:embed="rId3" cstate="print"/>
          <a:stretch>
            <a:fillRect/>
          </a:stretch>
        </p:blipFill>
        <p:spPr>
          <a:xfrm>
            <a:off x="12534900" y="1771651"/>
            <a:ext cx="5460696" cy="4465635"/>
          </a:xfrm>
          <a:prstGeom prst="rect">
            <a:avLst/>
          </a:prstGeom>
        </p:spPr>
      </p:pic>
      <p:pic>
        <p:nvPicPr>
          <p:cNvPr id="9" name="~PP2744.WAV">
            <a:hlinkClick r:id="" action="ppaction://media"/>
          </p:cNvPr>
          <p:cNvPicPr>
            <a:picLocks noRot="1" noChangeAspect="1"/>
          </p:cNvPicPr>
          <p:nvPr>
            <a:wavAudioFile r:embed="rId1" name="~PP2744.WAV"/>
          </p:nvPr>
        </p:nvPicPr>
        <p:blipFill>
          <a:blip r:embed="rId4" cstate="print"/>
          <a:stretch>
            <a:fillRect/>
          </a:stretch>
        </p:blipFill>
        <p:spPr>
          <a:xfrm>
            <a:off x="17829213" y="9874250"/>
            <a:ext cx="304800" cy="304800"/>
          </a:xfrm>
          <a:prstGeom prst="rect">
            <a:avLst/>
          </a:prstGeom>
        </p:spPr>
      </p:pic>
    </p:spTree>
  </p:cSld>
  <p:clrMapOvr>
    <a:masterClrMapping/>
  </p:clrMapOvr>
  <p:transition advTm="520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TotalTime>
  <Words>880</Words>
  <Application>Microsoft Office PowerPoint</Application>
  <PresentationFormat>Custom</PresentationFormat>
  <Paragraphs>88</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Wingdings</vt:lpstr>
      <vt:lpstr>Arial Narrow</vt:lpstr>
      <vt:lpstr>Office Theme</vt:lpstr>
      <vt:lpstr>Instantiating “Humanity” into Virtual Humans: Boundless Opportunities; Daunting Obstacles</vt:lpstr>
      <vt:lpstr>Greetings from Dan Davis</vt:lpstr>
      <vt:lpstr>Major and Minor Theses </vt:lpstr>
      <vt:lpstr>Studio for a Live Officer Mentor to be “Virtualized”</vt:lpstr>
      <vt:lpstr>Who Needs XR Capabilities NOW?!?!?</vt:lpstr>
      <vt:lpstr>A Few Things that are On the Table</vt:lpstr>
      <vt:lpstr>Need for Behavioral Science</vt:lpstr>
      <vt:lpstr>Issues to Address in USC’s NDT Work</vt:lpstr>
      <vt:lpstr>Issues to Address in USC’s MentorPAL3 Work</vt:lpstr>
      <vt:lpstr>Challenges for the SISO Community</vt:lpstr>
      <vt:lpstr>Conclusions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103</cp:revision>
  <dcterms:created xsi:type="dcterms:W3CDTF">2010-03-08T13:56:26Z</dcterms:created>
  <dcterms:modified xsi:type="dcterms:W3CDTF">2021-02-04T23:08:07Z</dcterms:modified>
</cp:coreProperties>
</file>