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9"/>
  </p:notesMasterIdLst>
  <p:sldIdLst>
    <p:sldId id="260" r:id="rId3"/>
    <p:sldId id="262" r:id="rId4"/>
    <p:sldId id="264" r:id="rId5"/>
    <p:sldId id="267" r:id="rId6"/>
    <p:sldId id="265" r:id="rId7"/>
    <p:sldId id="266" r:id="rId8"/>
    <p:sldId id="269" r:id="rId9"/>
    <p:sldId id="270" r:id="rId10"/>
    <p:sldId id="268" r:id="rId11"/>
    <p:sldId id="271" r:id="rId12"/>
    <p:sldId id="272" r:id="rId13"/>
    <p:sldId id="273" r:id="rId14"/>
    <p:sldId id="274" r:id="rId15"/>
    <p:sldId id="275" r:id="rId16"/>
    <p:sldId id="276" r:id="rId17"/>
    <p:sldId id="26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EAE2-9E1C-46EF-960F-2C1FC1902F19}" v="1" dt="2021-12-14T23:28: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5646" autoAdjust="0"/>
  </p:normalViewPr>
  <p:slideViewPr>
    <p:cSldViewPr snapToGrid="0" snapToObjects="1">
      <p:cViewPr>
        <p:scale>
          <a:sx n="130" d="100"/>
          <a:sy n="130" d="100"/>
        </p:scale>
        <p:origin x="-74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666EAE2-9E1C-46EF-960F-2C1FC1902F19}"/>
    <pc:docChg chg="undo custSel modSld modMainMaster">
      <pc:chgData name="Patrick Rowe" userId="a7e66bb7359ceccd" providerId="LiveId" clId="{C666EAE2-9E1C-46EF-960F-2C1FC1902F19}" dt="2021-12-14T23:29:49.682" v="73" actId="20577"/>
      <pc:docMkLst>
        <pc:docMk/>
      </pc:docMkLst>
      <pc:sldChg chg="modSp mod">
        <pc:chgData name="Patrick Rowe" userId="a7e66bb7359ceccd" providerId="LiveId" clId="{C666EAE2-9E1C-46EF-960F-2C1FC1902F19}" dt="2021-12-14T23:29:49.682" v="73" actId="20577"/>
        <pc:sldMkLst>
          <pc:docMk/>
          <pc:sldMk cId="3567761503" sldId="260"/>
        </pc:sldMkLst>
        <pc:spChg chg="mod">
          <ac:chgData name="Patrick Rowe" userId="a7e66bb7359ceccd" providerId="LiveId" clId="{C666EAE2-9E1C-46EF-960F-2C1FC1902F19}" dt="2021-12-14T23:29:49.682" v="73" actId="20577"/>
          <ac:spMkLst>
            <pc:docMk/>
            <pc:sldMk cId="3567761503" sldId="260"/>
            <ac:spMk id="32" creationId="{00000000-0000-0000-0000-000000000000}"/>
          </ac:spMkLst>
        </pc:spChg>
      </pc:sldChg>
      <pc:sldMasterChg chg="modSp mod modSldLayout">
        <pc:chgData name="Patrick Rowe" userId="a7e66bb7359ceccd" providerId="LiveId" clId="{C666EAE2-9E1C-46EF-960F-2C1FC1902F19}" dt="2021-12-14T23:29:09.205" v="71" actId="20577"/>
        <pc:sldMasterMkLst>
          <pc:docMk/>
          <pc:sldMasterMk cId="0" sldId="2147483648"/>
        </pc:sldMasterMkLst>
        <pc:spChg chg="mod">
          <ac:chgData name="Patrick Rowe" userId="a7e66bb7359ceccd" providerId="LiveId" clId="{C666EAE2-9E1C-46EF-960F-2C1FC1902F19}" dt="2021-12-14T23:29:01.261" v="63" actId="20577"/>
          <ac:spMkLst>
            <pc:docMk/>
            <pc:sldMasterMk cId="0" sldId="2147483648"/>
            <ac:spMk id="11" creationId="{00000000-0000-0000-0000-000000000000}"/>
          </ac:spMkLst>
        </pc:spChg>
        <pc:sldLayoutChg chg="modSp mod">
          <pc:chgData name="Patrick Rowe" userId="a7e66bb7359ceccd" providerId="LiveId" clId="{C666EAE2-9E1C-46EF-960F-2C1FC1902F19}" dt="2021-12-14T23:29:09.205" v="71" actId="20577"/>
          <pc:sldLayoutMkLst>
            <pc:docMk/>
            <pc:sldMasterMk cId="0" sldId="2147483648"/>
            <pc:sldLayoutMk cId="293559987" sldId="2147483655"/>
          </pc:sldLayoutMkLst>
          <pc:spChg chg="mod">
            <ac:chgData name="Patrick Rowe" userId="a7e66bb7359ceccd" providerId="LiveId" clId="{C666EAE2-9E1C-46EF-960F-2C1FC1902F19}" dt="2021-12-14T23:28:49.456" v="55" actId="20577"/>
            <ac:spMkLst>
              <pc:docMk/>
              <pc:sldMasterMk cId="0" sldId="2147483648"/>
              <pc:sldLayoutMk cId="293559987" sldId="2147483655"/>
              <ac:spMk id="6" creationId="{00000000-0000-0000-0000-000000000000}"/>
            </ac:spMkLst>
          </pc:spChg>
          <pc:spChg chg="mod">
            <ac:chgData name="Patrick Rowe" userId="a7e66bb7359ceccd" providerId="LiveId" clId="{C666EAE2-9E1C-46EF-960F-2C1FC1902F19}" dt="2021-12-14T23:29:09.205" v="71" actId="20577"/>
            <ac:spMkLst>
              <pc:docMk/>
              <pc:sldMasterMk cId="0" sldId="2147483648"/>
              <pc:sldLayoutMk cId="293559987" sldId="2147483655"/>
              <ac:spMk id="10" creationId="{00000000-0000-0000-0000-000000000000}"/>
            </ac:spMkLst>
          </pc:spChg>
          <pc:spChg chg="mod">
            <ac:chgData name="Patrick Rowe" userId="a7e66bb7359ceccd" providerId="LiveId" clId="{C666EAE2-9E1C-46EF-960F-2C1FC1902F19}" dt="2021-12-14T23:26:36.941" v="7" actId="20577"/>
            <ac:spMkLst>
              <pc:docMk/>
              <pc:sldMasterMk cId="0" sldId="2147483648"/>
              <pc:sldLayoutMk cId="293559987" sldId="2147483655"/>
              <ac:spMk id="11" creationId="{00000000-0000-0000-0000-000000000000}"/>
            </ac:spMkLst>
          </pc:spChg>
        </pc:sldLayoutChg>
        <pc:sldLayoutChg chg="modSp mod">
          <pc:chgData name="Patrick Rowe" userId="a7e66bb7359ceccd" providerId="LiveId" clId="{C666EAE2-9E1C-46EF-960F-2C1FC1902F19}" dt="2021-12-14T23:28:10.256" v="53" actId="1037"/>
          <pc:sldLayoutMkLst>
            <pc:docMk/>
            <pc:sldMasterMk cId="0" sldId="2147483648"/>
            <pc:sldLayoutMk cId="1919131262" sldId="2147483657"/>
          </pc:sldLayoutMkLst>
          <pc:spChg chg="mod">
            <ac:chgData name="Patrick Rowe" userId="a7e66bb7359ceccd" providerId="LiveId" clId="{C666EAE2-9E1C-46EF-960F-2C1FC1902F19}" dt="2021-12-14T23:28:10.256" v="53" actId="1037"/>
            <ac:spMkLst>
              <pc:docMk/>
              <pc:sldMasterMk cId="0" sldId="2147483648"/>
              <pc:sldLayoutMk cId="1919131262" sldId="2147483657"/>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dirty="0"/>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a:xfrm>
            <a:off x="677076" y="0"/>
            <a:ext cx="6743698" cy="735546"/>
          </a:xfrm>
        </p:spPr>
        <p:txBody>
          <a:bodyPr/>
          <a:lstStyle/>
          <a:p>
            <a:r>
              <a:rPr lang="en-US" dirty="0"/>
              <a:t>Click to edit Master title style</a:t>
            </a:r>
          </a:p>
        </p:txBody>
      </p:sp>
      <p:sp>
        <p:nvSpPr>
          <p:cNvPr id="5" name="Content Placeholder 2"/>
          <p:cNvSpPr>
            <a:spLocks noGrp="1"/>
          </p:cNvSpPr>
          <p:nvPr>
            <p:ph idx="1"/>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txBox="1">
            <a:spLocks/>
          </p:cNvSpPr>
          <p:nvPr userDrawn="1"/>
        </p:nvSpPr>
        <p:spPr>
          <a:xfrm>
            <a:off x="7420774" y="1"/>
            <a:ext cx="1724098" cy="749708"/>
          </a:xfrm>
          <a:prstGeom prst="rect">
            <a:avLst/>
          </a:prstGeom>
          <a:solidFill>
            <a:srgbClr val="005DA2"/>
          </a:solidFill>
          <a:ln>
            <a:no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6" name="Picture 5" descr="USCSealTrnsprntBdr copy.gif"/>
          <p:cNvPicPr>
            <a:picLocks noChangeAspect="1"/>
          </p:cNvPicPr>
          <p:nvPr userDrawn="1"/>
        </p:nvPicPr>
        <p:blipFill>
          <a:blip r:embed="rId2" cstate="print"/>
          <a:stretch>
            <a:fillRect/>
          </a:stretch>
        </p:blipFill>
        <p:spPr>
          <a:xfrm>
            <a:off x="7543801" y="66650"/>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67503" y="47008"/>
            <a:ext cx="670094" cy="665566"/>
          </a:xfrm>
          <a:prstGeom prst="rect">
            <a:avLst/>
          </a:prstGeom>
        </p:spPr>
      </p:pic>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EE13C-35A1-465F-8F07-AA8B719D1BA2}"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F73F2-324B-4A96-859B-FBD9A4FA9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05EE13C-35A1-465F-8F07-AA8B719D1BA2}" type="datetimeFigureOut">
              <a:rPr lang="en-US" smtClean="0"/>
              <a:pPr/>
              <a:t>2/8/2022</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D6F73F2-324B-4A96-859B-FBD9A4FA98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2022-SIW-Presentation-003</a:t>
            </a:r>
            <a:endParaRPr lang="en-US" dirty="0"/>
          </a:p>
        </p:txBody>
      </p:sp>
      <p:sp>
        <p:nvSpPr>
          <p:cNvPr id="31" name="Titre 30"/>
          <p:cNvSpPr>
            <a:spLocks noGrp="1"/>
          </p:cNvSpPr>
          <p:nvPr>
            <p:ph type="title"/>
          </p:nvPr>
        </p:nvSpPr>
        <p:spPr>
          <a:xfrm>
            <a:off x="0" y="1581150"/>
            <a:ext cx="9144000" cy="1125179"/>
          </a:xfrm>
        </p:spPr>
        <p:txBody>
          <a:bodyPr>
            <a:normAutofit fontScale="90000"/>
          </a:bodyPr>
          <a:lstStyle/>
          <a:p>
            <a:r>
              <a:rPr lang="en-US" dirty="0" smtClean="0"/>
              <a:t>Stemming Migrations from Engineering to Liberal Arts: </a:t>
            </a:r>
            <a:br>
              <a:rPr lang="en-US" dirty="0" smtClean="0"/>
            </a:br>
            <a:r>
              <a:rPr lang="en-US" dirty="0" smtClean="0"/>
              <a:t>Enhanced Computer-Generated Mentor Standards</a:t>
            </a:r>
            <a:endParaRPr lang="en-US" dirty="0"/>
          </a:p>
        </p:txBody>
      </p:sp>
      <p:sp>
        <p:nvSpPr>
          <p:cNvPr id="33" name="Espace réservé du texte 32"/>
          <p:cNvSpPr>
            <a:spLocks noGrp="1"/>
          </p:cNvSpPr>
          <p:nvPr>
            <p:ph type="body" sz="quarter" idx="10"/>
          </p:nvPr>
        </p:nvSpPr>
        <p:spPr>
          <a:prstGeom prst="rect">
            <a:avLst/>
          </a:prstGeom>
        </p:spPr>
        <p:txBody>
          <a:bodyPr>
            <a:normAutofit fontScale="92500" lnSpcReduction="10000"/>
          </a:bodyPr>
          <a:lstStyle/>
          <a:p>
            <a:r>
              <a:rPr lang="en-US" dirty="0" smtClean="0"/>
              <a:t>Dan M. Davis, Catholic Polytechnic University </a:t>
            </a:r>
            <a:br>
              <a:rPr lang="en-US" dirty="0" smtClean="0"/>
            </a:br>
            <a:r>
              <a:rPr lang="en-US" dirty="0" smtClean="0"/>
              <a:t>and University of Southern California, United States</a:t>
            </a:r>
          </a:p>
          <a:p>
            <a:r>
              <a:rPr lang="en-US" sz="1700" dirty="0" smtClean="0"/>
              <a:t>Co-Authors: CAPT Daniel P. Burns, Dr. Jennifer H. </a:t>
            </a:r>
            <a:r>
              <a:rPr lang="en-US" sz="1700" smtClean="0"/>
              <a:t>Nolan &amp; Dr</a:t>
            </a:r>
            <a:r>
              <a:rPr lang="en-US" sz="1700" dirty="0" smtClean="0"/>
              <a:t>.</a:t>
            </a:r>
            <a:r>
              <a:rPr lang="en-US" sz="1700" smtClean="0"/>
              <a:t> </a:t>
            </a:r>
            <a:r>
              <a:rPr lang="en-US" sz="1700" dirty="0" smtClean="0"/>
              <a:t>Mark C. Davis </a:t>
            </a:r>
            <a:endParaRPr lang="en-US" sz="1700" dirty="0"/>
          </a:p>
        </p:txBody>
      </p:sp>
      <p:pic>
        <p:nvPicPr>
          <p:cNvPr id="5" name="Picture 4" descr="USCSealTrnsprntBdr copy.gif"/>
          <p:cNvPicPr>
            <a:picLocks noChangeAspect="1"/>
          </p:cNvPicPr>
          <p:nvPr/>
        </p:nvPicPr>
        <p:blipFill>
          <a:blip r:embed="rId2" cstate="print"/>
          <a:stretch>
            <a:fillRect/>
          </a:stretch>
        </p:blipFill>
        <p:spPr>
          <a:xfrm>
            <a:off x="7876359" y="3529013"/>
            <a:ext cx="1145783" cy="1176337"/>
          </a:xfrm>
          <a:prstGeom prst="rect">
            <a:avLst/>
          </a:prstGeom>
        </p:spPr>
      </p:pic>
      <p:pic>
        <p:nvPicPr>
          <p:cNvPr id="7" name="Picture 6" descr="CPU_Logo.png"/>
          <p:cNvPicPr>
            <a:picLocks noChangeAspect="1"/>
          </p:cNvPicPr>
          <p:nvPr/>
        </p:nvPicPr>
        <p:blipFill>
          <a:blip r:embed="rId3" cstate="print"/>
          <a:stretch>
            <a:fillRect/>
          </a:stretch>
        </p:blipFill>
        <p:spPr>
          <a:xfrm>
            <a:off x="90227" y="3529013"/>
            <a:ext cx="1257137" cy="1248644"/>
          </a:xfrm>
          <a:prstGeom prst="rect">
            <a:avLst/>
          </a:prstGeom>
        </p:spPr>
      </p:pic>
      <p:sp>
        <p:nvSpPr>
          <p:cNvPr id="8" name="Rectangle 7"/>
          <p:cNvSpPr/>
          <p:nvPr/>
        </p:nvSpPr>
        <p:spPr>
          <a:xfrm>
            <a:off x="7986084" y="7374"/>
            <a:ext cx="1145783" cy="7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Emotionally Engaging Simulations</a:t>
            </a:r>
            <a:endParaRPr lang="en-US" dirty="0"/>
          </a:p>
        </p:txBody>
      </p:sp>
      <p:pic>
        <p:nvPicPr>
          <p:cNvPr id="6" name="Picture 5" descr="WATU_Board.jpg"/>
          <p:cNvPicPr/>
          <p:nvPr/>
        </p:nvPicPr>
        <p:blipFill>
          <a:blip r:embed="rId2" cstate="print"/>
          <a:stretch>
            <a:fillRect/>
          </a:stretch>
        </p:blipFill>
        <p:spPr>
          <a:xfrm>
            <a:off x="5182773" y="1580084"/>
            <a:ext cx="3826418" cy="2553005"/>
          </a:xfrm>
          <a:prstGeom prst="rect">
            <a:avLst/>
          </a:prstGeom>
        </p:spPr>
      </p:pic>
      <p:sp>
        <p:nvSpPr>
          <p:cNvPr id="8" name="Content Placeholder 7"/>
          <p:cNvSpPr>
            <a:spLocks noGrp="1"/>
          </p:cNvSpPr>
          <p:nvPr>
            <p:ph idx="1"/>
          </p:nvPr>
        </p:nvSpPr>
        <p:spPr>
          <a:xfrm>
            <a:off x="234086" y="914400"/>
            <a:ext cx="4784141" cy="3714750"/>
          </a:xfrm>
        </p:spPr>
        <p:txBody>
          <a:bodyPr/>
          <a:lstStyle/>
          <a:p>
            <a:r>
              <a:rPr lang="en-US" dirty="0" smtClean="0"/>
              <a:t>Pre-digital games were played out in physical simulations</a:t>
            </a:r>
          </a:p>
          <a:p>
            <a:r>
              <a:rPr lang="en-US" dirty="0" smtClean="0"/>
              <a:t>Picture to right is a WW II Royal Navy anti-submarine exercise</a:t>
            </a:r>
          </a:p>
          <a:p>
            <a:r>
              <a:rPr lang="en-US" dirty="0" smtClean="0"/>
              <a:t>As crude as it may seems, the participants found it very absorbing</a:t>
            </a:r>
          </a:p>
          <a:p>
            <a:r>
              <a:rPr lang="en-US" dirty="0" smtClean="0"/>
              <a:t>Officers stand behind screen as the WREN’s manipulate ship tokens</a:t>
            </a:r>
          </a:p>
          <a:p>
            <a:r>
              <a:rPr lang="en-US" dirty="0" smtClean="0"/>
              <a:t>Digital simulations even more emotionally arresting.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Training to Education to Mentoring</a:t>
            </a:r>
            <a:endParaRPr lang="en-US" dirty="0"/>
          </a:p>
        </p:txBody>
      </p:sp>
      <p:sp>
        <p:nvSpPr>
          <p:cNvPr id="7" name="Content Placeholder 6"/>
          <p:cNvSpPr>
            <a:spLocks noGrp="1"/>
          </p:cNvSpPr>
          <p:nvPr>
            <p:ph idx="1"/>
          </p:nvPr>
        </p:nvSpPr>
        <p:spPr/>
        <p:txBody>
          <a:bodyPr/>
          <a:lstStyle/>
          <a:p>
            <a:r>
              <a:rPr lang="en-US" dirty="0" smtClean="0"/>
              <a:t>Prof. Clayton Christensen reported how companies get focused on how they can do what they do better and miss other opportunities</a:t>
            </a:r>
          </a:p>
          <a:p>
            <a:r>
              <a:rPr lang="en-US" dirty="0" smtClean="0"/>
              <a:t>Is there a duty to use the capabilities at hand to address the future provision of adequate STEM workers</a:t>
            </a:r>
          </a:p>
          <a:p>
            <a:r>
              <a:rPr lang="en-US" dirty="0" smtClean="0"/>
              <a:t>The battlespace simulations have morphed into a conversational mentor to foster Navy STEM careers</a:t>
            </a:r>
          </a:p>
          <a:p>
            <a:r>
              <a:rPr lang="en-US" dirty="0" smtClean="0"/>
              <a:t>Can that be used as a model for making inroads on the STEM professional drought that is predicted?</a:t>
            </a:r>
          </a:p>
          <a:p>
            <a:r>
              <a:rPr lang="en-US" dirty="0" smtClean="0"/>
              <a:t>What might the impact be?  </a:t>
            </a:r>
          </a:p>
          <a:p>
            <a:r>
              <a:rPr lang="en-US" dirty="0" smtClean="0"/>
              <a:t>What might the risks be?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with Virtual Mentors</a:t>
            </a:r>
            <a:endParaRPr lang="en-US" dirty="0"/>
          </a:p>
        </p:txBody>
      </p:sp>
      <p:pic>
        <p:nvPicPr>
          <p:cNvPr id="6" name="Picture 5" descr="TerminatorAugReal.png"/>
          <p:cNvPicPr/>
          <p:nvPr/>
        </p:nvPicPr>
        <p:blipFill>
          <a:blip r:embed="rId2" cstate="print"/>
          <a:stretch>
            <a:fillRect/>
          </a:stretch>
        </p:blipFill>
        <p:spPr>
          <a:xfrm>
            <a:off x="3858370" y="2529854"/>
            <a:ext cx="5089055" cy="2160134"/>
          </a:xfrm>
          <a:prstGeom prst="rect">
            <a:avLst/>
          </a:prstGeom>
        </p:spPr>
      </p:pic>
      <p:sp>
        <p:nvSpPr>
          <p:cNvPr id="8" name="Content Placeholder 7"/>
          <p:cNvSpPr>
            <a:spLocks noGrp="1"/>
          </p:cNvSpPr>
          <p:nvPr>
            <p:ph idx="1"/>
          </p:nvPr>
        </p:nvSpPr>
        <p:spPr>
          <a:xfrm>
            <a:off x="256032" y="914400"/>
            <a:ext cx="8800186" cy="3714750"/>
          </a:xfrm>
        </p:spPr>
        <p:txBody>
          <a:bodyPr/>
          <a:lstStyle/>
          <a:p>
            <a:r>
              <a:rPr lang="en-US" dirty="0" smtClean="0"/>
              <a:t>Accessibility is one of the primary goals of Virtual Mentors.</a:t>
            </a:r>
          </a:p>
          <a:p>
            <a:r>
              <a:rPr lang="en-US" dirty="0" smtClean="0"/>
              <a:t>That need is usually seen a function of geographic or socio-economic distance between mentor and mentee</a:t>
            </a:r>
          </a:p>
          <a:p>
            <a:r>
              <a:rPr lang="en-US" dirty="0" smtClean="0"/>
              <a:t>Now real-time assistance from Augmented Reality (AR) is possible</a:t>
            </a:r>
          </a:p>
          <a:p>
            <a:r>
              <a:rPr lang="en-US" dirty="0" smtClean="0"/>
              <a:t>The Terminator got AR </a:t>
            </a:r>
            <a:br>
              <a:rPr lang="en-US" dirty="0" smtClean="0"/>
            </a:br>
            <a:r>
              <a:rPr lang="en-US" dirty="0" smtClean="0"/>
              <a:t>assistance when needed</a:t>
            </a:r>
          </a:p>
          <a:p>
            <a:r>
              <a:rPr lang="en-US" dirty="0" smtClean="0"/>
              <a:t>Envision, if you will, having</a:t>
            </a:r>
            <a:br>
              <a:rPr lang="en-US" dirty="0" smtClean="0"/>
            </a:br>
            <a:r>
              <a:rPr lang="en-US" dirty="0" smtClean="0"/>
              <a:t>a Virtual Mentor with you</a:t>
            </a:r>
            <a:br>
              <a:rPr lang="en-US" dirty="0" smtClean="0"/>
            </a:br>
            <a:r>
              <a:rPr lang="en-US" dirty="0" smtClean="0"/>
              <a:t>at all times and everywhere</a:t>
            </a:r>
          </a:p>
          <a:p>
            <a:r>
              <a:rPr lang="en-US" dirty="0" smtClean="0"/>
              <a:t>Ethical risks are daunting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Virtual Mentor Data Flows</a:t>
            </a:r>
            <a:endParaRPr lang="en-US" dirty="0"/>
          </a:p>
        </p:txBody>
      </p:sp>
      <p:pic>
        <p:nvPicPr>
          <p:cNvPr id="6" name="Picture 5"/>
          <p:cNvPicPr/>
          <p:nvPr/>
        </p:nvPicPr>
        <p:blipFill>
          <a:blip r:embed="rId2" cstate="print"/>
          <a:stretch>
            <a:fillRect/>
          </a:stretch>
        </p:blipFill>
        <p:spPr>
          <a:xfrm>
            <a:off x="150227" y="1480796"/>
            <a:ext cx="3740604" cy="2805452"/>
          </a:xfrm>
          <a:prstGeom prst="rect">
            <a:avLst/>
          </a:prstGeom>
          <a:ln>
            <a:noFill/>
          </a:ln>
        </p:spPr>
      </p:pic>
      <p:sp>
        <p:nvSpPr>
          <p:cNvPr id="8" name="Content Placeholder 7"/>
          <p:cNvSpPr>
            <a:spLocks noGrp="1"/>
          </p:cNvSpPr>
          <p:nvPr>
            <p:ph idx="1"/>
          </p:nvPr>
        </p:nvSpPr>
        <p:spPr>
          <a:xfrm>
            <a:off x="4191610" y="914400"/>
            <a:ext cx="4630521" cy="3714750"/>
          </a:xfrm>
        </p:spPr>
        <p:txBody>
          <a:bodyPr/>
          <a:lstStyle/>
          <a:p>
            <a:r>
              <a:rPr lang="en-US" dirty="0" smtClean="0"/>
              <a:t>This is a basic simple diagram of a robust and effective virtual mentor</a:t>
            </a:r>
          </a:p>
          <a:p>
            <a:r>
              <a:rPr lang="en-US" dirty="0" smtClean="0"/>
              <a:t>This mentor is reactive only, but work is underway in several centers to make the mentor more capable</a:t>
            </a:r>
          </a:p>
          <a:p>
            <a:r>
              <a:rPr lang="en-US" dirty="0" smtClean="0"/>
              <a:t>This flow chart has produced a viable and effective mentor</a:t>
            </a:r>
          </a:p>
          <a:p>
            <a:r>
              <a:rPr lang="en-US" dirty="0" smtClean="0"/>
              <a:t>Adding features to make the mentor more able to initiate conversations is possible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7" name="Content Placeholder 6"/>
          <p:cNvSpPr>
            <a:spLocks noGrp="1"/>
          </p:cNvSpPr>
          <p:nvPr>
            <p:ph idx="1"/>
          </p:nvPr>
        </p:nvSpPr>
        <p:spPr/>
        <p:txBody>
          <a:bodyPr/>
          <a:lstStyle/>
          <a:p>
            <a:r>
              <a:rPr lang="en-US" dirty="0" smtClean="0"/>
              <a:t>There is a putative shortage of STEM Personnel in the future</a:t>
            </a:r>
          </a:p>
          <a:p>
            <a:r>
              <a:rPr lang="en-US" dirty="0" smtClean="0"/>
              <a:t>The population that could fill this need is small indeed (~ 45%)</a:t>
            </a:r>
          </a:p>
          <a:p>
            <a:r>
              <a:rPr lang="en-US" dirty="0" smtClean="0"/>
              <a:t>Of that populations segment, more than half are uninterested</a:t>
            </a:r>
          </a:p>
          <a:p>
            <a:r>
              <a:rPr lang="en-US" dirty="0" smtClean="0"/>
              <a:t>There are about 14% who are interested, but may not be capable</a:t>
            </a:r>
          </a:p>
          <a:p>
            <a:r>
              <a:rPr lang="en-US" dirty="0" smtClean="0"/>
              <a:t>Several of the issues that keep the capable for finishing may be amenable to Mentoring support to overcome societal negatives</a:t>
            </a:r>
          </a:p>
          <a:p>
            <a:r>
              <a:rPr lang="en-US" dirty="0" smtClean="0"/>
              <a:t>Mentors are hard to find, evaluate and engage</a:t>
            </a:r>
          </a:p>
          <a:p>
            <a:r>
              <a:rPr lang="en-US" dirty="0" smtClean="0"/>
              <a:t>Virtual mentors can be tailored and implemented</a:t>
            </a:r>
          </a:p>
          <a:p>
            <a:r>
              <a:rPr lang="en-US" dirty="0" smtClean="0"/>
              <a:t>They are accessible, regardless of geographic, socio-economic and temporal constraints.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2241754" y="1277821"/>
            <a:ext cx="5346291" cy="3139321"/>
          </a:xfrm>
          <a:prstGeom prst="rect">
            <a:avLst/>
          </a:prstGeom>
        </p:spPr>
        <p:txBody>
          <a:bodyPr wrap="square">
            <a:spAutoFit/>
          </a:bodyPr>
          <a:lstStyle/>
          <a:p>
            <a:r>
              <a:rPr lang="en-US" dirty="0" smtClean="0"/>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Theses</a:t>
            </a:r>
            <a:endParaRPr lang="en-US" dirty="0"/>
          </a:p>
        </p:txBody>
      </p:sp>
      <p:sp>
        <p:nvSpPr>
          <p:cNvPr id="6" name="TextBox 5"/>
          <p:cNvSpPr txBox="1"/>
          <p:nvPr/>
        </p:nvSpPr>
        <p:spPr>
          <a:xfrm>
            <a:off x="728700" y="1165123"/>
            <a:ext cx="7101349" cy="3785652"/>
          </a:xfrm>
          <a:prstGeom prst="rect">
            <a:avLst/>
          </a:prstGeom>
          <a:noFill/>
        </p:spPr>
        <p:txBody>
          <a:bodyPr wrap="square" rtlCol="0">
            <a:spAutoFit/>
          </a:bodyPr>
          <a:lstStyle/>
          <a:p>
            <a:r>
              <a:rPr lang="en-US" sz="2000" dirty="0" smtClean="0"/>
              <a:t>One major thesis of this paper is that Computer Generated Realities provide promise in addressing a major impediment to graduation of Engineers. Another is that these personnel are needed to sustain the technical ascendancy of the United States and its allies. On of the impediment is the flow of Engineering students over to Arts and Sciences before the students' second years at the university. More than half of incoming engineering students abandon technical training. Also reflect a misconceived image of the engineers, exacerbated by media portrayals and the dearth of skilled mentors. The ability of Computer-Generated Mentors (CGM's) to compensate for many of these short-comings is advanced, outlined and justified.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Target for this Concept</a:t>
            </a:r>
            <a:endParaRPr lang="en-US" dirty="0"/>
          </a:p>
        </p:txBody>
      </p:sp>
      <p:sp>
        <p:nvSpPr>
          <p:cNvPr id="6" name="Content Placeholder 2"/>
          <p:cNvSpPr txBox="1">
            <a:spLocks/>
          </p:cNvSpPr>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This effort is intended </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to address engineering graduation rate shortfalls</a:t>
            </a: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lang="en-US" dirty="0" smtClean="0">
                <a:cs typeface="Times New Roman" pitchFamily="18" charset="0"/>
              </a:rPr>
              <a:t>It will suggest the creation of on-line mentors for students</a:t>
            </a: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Issues</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of importance include</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Times New Roman" pitchFamily="18" charset="0"/>
              </a:rPr>
              <a:t>Terminology</a:t>
            </a:r>
            <a:r>
              <a:rPr kumimoji="0" lang="en-US" sz="1800" b="0" i="0" u="none" strike="noStrike" kern="1200" cap="none" spc="0" normalizeH="0" noProof="0" dirty="0" smtClean="0">
                <a:ln>
                  <a:noFill/>
                </a:ln>
                <a:solidFill>
                  <a:schemeClr val="tx1"/>
                </a:solidFill>
                <a:effectLst/>
                <a:uLnTx/>
                <a:uFillTx/>
                <a:latin typeface="+mn-lt"/>
                <a:ea typeface="+mn-ea"/>
                <a:cs typeface="Times New Roman" pitchFamily="18" charset="0"/>
              </a:rPr>
              <a:t> </a:t>
            </a: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r>
              <a:rPr lang="en-US" noProof="0" dirty="0" smtClean="0">
                <a:cs typeface="Times New Roman" pitchFamily="18" charset="0"/>
              </a:rPr>
              <a:t>Data management standards</a:t>
            </a: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r>
              <a:rPr lang="en-US" dirty="0" smtClean="0">
                <a:cs typeface="Times New Roman" pitchFamily="18" charset="0"/>
              </a:rPr>
              <a:t>Interface definitions</a:t>
            </a: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r>
              <a:rPr lang="en-US" noProof="0" dirty="0" smtClean="0">
                <a:cs typeface="Times New Roman" pitchFamily="18" charset="0"/>
              </a:rPr>
              <a:t>Metrics</a:t>
            </a:r>
          </a:p>
          <a:p>
            <a:pPr lvl="0" defTabSz="685800">
              <a:spcBef>
                <a:spcPct val="20000"/>
              </a:spcBef>
              <a:defRPr/>
            </a:pPr>
            <a:r>
              <a:rPr lang="en-US" dirty="0" smtClean="0">
                <a:cs typeface="Times New Roman" pitchFamily="18" charset="0"/>
              </a:rPr>
              <a:t>There are many issues of concern to the standards community</a:t>
            </a:r>
          </a:p>
          <a:p>
            <a:pPr lvl="0" defTabSz="685800">
              <a:spcBef>
                <a:spcPct val="20000"/>
              </a:spcBef>
              <a:defRPr/>
            </a:pPr>
            <a:r>
              <a:rPr lang="en-US" dirty="0" smtClean="0">
                <a:cs typeface="Times New Roman" pitchFamily="18" charset="0"/>
              </a:rPr>
              <a:t>The role of communication is critical</a:t>
            </a:r>
          </a:p>
          <a:p>
            <a:pPr indent="-257175" defTabSz="685800">
              <a:spcBef>
                <a:spcPct val="20000"/>
              </a:spcBef>
              <a:buClr>
                <a:schemeClr val="tx1"/>
              </a:buClr>
              <a:buFont typeface="Wingdings" panose="05000000000000000000" pitchFamily="2" charset="2"/>
              <a:buChar char="§"/>
            </a:pPr>
            <a:endParaRPr kumimoji="0" lang="en-US" sz="21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“Shortfall”</a:t>
            </a:r>
            <a:endParaRPr lang="en-US" dirty="0"/>
          </a:p>
        </p:txBody>
      </p:sp>
      <p:pic>
        <p:nvPicPr>
          <p:cNvPr id="6" name="Picture 5" descr="TechJobsNeeded2.jpg"/>
          <p:cNvPicPr/>
          <p:nvPr/>
        </p:nvPicPr>
        <p:blipFill>
          <a:blip r:embed="rId2" cstate="print"/>
          <a:srcRect l="7423" t="1589" r="2474" b="1589"/>
          <a:stretch>
            <a:fillRect/>
          </a:stretch>
        </p:blipFill>
        <p:spPr>
          <a:xfrm>
            <a:off x="298268" y="1157748"/>
            <a:ext cx="4686688" cy="3097161"/>
          </a:xfrm>
          <a:prstGeom prst="rect">
            <a:avLst/>
          </a:prstGeom>
        </p:spPr>
      </p:pic>
      <p:sp>
        <p:nvSpPr>
          <p:cNvPr id="7" name="Content Placeholder 2"/>
          <p:cNvSpPr txBox="1">
            <a:spLocks/>
          </p:cNvSpPr>
          <p:nvPr/>
        </p:nvSpPr>
        <p:spPr>
          <a:xfrm>
            <a:off x="4984956" y="914400"/>
            <a:ext cx="4129482"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70C0"/>
                </a:solidFill>
                <a:effectLst/>
                <a:uLnTx/>
                <a:uFillTx/>
                <a:latin typeface="+mn-lt"/>
                <a:ea typeface="+mn-ea"/>
                <a:cs typeface="Times New Roman" pitchFamily="18" charset="0"/>
              </a:rPr>
              <a:t>These professionals</a:t>
            </a:r>
            <a:r>
              <a:rPr kumimoji="0" lang="en-US" sz="1800" b="1" i="0" u="none" strike="noStrike" kern="1200" cap="none" spc="0" normalizeH="0" noProof="0" dirty="0" smtClean="0">
                <a:ln>
                  <a:noFill/>
                </a:ln>
                <a:solidFill>
                  <a:srgbClr val="0070C0"/>
                </a:solidFill>
                <a:effectLst/>
                <a:uLnTx/>
                <a:uFillTx/>
                <a:latin typeface="+mn-lt"/>
                <a:ea typeface="+mn-ea"/>
                <a:cs typeface="Times New Roman" pitchFamily="18" charset="0"/>
              </a:rPr>
              <a:t> </a:t>
            </a:r>
            <a:r>
              <a:rPr lang="en-US" dirty="0" smtClean="0">
                <a:cs typeface="Times New Roman" pitchFamily="18" charset="0"/>
              </a:rPr>
              <a:t>are:</a:t>
            </a:r>
          </a:p>
          <a:p>
            <a:pPr lvl="1" defTabSz="685800">
              <a:spcBef>
                <a:spcPct val="20000"/>
              </a:spcBef>
            </a:pPr>
            <a:r>
              <a:rPr lang="en-US" dirty="0" smtClean="0">
                <a:cs typeface="Times New Roman" pitchFamily="18" charset="0"/>
              </a:rPr>
              <a:t>Our people</a:t>
            </a:r>
          </a:p>
          <a:p>
            <a:pPr lvl="1" defTabSz="685800">
              <a:spcBef>
                <a:spcPct val="20000"/>
              </a:spcBef>
            </a:pPr>
            <a:r>
              <a:rPr lang="en-US" dirty="0" smtClean="0">
                <a:cs typeface="Times New Roman" pitchFamily="18" charset="0"/>
              </a:rPr>
              <a:t>Users of our contributions</a:t>
            </a:r>
          </a:p>
          <a:p>
            <a:pPr lvl="1" defTabSz="685800">
              <a:spcBef>
                <a:spcPct val="20000"/>
              </a:spcBef>
            </a:pPr>
            <a:r>
              <a:rPr lang="en-US" dirty="0" smtClean="0">
                <a:cs typeface="Times New Roman" pitchFamily="18" charset="0"/>
              </a:rPr>
              <a:t>Needed for our nation’s defense</a:t>
            </a:r>
          </a:p>
          <a:p>
            <a:pPr lvl="1" defTabSz="685800">
              <a:spcBef>
                <a:spcPct val="20000"/>
              </a:spcBef>
            </a:pPr>
            <a:r>
              <a:rPr lang="en-US" dirty="0" smtClean="0">
                <a:cs typeface="Times New Roman" pitchFamily="18" charset="0"/>
              </a:rPr>
              <a:t>Vital to our society’s progress and life</a:t>
            </a:r>
          </a:p>
          <a:p>
            <a:pPr defTabSz="685800">
              <a:spcBef>
                <a:spcPct val="20000"/>
              </a:spcBef>
            </a:pPr>
            <a:r>
              <a:rPr lang="en-US" dirty="0" smtClean="0">
                <a:cs typeface="Times New Roman" pitchFamily="18" charset="0"/>
              </a:rPr>
              <a:t>The numbers are for additional people, over the replacement rate </a:t>
            </a:r>
          </a:p>
          <a:p>
            <a:pPr defTabSz="685800">
              <a:spcBef>
                <a:spcPct val="20000"/>
              </a:spcBef>
            </a:pPr>
            <a:r>
              <a:rPr lang="en-US" dirty="0" smtClean="0">
                <a:cs typeface="Times New Roman" pitchFamily="18" charset="0"/>
              </a:rPr>
              <a:t>Be aware that there is an attrition rate that may be larger than the retirement age rate</a:t>
            </a:r>
          </a:p>
          <a:p>
            <a:pPr defTabSz="685800">
              <a:spcBef>
                <a:spcPct val="20000"/>
              </a:spcBef>
            </a:pPr>
            <a:r>
              <a:rPr lang="en-US" dirty="0" smtClean="0">
                <a:cs typeface="Times New Roman" pitchFamily="18" charset="0"/>
              </a:rPr>
              <a:t>Many professionals find other careers or become functionally obsolescent</a:t>
            </a: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indent="-257175" defTabSz="685800">
              <a:spcBef>
                <a:spcPct val="20000"/>
              </a:spcBef>
              <a:buClr>
                <a:schemeClr val="tx1"/>
              </a:buClr>
              <a:buNone/>
            </a:pPr>
            <a:endParaRPr lang="en-US" dirty="0" smtClean="0">
              <a:cs typeface="Times New Roman" pitchFamily="18" charset="0"/>
            </a:endParaRP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endParaRPr lang="en-US" noProof="0" dirty="0" smtClean="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Student Situation</a:t>
            </a:r>
            <a:endParaRPr lang="en-US" dirty="0"/>
          </a:p>
        </p:txBody>
      </p:sp>
      <p:pic>
        <p:nvPicPr>
          <p:cNvPr id="6" name="Picture 5" descr="Capable-Interested2ML.jpg"/>
          <p:cNvPicPr/>
          <p:nvPr/>
        </p:nvPicPr>
        <p:blipFill>
          <a:blip r:embed="rId2" cstate="print"/>
          <a:stretch>
            <a:fillRect/>
          </a:stretch>
        </p:blipFill>
        <p:spPr>
          <a:xfrm>
            <a:off x="3753465" y="1390262"/>
            <a:ext cx="5279923" cy="2577050"/>
          </a:xfrm>
          <a:prstGeom prst="rect">
            <a:avLst/>
          </a:prstGeom>
        </p:spPr>
      </p:pic>
      <p:sp>
        <p:nvSpPr>
          <p:cNvPr id="8" name="Content Placeholder 2"/>
          <p:cNvSpPr txBox="1">
            <a:spLocks/>
          </p:cNvSpPr>
          <p:nvPr/>
        </p:nvSpPr>
        <p:spPr>
          <a:xfrm>
            <a:off x="132864" y="914400"/>
            <a:ext cx="3620601" cy="3714750"/>
          </a:xfrm>
          <a:prstGeom prst="rect">
            <a:avLst/>
          </a:prstGeom>
        </p:spPr>
        <p:txBody>
          <a:bodyPr>
            <a:normAutofit fontScale="92500" lnSpcReduction="20000"/>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70C0"/>
                </a:solidFill>
                <a:effectLst/>
                <a:uLnTx/>
                <a:uFillTx/>
                <a:latin typeface="+mn-lt"/>
                <a:ea typeface="+mn-ea"/>
                <a:cs typeface="Times New Roman" pitchFamily="18" charset="0"/>
              </a:rPr>
              <a:t>One of the issues is who is out there in the population</a:t>
            </a:r>
            <a:r>
              <a:rPr lang="en-US" dirty="0" smtClean="0">
                <a:cs typeface="Times New Roman" pitchFamily="18" charset="0"/>
              </a:rPr>
              <a:t>:</a:t>
            </a:r>
          </a:p>
          <a:p>
            <a:pPr lvl="1" defTabSz="685800">
              <a:spcBef>
                <a:spcPct val="20000"/>
              </a:spcBef>
            </a:pPr>
            <a:r>
              <a:rPr lang="en-US" dirty="0" smtClean="0">
                <a:cs typeface="Times New Roman" pitchFamily="18" charset="0"/>
              </a:rPr>
              <a:t>Who is capable</a:t>
            </a:r>
          </a:p>
          <a:p>
            <a:pPr lvl="1" defTabSz="685800">
              <a:spcBef>
                <a:spcPct val="20000"/>
              </a:spcBef>
            </a:pPr>
            <a:r>
              <a:rPr lang="en-US" dirty="0" smtClean="0">
                <a:cs typeface="Times New Roman" pitchFamily="18" charset="0"/>
              </a:rPr>
              <a:t>Who is interested</a:t>
            </a:r>
          </a:p>
          <a:p>
            <a:pPr lvl="1" defTabSz="685800">
              <a:spcBef>
                <a:spcPct val="20000"/>
              </a:spcBef>
            </a:pPr>
            <a:r>
              <a:rPr lang="en-US" dirty="0" smtClean="0">
                <a:cs typeface="Times New Roman" pitchFamily="18" charset="0"/>
              </a:rPr>
              <a:t>Who is open to being convinced</a:t>
            </a:r>
          </a:p>
          <a:p>
            <a:pPr lvl="1" defTabSz="685800">
              <a:spcBef>
                <a:spcPct val="20000"/>
              </a:spcBef>
            </a:pPr>
            <a:r>
              <a:rPr lang="en-US" dirty="0" smtClean="0">
                <a:cs typeface="Times New Roman" pitchFamily="18" charset="0"/>
              </a:rPr>
              <a:t>Who is better advised to seek other careers (13.5% in the graph)</a:t>
            </a:r>
          </a:p>
          <a:p>
            <a:pPr lvl="1" defTabSz="685800">
              <a:spcBef>
                <a:spcPct val="20000"/>
              </a:spcBef>
            </a:pPr>
            <a:r>
              <a:rPr lang="en-US" dirty="0" smtClean="0">
                <a:cs typeface="Times New Roman" pitchFamily="18" charset="0"/>
              </a:rPr>
              <a:t>Who might be capable and ready for a new career</a:t>
            </a:r>
          </a:p>
          <a:p>
            <a:pPr defTabSz="685800">
              <a:spcBef>
                <a:spcPct val="20000"/>
              </a:spcBef>
            </a:pPr>
            <a:r>
              <a:rPr lang="en-US" dirty="0" smtClean="0">
                <a:cs typeface="Times New Roman" pitchFamily="18" charset="0"/>
              </a:rPr>
              <a:t>Need to live in reality </a:t>
            </a:r>
          </a:p>
          <a:p>
            <a:pPr defTabSz="685800">
              <a:spcBef>
                <a:spcPct val="20000"/>
              </a:spcBef>
            </a:pPr>
            <a:r>
              <a:rPr lang="en-US" dirty="0" smtClean="0">
                <a:cs typeface="Times New Roman" pitchFamily="18" charset="0"/>
              </a:rPr>
              <a:t>Note that graph to right shows 70% low proficiency in math</a:t>
            </a:r>
          </a:p>
          <a:p>
            <a:pPr defTabSz="685800">
              <a:spcBef>
                <a:spcPct val="20000"/>
              </a:spcBef>
            </a:pPr>
            <a:r>
              <a:rPr lang="en-US" dirty="0" smtClean="0">
                <a:cs typeface="Times New Roman" pitchFamily="18" charset="0"/>
              </a:rPr>
              <a:t>These numbers impact both STEM in general and standards directly</a:t>
            </a:r>
          </a:p>
          <a:p>
            <a:pPr defTabSz="685800">
              <a:spcBef>
                <a:spcPct val="20000"/>
              </a:spcBef>
            </a:pPr>
            <a:r>
              <a:rPr lang="en-US" dirty="0" smtClean="0">
                <a:cs typeface="Times New Roman" pitchFamily="18" charset="0"/>
              </a:rPr>
              <a:t>This community requires a unique blend of skills</a:t>
            </a:r>
          </a:p>
          <a:p>
            <a:pPr defTabSz="685800">
              <a:spcBef>
                <a:spcPct val="20000"/>
              </a:spcBef>
              <a:buNone/>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indent="-257175" defTabSz="685800">
              <a:spcBef>
                <a:spcPct val="20000"/>
              </a:spcBef>
              <a:buClr>
                <a:schemeClr val="tx1"/>
              </a:buClr>
              <a:buNone/>
            </a:pPr>
            <a:endParaRPr lang="en-US" dirty="0" smtClean="0">
              <a:cs typeface="Times New Roman" pitchFamily="18" charset="0"/>
            </a:endParaRP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endParaRPr lang="en-US" noProof="0" dirty="0" smtClean="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been causing the migrations</a:t>
            </a:r>
            <a:endParaRPr lang="en-US" dirty="0"/>
          </a:p>
        </p:txBody>
      </p:sp>
      <p:sp>
        <p:nvSpPr>
          <p:cNvPr id="6" name="Content Placeholder 2"/>
          <p:cNvSpPr txBox="1">
            <a:spLocks/>
          </p:cNvSpPr>
          <p:nvPr/>
        </p:nvSpPr>
        <p:spPr>
          <a:xfrm>
            <a:off x="132863" y="914400"/>
            <a:ext cx="8517065"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defTabSz="685800">
              <a:spcBef>
                <a:spcPct val="20000"/>
              </a:spcBef>
            </a:pPr>
            <a:r>
              <a:rPr lang="en-US" sz="2000" dirty="0" smtClean="0">
                <a:cs typeface="Times New Roman" pitchFamily="18" charset="0"/>
              </a:rPr>
              <a:t>Not a new phenomena </a:t>
            </a:r>
          </a:p>
          <a:p>
            <a:pPr defTabSz="685800">
              <a:spcBef>
                <a:spcPct val="20000"/>
              </a:spcBef>
            </a:pPr>
            <a:r>
              <a:rPr lang="en-US" sz="2000" dirty="0" smtClean="0">
                <a:cs typeface="Times New Roman" pitchFamily="18" charset="0"/>
              </a:rPr>
              <a:t>DoD can force the issue in the service academies and ROTC programs</a:t>
            </a:r>
          </a:p>
          <a:p>
            <a:pPr lvl="0" defTabSz="685800">
              <a:spcBef>
                <a:spcPct val="20000"/>
              </a:spcBef>
              <a:defRPr/>
            </a:pPr>
            <a:r>
              <a:rPr lang="en-US" sz="2000" dirty="0" smtClean="0">
                <a:cs typeface="Times New Roman" pitchFamily="18" charset="0"/>
              </a:rPr>
              <a:t>What are some reasons for migrating:</a:t>
            </a:r>
          </a:p>
          <a:p>
            <a:pPr lvl="1" defTabSz="685800">
              <a:spcBef>
                <a:spcPct val="20000"/>
              </a:spcBef>
            </a:pPr>
            <a:r>
              <a:rPr lang="en-US" sz="1600" dirty="0" smtClean="0">
                <a:cs typeface="Times New Roman" pitchFamily="18" charset="0"/>
              </a:rPr>
              <a:t>Incapable of doing the level of math</a:t>
            </a:r>
          </a:p>
          <a:p>
            <a:pPr lvl="1" defTabSz="685800">
              <a:spcBef>
                <a:spcPct val="20000"/>
              </a:spcBef>
            </a:pPr>
            <a:r>
              <a:rPr lang="en-US" sz="1600" dirty="0" smtClean="0">
                <a:cs typeface="Times New Roman" pitchFamily="18" charset="0"/>
              </a:rPr>
              <a:t>Poor preparation in our K-12 system</a:t>
            </a:r>
          </a:p>
          <a:p>
            <a:pPr lvl="1" defTabSz="685800">
              <a:spcBef>
                <a:spcPct val="20000"/>
              </a:spcBef>
            </a:pPr>
            <a:r>
              <a:rPr lang="en-US" sz="1600" dirty="0" smtClean="0">
                <a:cs typeface="Times New Roman" pitchFamily="18" charset="0"/>
              </a:rPr>
              <a:t>Capable but not “willing”</a:t>
            </a:r>
          </a:p>
          <a:p>
            <a:pPr lvl="1" defTabSz="685800">
              <a:spcBef>
                <a:spcPct val="20000"/>
              </a:spcBef>
            </a:pPr>
            <a:r>
              <a:rPr lang="en-US" sz="1600" dirty="0" smtClean="0">
                <a:cs typeface="Times New Roman" pitchFamily="18" charset="0"/>
              </a:rPr>
              <a:t>Negative image of the profession</a:t>
            </a:r>
          </a:p>
          <a:p>
            <a:pPr defTabSz="685800">
              <a:spcBef>
                <a:spcPct val="20000"/>
              </a:spcBef>
            </a:pPr>
            <a:r>
              <a:rPr lang="en-US" sz="2000" i="1" dirty="0" smtClean="0">
                <a:cs typeface="Times New Roman" pitchFamily="18" charset="0"/>
              </a:rPr>
              <a:t>All exacerbated by lack of engaging and accessible mentors</a:t>
            </a: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defTabSz="685800">
              <a:spcBef>
                <a:spcPct val="20000"/>
              </a:spcBef>
            </a:pPr>
            <a:endParaRPr lang="en-US" dirty="0" smtClean="0">
              <a:cs typeface="Times New Roman" pitchFamily="18" charset="0"/>
            </a:endParaRPr>
          </a:p>
          <a:p>
            <a:pPr indent="-257175" defTabSz="685800">
              <a:spcBef>
                <a:spcPct val="20000"/>
              </a:spcBef>
              <a:buClr>
                <a:schemeClr val="tx1"/>
              </a:buClr>
              <a:buNone/>
            </a:pPr>
            <a:endParaRPr lang="en-US" dirty="0" smtClean="0">
              <a:cs typeface="Times New Roman" pitchFamily="18" charset="0"/>
            </a:endParaRPr>
          </a:p>
          <a:p>
            <a:pPr marL="600075" marR="0" lvl="1" indent="-257175" algn="l" defTabSz="685800" rtl="0" eaLnBrk="1" fontAlgn="auto" latinLnBrk="0" hangingPunct="1">
              <a:lnSpc>
                <a:spcPct val="100000"/>
              </a:lnSpc>
              <a:spcBef>
                <a:spcPct val="20000"/>
              </a:spcBef>
              <a:spcAft>
                <a:spcPts val="0"/>
              </a:spcAft>
              <a:buClr>
                <a:schemeClr val="tx1"/>
              </a:buClr>
              <a:buSzTx/>
              <a:buFont typeface="Wingdings" panose="05000000000000000000" pitchFamily="2" charset="2"/>
              <a:buChar char="§"/>
              <a:tabLst/>
              <a:defRPr/>
            </a:pPr>
            <a:endParaRPr lang="en-US" noProof="0" dirty="0" smtClean="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good STEM Mentor</a:t>
            </a:r>
            <a:endParaRPr lang="en-US" dirty="0"/>
          </a:p>
        </p:txBody>
      </p:sp>
      <p:pic>
        <p:nvPicPr>
          <p:cNvPr id="8" name="Picture 7" descr="collegementor.jpg"/>
          <p:cNvPicPr>
            <a:picLocks noChangeAspect="1"/>
          </p:cNvPicPr>
          <p:nvPr/>
        </p:nvPicPr>
        <p:blipFill>
          <a:blip r:embed="rId2" cstate="print"/>
          <a:stretch>
            <a:fillRect/>
          </a:stretch>
        </p:blipFill>
        <p:spPr>
          <a:xfrm>
            <a:off x="179440" y="1378974"/>
            <a:ext cx="4011560" cy="3008670"/>
          </a:xfrm>
          <a:prstGeom prst="rect">
            <a:avLst/>
          </a:prstGeom>
        </p:spPr>
      </p:pic>
      <p:sp>
        <p:nvSpPr>
          <p:cNvPr id="9" name="Content Placeholder 8"/>
          <p:cNvSpPr>
            <a:spLocks noGrp="1"/>
          </p:cNvSpPr>
          <p:nvPr>
            <p:ph idx="1"/>
          </p:nvPr>
        </p:nvSpPr>
        <p:spPr>
          <a:xfrm>
            <a:off x="4408576" y="1009498"/>
            <a:ext cx="4501338" cy="3714750"/>
          </a:xfrm>
        </p:spPr>
        <p:txBody>
          <a:bodyPr/>
          <a:lstStyle/>
          <a:p>
            <a:r>
              <a:rPr lang="en-US" dirty="0" smtClean="0"/>
              <a:t>Mentorship is essential in (STEM)</a:t>
            </a:r>
          </a:p>
          <a:p>
            <a:r>
              <a:rPr lang="en-US" dirty="0" smtClean="0"/>
              <a:t>is a set of skills to be learned</a:t>
            </a:r>
          </a:p>
          <a:p>
            <a:pPr lvl="1"/>
            <a:r>
              <a:rPr lang="en-US" dirty="0" smtClean="0"/>
              <a:t>Communications</a:t>
            </a:r>
          </a:p>
          <a:p>
            <a:pPr lvl="1"/>
            <a:r>
              <a:rPr lang="en-US" dirty="0" smtClean="0"/>
              <a:t>Collaboration </a:t>
            </a:r>
          </a:p>
          <a:p>
            <a:pPr lvl="1"/>
            <a:r>
              <a:rPr lang="en-US" dirty="0" smtClean="0"/>
              <a:t>Engagement</a:t>
            </a:r>
          </a:p>
          <a:p>
            <a:pPr lvl="1"/>
            <a:r>
              <a:rPr lang="en-US" dirty="0" smtClean="0"/>
              <a:t>Empathy</a:t>
            </a:r>
          </a:p>
          <a:p>
            <a:pPr lvl="1"/>
            <a:r>
              <a:rPr lang="en-US" dirty="0" smtClean="0"/>
              <a:t>Technical fluency</a:t>
            </a:r>
          </a:p>
          <a:p>
            <a:pPr lvl="1"/>
            <a:r>
              <a:rPr lang="en-US" dirty="0" smtClean="0"/>
              <a:t>Loyalty</a:t>
            </a:r>
          </a:p>
          <a:p>
            <a:r>
              <a:rPr lang="en-US" dirty="0" smtClean="0"/>
              <a:t>Accessibility is often a challenge</a:t>
            </a:r>
          </a:p>
          <a:p>
            <a:r>
              <a:rPr lang="en-US" dirty="0" smtClean="0"/>
              <a:t>Geographical and temporal hurdles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Computer Generated Mentor?</a:t>
            </a:r>
            <a:endParaRPr lang="en-US" dirty="0"/>
          </a:p>
        </p:txBody>
      </p:sp>
      <p:pic>
        <p:nvPicPr>
          <p:cNvPr id="6" name="Picture 5" descr="WebMntPalTabletSmlA.jpg"/>
          <p:cNvPicPr/>
          <p:nvPr/>
        </p:nvPicPr>
        <p:blipFill>
          <a:blip r:embed="rId2" cstate="print"/>
          <a:stretch>
            <a:fillRect/>
          </a:stretch>
        </p:blipFill>
        <p:spPr>
          <a:xfrm>
            <a:off x="5005809" y="1259974"/>
            <a:ext cx="3903810" cy="2927857"/>
          </a:xfrm>
          <a:prstGeom prst="rect">
            <a:avLst/>
          </a:prstGeom>
        </p:spPr>
      </p:pic>
      <p:sp>
        <p:nvSpPr>
          <p:cNvPr id="8" name="Content Placeholder 7"/>
          <p:cNvSpPr>
            <a:spLocks noGrp="1"/>
          </p:cNvSpPr>
          <p:nvPr>
            <p:ph idx="1"/>
          </p:nvPr>
        </p:nvSpPr>
        <p:spPr>
          <a:xfrm>
            <a:off x="204824" y="907084"/>
            <a:ext cx="4659783" cy="3869741"/>
          </a:xfrm>
        </p:spPr>
        <p:txBody>
          <a:bodyPr/>
          <a:lstStyle/>
          <a:p>
            <a:r>
              <a:rPr lang="en-US" dirty="0" smtClean="0"/>
              <a:t>There are several Computer-aided mentors in development</a:t>
            </a:r>
          </a:p>
          <a:p>
            <a:r>
              <a:rPr lang="en-US" dirty="0" smtClean="0"/>
              <a:t>Using emerging capabilities from the M&amp;S Community</a:t>
            </a:r>
          </a:p>
          <a:p>
            <a:r>
              <a:rPr lang="en-US" dirty="0" smtClean="0"/>
              <a:t>One example (of many) is the finished MentorPal project at USC</a:t>
            </a:r>
          </a:p>
          <a:p>
            <a:r>
              <a:rPr lang="en-US" dirty="0" smtClean="0"/>
              <a:t>Advised High School Students about STEM careers in the Navy</a:t>
            </a:r>
          </a:p>
          <a:p>
            <a:r>
              <a:rPr lang="en-US" dirty="0" smtClean="0"/>
              <a:t>Effectively showed students were engaged by the on-line computer agents from library of video clips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grew out of M &amp; S </a:t>
            </a:r>
            <a:endParaRPr lang="en-US" dirty="0"/>
          </a:p>
        </p:txBody>
      </p:sp>
      <p:sp>
        <p:nvSpPr>
          <p:cNvPr id="7" name="Content Placeholder 6"/>
          <p:cNvSpPr>
            <a:spLocks noGrp="1"/>
          </p:cNvSpPr>
          <p:nvPr>
            <p:ph idx="1"/>
          </p:nvPr>
        </p:nvSpPr>
        <p:spPr/>
        <p:txBody>
          <a:bodyPr/>
          <a:lstStyle/>
          <a:p>
            <a:r>
              <a:rPr lang="en-US" dirty="0" smtClean="0"/>
              <a:t>Creating simulated experiences has been a function of military training for centuries, if not millennia</a:t>
            </a:r>
          </a:p>
          <a:p>
            <a:r>
              <a:rPr lang="en-US" dirty="0" smtClean="0"/>
              <a:t>From abstractions as sterile as the chess board to as physical as the Olympic Games, goal was to engage the users to alter them</a:t>
            </a:r>
          </a:p>
          <a:p>
            <a:r>
              <a:rPr lang="en-US" dirty="0" smtClean="0"/>
              <a:t>Alteration sought in this case is not combat readiness, but increased commitment to career in STEM</a:t>
            </a:r>
          </a:p>
          <a:p>
            <a:r>
              <a:rPr lang="en-US" dirty="0" smtClean="0"/>
              <a:t>The issue that might be raised is whether M &amp; S can effectively engage the emotions of the user</a:t>
            </a:r>
          </a:p>
          <a:p>
            <a:r>
              <a:rPr lang="en-US" dirty="0" smtClean="0"/>
              <a:t>Early attempts </a:t>
            </a:r>
            <a:r>
              <a:rPr lang="en-US" i="1" dirty="0" smtClean="0"/>
              <a:t>e.g</a:t>
            </a:r>
            <a:r>
              <a:rPr lang="en-US" dirty="0" smtClean="0"/>
              <a:t>. chess &amp;the Olympics may have been too remote</a:t>
            </a:r>
          </a:p>
          <a:p>
            <a:r>
              <a:rPr lang="en-US" dirty="0" smtClean="0"/>
              <a:t>Later efforts proved much more arousing of human reactions</a:t>
            </a:r>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2416</TotalTime>
  <Words>1060</Words>
  <Application>Microsoft Office PowerPoint</Application>
  <PresentationFormat>On-screen Show (16:9)</PresentationFormat>
  <Paragraphs>121</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Stemming Migrations from Engineering to Liberal Arts:  Enhanced Computer-Generated Mentor Standards</vt:lpstr>
      <vt:lpstr>Major Theses</vt:lpstr>
      <vt:lpstr>The Target for this Concept</vt:lpstr>
      <vt:lpstr>Is there a “Shortfall”</vt:lpstr>
      <vt:lpstr>Status of Student Situation</vt:lpstr>
      <vt:lpstr>What has been causing the migrations</vt:lpstr>
      <vt:lpstr>Characteristics of a good STEM Mentor</vt:lpstr>
      <vt:lpstr>A Computer Generated Mentor?</vt:lpstr>
      <vt:lpstr>Capabilities grew out of M &amp; S </vt:lpstr>
      <vt:lpstr>Emotionally Engaging Simulations</vt:lpstr>
      <vt:lpstr>From Training to Education to Mentoring</vt:lpstr>
      <vt:lpstr>Augmented Reality with Virtual Mentors</vt:lpstr>
      <vt:lpstr>Overview of Virtual Mentor Data Flows</vt:lpstr>
      <vt:lpstr>Conclusions</vt:lpstr>
      <vt:lpstr>Acknowledgements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97</cp:revision>
  <dcterms:created xsi:type="dcterms:W3CDTF">2010-03-08T13:56:26Z</dcterms:created>
  <dcterms:modified xsi:type="dcterms:W3CDTF">2022-02-09T04:56:47Z</dcterms:modified>
</cp:coreProperties>
</file>