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gif" ContentType="image/gif"/>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1" r:id="rId3"/>
  </p:sldMasterIdLst>
  <p:notesMasterIdLst>
    <p:notesMasterId r:id="rId18"/>
  </p:notesMasterIdLst>
  <p:sldIdLst>
    <p:sldId id="260" r:id="rId4"/>
    <p:sldId id="262" r:id="rId5"/>
    <p:sldId id="278" r:id="rId6"/>
    <p:sldId id="265" r:id="rId7"/>
    <p:sldId id="266" r:id="rId8"/>
    <p:sldId id="267" r:id="rId9"/>
    <p:sldId id="270" r:id="rId10"/>
    <p:sldId id="268" r:id="rId11"/>
    <p:sldId id="269" r:id="rId12"/>
    <p:sldId id="272" r:id="rId13"/>
    <p:sldId id="274" r:id="rId14"/>
    <p:sldId id="276" r:id="rId15"/>
    <p:sldId id="277" r:id="rId16"/>
    <p:sldId id="261"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A2"/>
    <a:srgbClr val="000099"/>
    <a:srgbClr val="7ABC32"/>
    <a:srgbClr val="333399"/>
    <a:srgbClr val="3333CC"/>
    <a:srgbClr val="0000FF"/>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6EAE2-9E1C-46EF-960F-2C1FC1902F19}" v="1" dt="2021-12-14T23:28:49.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5646" autoAdjust="0"/>
  </p:normalViewPr>
  <p:slideViewPr>
    <p:cSldViewPr snapToGrid="0" snapToObjects="1">
      <p:cViewPr varScale="1">
        <p:scale>
          <a:sx n="133" d="100"/>
          <a:sy n="133" d="100"/>
        </p:scale>
        <p:origin x="-492"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C666EAE2-9E1C-46EF-960F-2C1FC1902F19}"/>
    <pc:docChg chg="undo custSel modSld modMainMaster">
      <pc:chgData name="Patrick Rowe" userId="a7e66bb7359ceccd" providerId="LiveId" clId="{C666EAE2-9E1C-46EF-960F-2C1FC1902F19}" dt="2021-12-14T23:29:49.682" v="73" actId="20577"/>
      <pc:docMkLst>
        <pc:docMk/>
      </pc:docMkLst>
      <pc:sldChg chg="modSp mod">
        <pc:chgData name="Patrick Rowe" userId="a7e66bb7359ceccd" providerId="LiveId" clId="{C666EAE2-9E1C-46EF-960F-2C1FC1902F19}" dt="2021-12-14T23:29:49.682" v="73" actId="20577"/>
        <pc:sldMkLst>
          <pc:docMk/>
          <pc:sldMk cId="3567761503" sldId="260"/>
        </pc:sldMkLst>
        <pc:spChg chg="mod">
          <ac:chgData name="Patrick Rowe" userId="a7e66bb7359ceccd" providerId="LiveId" clId="{C666EAE2-9E1C-46EF-960F-2C1FC1902F19}" dt="2021-12-14T23:29:49.682" v="73" actId="20577"/>
          <ac:spMkLst>
            <pc:docMk/>
            <pc:sldMk cId="3567761503" sldId="260"/>
            <ac:spMk id="32" creationId="{00000000-0000-0000-0000-000000000000}"/>
          </ac:spMkLst>
        </pc:spChg>
      </pc:sldChg>
      <pc:sldMasterChg chg="modSp mod modSldLayout">
        <pc:chgData name="Patrick Rowe" userId="a7e66bb7359ceccd" providerId="LiveId" clId="{C666EAE2-9E1C-46EF-960F-2C1FC1902F19}" dt="2021-12-14T23:29:09.205" v="71" actId="20577"/>
        <pc:sldMasterMkLst>
          <pc:docMk/>
          <pc:sldMasterMk cId="0" sldId="2147483648"/>
        </pc:sldMasterMkLst>
        <pc:spChg chg="mod">
          <ac:chgData name="Patrick Rowe" userId="a7e66bb7359ceccd" providerId="LiveId" clId="{C666EAE2-9E1C-46EF-960F-2C1FC1902F19}" dt="2021-12-14T23:29:01.261" v="63" actId="20577"/>
          <ac:spMkLst>
            <pc:docMk/>
            <pc:sldMasterMk cId="0" sldId="2147483648"/>
            <ac:spMk id="11" creationId="{00000000-0000-0000-0000-000000000000}"/>
          </ac:spMkLst>
        </pc:spChg>
        <pc:sldLayoutChg chg="modSp mod">
          <pc:chgData name="Patrick Rowe" userId="a7e66bb7359ceccd" providerId="LiveId" clId="{C666EAE2-9E1C-46EF-960F-2C1FC1902F19}" dt="2021-12-14T23:29:09.205" v="71" actId="20577"/>
          <pc:sldLayoutMkLst>
            <pc:docMk/>
            <pc:sldMasterMk cId="0" sldId="2147483648"/>
            <pc:sldLayoutMk cId="293559987" sldId="2147483655"/>
          </pc:sldLayoutMkLst>
          <pc:spChg chg="mod">
            <ac:chgData name="Patrick Rowe" userId="a7e66bb7359ceccd" providerId="LiveId" clId="{C666EAE2-9E1C-46EF-960F-2C1FC1902F19}" dt="2021-12-14T23:28:49.456" v="55" actId="20577"/>
            <ac:spMkLst>
              <pc:docMk/>
              <pc:sldMasterMk cId="0" sldId="2147483648"/>
              <pc:sldLayoutMk cId="293559987" sldId="2147483655"/>
              <ac:spMk id="6" creationId="{00000000-0000-0000-0000-000000000000}"/>
            </ac:spMkLst>
          </pc:spChg>
          <pc:spChg chg="mod">
            <ac:chgData name="Patrick Rowe" userId="a7e66bb7359ceccd" providerId="LiveId" clId="{C666EAE2-9E1C-46EF-960F-2C1FC1902F19}" dt="2021-12-14T23:29:09.205" v="71" actId="20577"/>
            <ac:spMkLst>
              <pc:docMk/>
              <pc:sldMasterMk cId="0" sldId="2147483648"/>
              <pc:sldLayoutMk cId="293559987" sldId="2147483655"/>
              <ac:spMk id="10" creationId="{00000000-0000-0000-0000-000000000000}"/>
            </ac:spMkLst>
          </pc:spChg>
          <pc:spChg chg="mod">
            <ac:chgData name="Patrick Rowe" userId="a7e66bb7359ceccd" providerId="LiveId" clId="{C666EAE2-9E1C-46EF-960F-2C1FC1902F19}" dt="2021-12-14T23:26:36.941" v="7" actId="20577"/>
            <ac:spMkLst>
              <pc:docMk/>
              <pc:sldMasterMk cId="0" sldId="2147483648"/>
              <pc:sldLayoutMk cId="293559987" sldId="2147483655"/>
              <ac:spMk id="11" creationId="{00000000-0000-0000-0000-000000000000}"/>
            </ac:spMkLst>
          </pc:spChg>
        </pc:sldLayoutChg>
        <pc:sldLayoutChg chg="modSp mod">
          <pc:chgData name="Patrick Rowe" userId="a7e66bb7359ceccd" providerId="LiveId" clId="{C666EAE2-9E1C-46EF-960F-2C1FC1902F19}" dt="2021-12-14T23:28:10.256" v="53" actId="1037"/>
          <pc:sldLayoutMkLst>
            <pc:docMk/>
            <pc:sldMasterMk cId="0" sldId="2147483648"/>
            <pc:sldLayoutMk cId="1919131262" sldId="2147483657"/>
          </pc:sldLayoutMkLst>
          <pc:spChg chg="mod">
            <ac:chgData name="Patrick Rowe" userId="a7e66bb7359ceccd" providerId="LiveId" clId="{C666EAE2-9E1C-46EF-960F-2C1FC1902F19}" dt="2021-12-14T23:28:10.256" v="53" actId="1037"/>
            <ac:spMkLst>
              <pc:docMk/>
              <pc:sldMasterMk cId="0" sldId="2147483648"/>
              <pc:sldLayoutMk cId="1919131262" sldId="2147483657"/>
              <ac:spMk id="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 xmlns:p14="http://schemas.microsoft.com/office/powerpoint/2010/main"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25612" y="3290285"/>
            <a:ext cx="5492786"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a:t>Click to edit the reference (2022-SIW-Presentation-xxx)</a:t>
            </a:r>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7-11 February 2022</a:t>
            </a:r>
          </a:p>
        </p:txBody>
      </p:sp>
      <p:sp>
        <p:nvSpPr>
          <p:cNvPr id="3" name="Titre 2"/>
          <p:cNvSpPr>
            <a:spLocks noGrp="1"/>
          </p:cNvSpPr>
          <p:nvPr>
            <p:ph type="title" hasCustomPrompt="1"/>
          </p:nvPr>
        </p:nvSpPr>
        <p:spPr>
          <a:xfrm>
            <a:off x="485800" y="1581150"/>
            <a:ext cx="81724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18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41832" y="83718"/>
            <a:ext cx="7260336" cy="1335902"/>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49CB8E-3BFB-4BEF-9AC9-7304D2AEC1B4}"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49CB8E-3BFB-4BEF-9AC9-7304D2AEC1B4}"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49CB8E-3BFB-4BEF-9AC9-7304D2AEC1B4}" type="datetimeFigureOut">
              <a:rPr lang="en-US" smtClean="0"/>
              <a:pPr/>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49CB8E-3BFB-4BEF-9AC9-7304D2AEC1B4}" type="datetimeFigureOut">
              <a:rPr lang="en-US" smtClean="0"/>
              <a:pPr/>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9CB8E-3BFB-4BEF-9AC9-7304D2AEC1B4}" type="datetimeFigureOut">
              <a:rPr lang="en-US" smtClean="0"/>
              <a:pPr/>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9CB8E-3BFB-4BEF-9AC9-7304D2AEC1B4}"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9CB8E-3BFB-4BEF-9AC9-7304D2AEC1B4}"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9CB8E-3BFB-4BEF-9AC9-7304D2AEC1B4}"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9CB8E-3BFB-4BEF-9AC9-7304D2AEC1B4}"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59CDD5-B660-4B1D-9AD2-26FF48059066}"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a:xfrm>
            <a:off x="728699" y="0"/>
            <a:ext cx="6815101" cy="735546"/>
          </a:xfrm>
        </p:spPr>
        <p:txBody>
          <a:bodyPr/>
          <a:lstStyle/>
          <a:p>
            <a:r>
              <a:rPr lang="en-US" dirty="0"/>
              <a:t>Click to edit Master title style</a:t>
            </a:r>
          </a:p>
        </p:txBody>
      </p:sp>
      <p:sp>
        <p:nvSpPr>
          <p:cNvPr id="5" name="Content Placeholder 2"/>
          <p:cNvSpPr>
            <a:spLocks noGrp="1"/>
          </p:cNvSpPr>
          <p:nvPr>
            <p:ph idx="1"/>
          </p:nvPr>
        </p:nvSpPr>
        <p:spPr>
          <a:xfrm>
            <a:off x="516531" y="914400"/>
            <a:ext cx="8124528"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txBox="1">
            <a:spLocks/>
          </p:cNvSpPr>
          <p:nvPr userDrawn="1"/>
        </p:nvSpPr>
        <p:spPr>
          <a:xfrm>
            <a:off x="7343121" y="0"/>
            <a:ext cx="1797939" cy="741366"/>
          </a:xfrm>
          <a:prstGeom prst="rect">
            <a:avLst/>
          </a:prstGeom>
          <a:solidFill>
            <a:srgbClr val="005DA2"/>
          </a:solidFill>
          <a:ln>
            <a:noFill/>
          </a:ln>
        </p:spPr>
        <p:txBody>
          <a:bodyPr vert="horz" lIns="91440" tIns="45720" rIns="91440" bIns="45720" rtlCol="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Times New Roman" pitchFamily="18" charset="0"/>
            </a:endParaRPr>
          </a:p>
        </p:txBody>
      </p:sp>
      <p:pic>
        <p:nvPicPr>
          <p:cNvPr id="6" name="Picture 5" descr="USCSealTrnsprntBdr copy.gif"/>
          <p:cNvPicPr>
            <a:picLocks noChangeAspect="1"/>
          </p:cNvPicPr>
          <p:nvPr userDrawn="1"/>
        </p:nvPicPr>
        <p:blipFill>
          <a:blip r:embed="rId2" cstate="print"/>
          <a:stretch>
            <a:fillRect/>
          </a:stretch>
        </p:blipFill>
        <p:spPr>
          <a:xfrm>
            <a:off x="7578334" y="72777"/>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306012" y="49040"/>
            <a:ext cx="670094" cy="665566"/>
          </a:xfrm>
          <a:prstGeom prst="rect">
            <a:avLst/>
          </a:prstGeom>
        </p:spPr>
      </p:pic>
    </p:spTree>
    <p:extLst>
      <p:ext uri="{BB962C8B-B14F-4D97-AF65-F5344CB8AC3E}">
        <p14:creationId xmlns="" xmlns:p14="http://schemas.microsoft.com/office/powerpoint/2010/main" val="174269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9CDD5-B660-4B1D-9AD2-26FF48059066}"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59CDD5-B660-4B1D-9AD2-26FF48059066}"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59CDD5-B660-4B1D-9AD2-26FF48059066}"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59CDD5-B660-4B1D-9AD2-26FF48059066}" type="datetimeFigureOut">
              <a:rPr lang="en-US" smtClean="0"/>
              <a:pPr/>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59CDD5-B660-4B1D-9AD2-26FF48059066}" type="datetimeFigureOut">
              <a:rPr lang="en-US" smtClean="0"/>
              <a:pPr/>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9CDD5-B660-4B1D-9AD2-26FF48059066}" type="datetimeFigureOut">
              <a:rPr lang="en-US" smtClean="0"/>
              <a:pPr/>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9CDD5-B660-4B1D-9AD2-26FF48059066}"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9CDD5-B660-4B1D-9AD2-26FF48059066}"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9CDD5-B660-4B1D-9AD2-26FF48059066}"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9CDD5-B660-4B1D-9AD2-26FF48059066}"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6" name="Picture 5"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pic>
        <p:nvPicPr>
          <p:cNvPr id="6" name="Picture 5" descr="USCSealTrnsprntBdr copy.gif"/>
          <p:cNvPicPr>
            <a:picLocks noChangeAspect="1"/>
          </p:cNvPicPr>
          <p:nvPr userDrawn="1"/>
        </p:nvPicPr>
        <p:blipFill>
          <a:blip r:embed="rId3" cstate="print"/>
          <a:stretch>
            <a:fillRect/>
          </a:stretch>
        </p:blipFill>
        <p:spPr>
          <a:xfrm>
            <a:off x="174723" y="1576639"/>
            <a:ext cx="1326953" cy="1362338"/>
          </a:xfrm>
          <a:prstGeom prst="rect">
            <a:avLst/>
          </a:prstGeom>
        </p:spPr>
      </p:pic>
      <p:pic>
        <p:nvPicPr>
          <p:cNvPr id="7" name="Picture 6" descr="CPU_Logo.png"/>
          <p:cNvPicPr>
            <a:picLocks noChangeAspect="1"/>
          </p:cNvPicPr>
          <p:nvPr userDrawn="1"/>
        </p:nvPicPr>
        <p:blipFill>
          <a:blip r:embed="rId4" cstate="print"/>
          <a:stretch>
            <a:fillRect/>
          </a:stretch>
        </p:blipFill>
        <p:spPr>
          <a:xfrm>
            <a:off x="7464616" y="1472001"/>
            <a:ext cx="1476956" cy="1466976"/>
          </a:xfrm>
          <a:prstGeom prst="rect">
            <a:avLst/>
          </a:prstGeom>
        </p:spPr>
      </p:pic>
      <p:sp>
        <p:nvSpPr>
          <p:cNvPr id="8" name="Rectangle 7"/>
          <p:cNvSpPr/>
          <p:nvPr userDrawn="1"/>
        </p:nvSpPr>
        <p:spPr>
          <a:xfrm>
            <a:off x="7464616" y="0"/>
            <a:ext cx="1679384" cy="1221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1913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49CB8E-3BFB-4BEF-9AC9-7304D2AEC1B4}"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9CB8E-3BFB-4BEF-9AC9-7304D2AEC1B4}"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pic>
        <p:nvPicPr>
          <p:cNvPr id="9" name="Picture 8" descr="USCSealTrnsprntBdr copy.gif"/>
          <p:cNvPicPr>
            <a:picLocks noChangeAspect="1"/>
          </p:cNvPicPr>
          <p:nvPr userDrawn="1"/>
        </p:nvPicPr>
        <p:blipFill>
          <a:blip r:embed="rId11" cstate="print"/>
          <a:stretch>
            <a:fillRect/>
          </a:stretch>
        </p:blipFill>
        <p:spPr>
          <a:xfrm>
            <a:off x="7543801" y="82554"/>
            <a:ext cx="602038" cy="618092"/>
          </a:xfrm>
          <a:prstGeom prst="rect">
            <a:avLst/>
          </a:prstGeom>
        </p:spPr>
      </p:pic>
      <p:pic>
        <p:nvPicPr>
          <p:cNvPr id="10" name="Picture 9" descr="CPU_Logo.png"/>
          <p:cNvPicPr>
            <a:picLocks noChangeAspect="1"/>
          </p:cNvPicPr>
          <p:nvPr userDrawn="1"/>
        </p:nvPicPr>
        <p:blipFill>
          <a:blip r:embed="rId12" cstate="print"/>
          <a:stretch>
            <a:fillRect/>
          </a:stretch>
        </p:blipFill>
        <p:spPr>
          <a:xfrm>
            <a:off x="8271479" y="35080"/>
            <a:ext cx="670094" cy="665566"/>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49CB8E-3BFB-4BEF-9AC9-7304D2AEC1B4}" type="datetimeFigureOut">
              <a:rPr lang="en-US" smtClean="0"/>
              <a:pPr/>
              <a:t>2/8/2022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57B8EA-53A2-4B90-8AB2-8830E8D8DD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D59CDD5-B660-4B1D-9AD2-26FF48059066}" type="datetimeFigureOut">
              <a:rPr lang="en-US" smtClean="0"/>
              <a:pPr/>
              <a:t>2/8/2022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D51196B-7D6A-432A-B753-E903ADDD55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3276600" y="3105619"/>
            <a:ext cx="2816797" cy="369332"/>
          </a:xfrm>
          <a:prstGeom prst="rect">
            <a:avLst/>
          </a:prstGeom>
        </p:spPr>
        <p:txBody>
          <a:bodyPr/>
          <a:lstStyle/>
          <a:p>
            <a:r>
              <a:rPr lang="en-US" dirty="0" smtClean="0"/>
              <a:t>2022-SIW-Presentation-005</a:t>
            </a:r>
            <a:endParaRPr lang="en-US" dirty="0"/>
          </a:p>
        </p:txBody>
      </p:sp>
      <p:sp>
        <p:nvSpPr>
          <p:cNvPr id="31" name="Titre 30"/>
          <p:cNvSpPr>
            <a:spLocks noGrp="1"/>
          </p:cNvSpPr>
          <p:nvPr>
            <p:ph type="title"/>
          </p:nvPr>
        </p:nvSpPr>
        <p:spPr>
          <a:xfrm>
            <a:off x="0" y="1581151"/>
            <a:ext cx="9144000" cy="1103056"/>
          </a:xfrm>
        </p:spPr>
        <p:txBody>
          <a:bodyPr>
            <a:normAutofit/>
          </a:bodyPr>
          <a:lstStyle/>
          <a:p>
            <a:r>
              <a:rPr lang="en-US" dirty="0" smtClean="0"/>
              <a:t>	Resurrecting a 55-Year-Old Program: </a:t>
            </a:r>
            <a:br>
              <a:rPr lang="en-US" dirty="0" smtClean="0"/>
            </a:br>
            <a:r>
              <a:rPr lang="en-US" dirty="0" smtClean="0"/>
              <a:t>Standards for Emerging Proactive Interaction</a:t>
            </a:r>
            <a:endParaRPr lang="en-US" dirty="0"/>
          </a:p>
        </p:txBody>
      </p:sp>
      <p:sp>
        <p:nvSpPr>
          <p:cNvPr id="33" name="Espace réservé du texte 32"/>
          <p:cNvSpPr>
            <a:spLocks noGrp="1"/>
          </p:cNvSpPr>
          <p:nvPr>
            <p:ph type="body" sz="quarter" idx="10"/>
          </p:nvPr>
        </p:nvSpPr>
        <p:spPr>
          <a:xfrm>
            <a:off x="762000" y="3844751"/>
            <a:ext cx="7620000" cy="932906"/>
          </a:xfrm>
          <a:prstGeom prst="rect">
            <a:avLst/>
          </a:prstGeom>
        </p:spPr>
        <p:txBody>
          <a:bodyPr>
            <a:normAutofit/>
          </a:bodyPr>
          <a:lstStyle/>
          <a:p>
            <a:r>
              <a:rPr lang="en-US" dirty="0" smtClean="0"/>
              <a:t>Dan M. Davis, Catholic Polytechnic University </a:t>
            </a:r>
            <a:br>
              <a:rPr lang="en-US" dirty="0" smtClean="0"/>
            </a:br>
            <a:r>
              <a:rPr lang="en-US" dirty="0" smtClean="0"/>
              <a:t>and University of Southern California, United </a:t>
            </a:r>
            <a:r>
              <a:rPr lang="en-US" dirty="0" smtClean="0"/>
              <a:t>States</a:t>
            </a:r>
          </a:p>
          <a:p>
            <a:r>
              <a:rPr lang="en-US" sz="1600" dirty="0" smtClean="0"/>
              <a:t>Co-Authors: Dr. Jennifer H. Nolan, Dr. Mark C. Davis and Judith L. Jacobus, MA</a:t>
            </a:r>
            <a:endParaRPr lang="en-US" sz="1600" dirty="0" smtClean="0"/>
          </a:p>
          <a:p>
            <a:endParaRPr lang="en-US" dirty="0"/>
          </a:p>
        </p:txBody>
      </p:sp>
      <p:pic>
        <p:nvPicPr>
          <p:cNvPr id="5" name="Picture 4" descr="USCSealTrnsprntBdr copy.gif"/>
          <p:cNvPicPr>
            <a:picLocks noChangeAspect="1"/>
          </p:cNvPicPr>
          <p:nvPr/>
        </p:nvPicPr>
        <p:blipFill>
          <a:blip r:embed="rId2" cstate="print"/>
          <a:stretch>
            <a:fillRect/>
          </a:stretch>
        </p:blipFill>
        <p:spPr>
          <a:xfrm>
            <a:off x="7891057" y="3529013"/>
            <a:ext cx="1145783" cy="1176337"/>
          </a:xfrm>
          <a:prstGeom prst="rect">
            <a:avLst/>
          </a:prstGeom>
        </p:spPr>
      </p:pic>
      <p:pic>
        <p:nvPicPr>
          <p:cNvPr id="7" name="Picture 6" descr="CPU_Logo.png"/>
          <p:cNvPicPr>
            <a:picLocks noChangeAspect="1"/>
          </p:cNvPicPr>
          <p:nvPr/>
        </p:nvPicPr>
        <p:blipFill>
          <a:blip r:embed="rId3" cstate="print"/>
          <a:stretch>
            <a:fillRect/>
          </a:stretch>
        </p:blipFill>
        <p:spPr>
          <a:xfrm>
            <a:off x="78584" y="3529013"/>
            <a:ext cx="1257137" cy="1248644"/>
          </a:xfrm>
          <a:prstGeom prst="rect">
            <a:avLst/>
          </a:prstGeom>
        </p:spPr>
      </p:pic>
      <p:sp>
        <p:nvSpPr>
          <p:cNvPr id="8" name="Rectangle 7"/>
          <p:cNvSpPr/>
          <p:nvPr/>
        </p:nvSpPr>
        <p:spPr>
          <a:xfrm>
            <a:off x="7986084" y="7374"/>
            <a:ext cx="1145783" cy="75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Complexities of Helping the Therapist Out</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descr="MntPalChoiceButtons.jpg"/>
          <p:cNvPicPr/>
          <p:nvPr/>
        </p:nvPicPr>
        <p:blipFill>
          <a:blip r:embed="rId3" cstate="print"/>
          <a:stretch>
            <a:fillRect/>
          </a:stretch>
        </p:blipFill>
        <p:spPr>
          <a:xfrm>
            <a:off x="4940709" y="840576"/>
            <a:ext cx="4053955" cy="2772778"/>
          </a:xfrm>
          <a:prstGeom prst="rect">
            <a:avLst/>
          </a:prstGeom>
        </p:spPr>
      </p:pic>
      <p:sp>
        <p:nvSpPr>
          <p:cNvPr id="8" name="Content Placeholder 7"/>
          <p:cNvSpPr>
            <a:spLocks noGrp="1"/>
          </p:cNvSpPr>
          <p:nvPr>
            <p:ph idx="1"/>
          </p:nvPr>
        </p:nvSpPr>
        <p:spPr>
          <a:xfrm>
            <a:off x="176982" y="929148"/>
            <a:ext cx="8817682" cy="3714750"/>
          </a:xfrm>
        </p:spPr>
        <p:txBody>
          <a:bodyPr/>
          <a:lstStyle/>
          <a:p>
            <a:r>
              <a:rPr lang="en-US" dirty="0" smtClean="0"/>
              <a:t>Putting together a therapist may be </a:t>
            </a:r>
            <a:br>
              <a:rPr lang="en-US" dirty="0" smtClean="0"/>
            </a:br>
            <a:r>
              <a:rPr lang="en-US" dirty="0" smtClean="0"/>
              <a:t>within the grasp of current technology, </a:t>
            </a:r>
            <a:br>
              <a:rPr lang="en-US" dirty="0" smtClean="0"/>
            </a:br>
            <a:r>
              <a:rPr lang="en-US" dirty="0" smtClean="0"/>
              <a:t>but standards may be difficult</a:t>
            </a:r>
          </a:p>
          <a:p>
            <a:r>
              <a:rPr lang="en-US" dirty="0" smtClean="0"/>
              <a:t>The technology exists today to present</a:t>
            </a:r>
            <a:br>
              <a:rPr lang="en-US" dirty="0" smtClean="0"/>
            </a:br>
            <a:r>
              <a:rPr lang="en-US" dirty="0" smtClean="0"/>
              <a:t>a responsive computer agent like this </a:t>
            </a:r>
            <a:br>
              <a:rPr lang="en-US" dirty="0" smtClean="0"/>
            </a:br>
            <a:r>
              <a:rPr lang="en-US" dirty="0" smtClean="0"/>
              <a:t>one</a:t>
            </a:r>
          </a:p>
          <a:p>
            <a:r>
              <a:rPr lang="en-US" dirty="0" smtClean="0"/>
              <a:t>In order to make it able to initiate and </a:t>
            </a:r>
            <a:br>
              <a:rPr lang="en-US" dirty="0" smtClean="0"/>
            </a:br>
            <a:r>
              <a:rPr lang="en-US" dirty="0" smtClean="0"/>
              <a:t>change conversations is within reach, </a:t>
            </a:r>
            <a:br>
              <a:rPr lang="en-US" dirty="0" smtClean="0"/>
            </a:br>
            <a:r>
              <a:rPr lang="en-US" dirty="0" smtClean="0"/>
              <a:t>but it will involve some development</a:t>
            </a:r>
          </a:p>
          <a:p>
            <a:r>
              <a:rPr lang="en-US" dirty="0" smtClean="0"/>
              <a:t>Learning Analytics may help understand the role of the individual and this may lead to a better approach to a genuinely “caring” therapist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 Initiation Enters the Flow</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descr="LA-MentPl-Rev1.jpg"/>
          <p:cNvPicPr/>
          <p:nvPr/>
        </p:nvPicPr>
        <p:blipFill>
          <a:blip r:embed="rId3" cstate="print"/>
          <a:srcRect t="4595" b="5079"/>
          <a:stretch>
            <a:fillRect/>
          </a:stretch>
        </p:blipFill>
        <p:spPr>
          <a:xfrm>
            <a:off x="4793170" y="775208"/>
            <a:ext cx="4284406" cy="4007394"/>
          </a:xfrm>
          <a:prstGeom prst="rect">
            <a:avLst/>
          </a:prstGeom>
        </p:spPr>
      </p:pic>
      <p:sp>
        <p:nvSpPr>
          <p:cNvPr id="7" name="Content Placeholder 6"/>
          <p:cNvSpPr>
            <a:spLocks noGrp="1"/>
          </p:cNvSpPr>
          <p:nvPr>
            <p:ph idx="1"/>
          </p:nvPr>
        </p:nvSpPr>
        <p:spPr>
          <a:xfrm>
            <a:off x="516531" y="914400"/>
            <a:ext cx="3694134" cy="3714750"/>
          </a:xfrm>
        </p:spPr>
        <p:txBody>
          <a:bodyPr/>
          <a:lstStyle/>
          <a:p>
            <a:r>
              <a:rPr lang="en-US" dirty="0" smtClean="0"/>
              <a:t>To add the initiation of conversation and topic changes will require a number of other inputs</a:t>
            </a:r>
          </a:p>
          <a:p>
            <a:r>
              <a:rPr lang="en-US" dirty="0" smtClean="0"/>
              <a:t>The ones envisioned for Learning Analytics should be of invaluable assistance in the implementation phase</a:t>
            </a:r>
          </a:p>
          <a:p>
            <a:r>
              <a:rPr lang="en-US" dirty="0" smtClean="0"/>
              <a:t>The left-most gray box in the flow chart shows some candidate parameters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sp>
        <p:nvSpPr>
          <p:cNvPr id="8" name="Content Placeholder 7"/>
          <p:cNvSpPr>
            <a:spLocks noGrp="1"/>
          </p:cNvSpPr>
          <p:nvPr>
            <p:ph idx="1"/>
          </p:nvPr>
        </p:nvSpPr>
        <p:spPr>
          <a:xfrm>
            <a:off x="199103" y="914400"/>
            <a:ext cx="8760542" cy="3714750"/>
          </a:xfrm>
        </p:spPr>
        <p:txBody>
          <a:bodyPr/>
          <a:lstStyle/>
          <a:p>
            <a:r>
              <a:rPr lang="en-US" dirty="0" smtClean="0"/>
              <a:t>An early goal of high performance computing was a virtual therapist</a:t>
            </a:r>
          </a:p>
          <a:p>
            <a:r>
              <a:rPr lang="en-US" dirty="0" smtClean="0"/>
              <a:t>If fell short of the mark and lay dormant to some degree for decades</a:t>
            </a:r>
          </a:p>
          <a:p>
            <a:r>
              <a:rPr lang="en-US" dirty="0" smtClean="0"/>
              <a:t>It now is demonstrably possible to have a nearly life-like conversation</a:t>
            </a:r>
          </a:p>
          <a:p>
            <a:r>
              <a:rPr lang="en-US" dirty="0" smtClean="0"/>
              <a:t>Standards have come and gone for interfaces, metrics and terminology</a:t>
            </a:r>
          </a:p>
          <a:p>
            <a:r>
              <a:rPr lang="en-US" dirty="0" smtClean="0"/>
              <a:t>There are still some un-met goals; conversation initiation is one</a:t>
            </a:r>
          </a:p>
          <a:p>
            <a:r>
              <a:rPr lang="en-US" dirty="0" smtClean="0"/>
              <a:t>Interactivity could improve with more sensors, </a:t>
            </a:r>
            <a:r>
              <a:rPr lang="en-US" i="1" dirty="0" smtClean="0"/>
              <a:t>e.g. </a:t>
            </a:r>
            <a:r>
              <a:rPr lang="en-US" dirty="0" smtClean="0"/>
              <a:t>body language analysis</a:t>
            </a:r>
          </a:p>
          <a:p>
            <a:r>
              <a:rPr lang="en-US" dirty="0" smtClean="0"/>
              <a:t>That complexity in hardware, algorithms and coding will require standards</a:t>
            </a:r>
          </a:p>
          <a:p>
            <a:r>
              <a:rPr lang="en-US" dirty="0" smtClean="0"/>
              <a:t>The need is there; the technologies are emerging; the standards will be needed for such a sensitive set of circumstances and such valuable assets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5" name="Rectangle 4"/>
          <p:cNvSpPr/>
          <p:nvPr/>
        </p:nvSpPr>
        <p:spPr>
          <a:xfrm>
            <a:off x="1263522" y="1579483"/>
            <a:ext cx="6322218" cy="2585323"/>
          </a:xfrm>
          <a:prstGeom prst="rect">
            <a:avLst/>
          </a:prstGeom>
        </p:spPr>
        <p:txBody>
          <a:bodyPr wrap="square">
            <a:spAutoFit/>
          </a:bodyPr>
          <a:lstStyle/>
          <a:p>
            <a:r>
              <a:rPr lang="en-US" dirty="0" smtClean="0"/>
              <a:t>The authors wish to thank all of their live mentors; without them we could not have contributed as well as we did. We should also note that much of the work cited was supported by grants from the Office of Naval Research's STEM Program (ONR N00014-16-1-2820) and by research assistants supported by the National Science Foundation Research Experience for Undergraduates program (NSF 1560426). Nevertheless, the positions taken in the paper are the authors’ own and do not represent in any way the views of the Department of Defense or the US Government.</a:t>
            </a:r>
            <a:endParaRPr lang="en-US" dirty="0"/>
          </a:p>
        </p:txBody>
      </p:sp>
      <p:pic>
        <p:nvPicPr>
          <p:cNvPr id="6" name="Picture 5"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Old Concept Made Real and XR</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sp>
        <p:nvSpPr>
          <p:cNvPr id="6" name="TextBox 5"/>
          <p:cNvSpPr txBox="1"/>
          <p:nvPr/>
        </p:nvSpPr>
        <p:spPr>
          <a:xfrm>
            <a:off x="213852" y="862781"/>
            <a:ext cx="8620432" cy="4093428"/>
          </a:xfrm>
          <a:prstGeom prst="rect">
            <a:avLst/>
          </a:prstGeom>
          <a:noFill/>
        </p:spPr>
        <p:txBody>
          <a:bodyPr wrap="square" rtlCol="0">
            <a:spAutoFit/>
          </a:bodyPr>
          <a:lstStyle/>
          <a:p>
            <a:r>
              <a:rPr lang="en-US" sz="2000" dirty="0" smtClean="0"/>
              <a:t>There is an emerging technology</a:t>
            </a:r>
            <a:r>
              <a:rPr lang="en-US" sz="2000" b="1" dirty="0" smtClean="0"/>
              <a:t>: "XR". </a:t>
            </a:r>
            <a:r>
              <a:rPr lang="en-US" sz="2000" dirty="0" smtClean="0"/>
              <a:t>Virtual Reality(VR) and Augmented Reality(AR) have begun to overlap, leading to Extended Reality or XR. The emergence of this concept has spawned many approaches to plethora of issues. Mental health and speech therapeutics might benefit from this new capability. In 1971, the ELIZA program was conceived at the Massachusetts Institute of Technology (MIT). It was an attempt at Natural Language Processing </a:t>
            </a:r>
            <a:r>
              <a:rPr lang="en-US" sz="2000" b="1" dirty="0" smtClean="0"/>
              <a:t>(NLP) </a:t>
            </a:r>
            <a:r>
              <a:rPr lang="en-US" sz="2000" dirty="0" smtClean="0"/>
              <a:t>and virtual conversations. It fell short of the mark due to technical limitations. There was subsequent progress with NLP. The constricting limitations of the Eliza instantiations may have been dramatic, but the ability of XR techniques to address them is remarkable.  This had led to a viable </a:t>
            </a:r>
            <a:r>
              <a:rPr lang="en-US" sz="2000" b="1" dirty="0" smtClean="0"/>
              <a:t>Virtual Therapist</a:t>
            </a:r>
            <a:r>
              <a:rPr lang="en-US" sz="2000" dirty="0" smtClean="0"/>
              <a:t>. This opens up a serious discussion as to interface standards and metrics, but especially safety standards. Some of these will entail both computer code functions to identify dangerous situations and effective live-human oversight.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Progress and Standards</a:t>
            </a:r>
            <a:endParaRPr lang="en-US" dirty="0"/>
          </a:p>
        </p:txBody>
      </p:sp>
      <p:sp>
        <p:nvSpPr>
          <p:cNvPr id="3" name="Content Placeholder 2"/>
          <p:cNvSpPr>
            <a:spLocks noGrp="1"/>
          </p:cNvSpPr>
          <p:nvPr>
            <p:ph idx="1"/>
          </p:nvPr>
        </p:nvSpPr>
        <p:spPr>
          <a:xfrm>
            <a:off x="376084" y="914400"/>
            <a:ext cx="8369710" cy="3714750"/>
          </a:xfrm>
        </p:spPr>
        <p:txBody>
          <a:bodyPr/>
          <a:lstStyle/>
          <a:p>
            <a:r>
              <a:rPr lang="en-US" dirty="0" smtClean="0"/>
              <a:t>The passage of time seems to bring out images of recycling issue</a:t>
            </a:r>
          </a:p>
          <a:p>
            <a:r>
              <a:rPr lang="en-US" dirty="0" smtClean="0"/>
              <a:t>Progress inevitably seems to make the improbable realizable</a:t>
            </a:r>
          </a:p>
          <a:p>
            <a:r>
              <a:rPr lang="en-US" dirty="0" smtClean="0"/>
              <a:t>The question may be: How does the Standards Community:</a:t>
            </a:r>
          </a:p>
          <a:p>
            <a:pPr lvl="1"/>
            <a:r>
              <a:rPr lang="en-US" dirty="0" smtClean="0"/>
              <a:t>Recognize the issues in a timely way</a:t>
            </a:r>
          </a:p>
          <a:p>
            <a:pPr lvl="1"/>
            <a:r>
              <a:rPr lang="en-US" dirty="0" smtClean="0"/>
              <a:t>Facilitate the achievement of the goals</a:t>
            </a:r>
          </a:p>
          <a:p>
            <a:pPr lvl="1"/>
            <a:r>
              <a:rPr lang="en-US" dirty="0" smtClean="0"/>
              <a:t>Hinder progress</a:t>
            </a:r>
          </a:p>
          <a:p>
            <a:r>
              <a:rPr lang="en-US" dirty="0" smtClean="0"/>
              <a:t>Following along the trail of a multi-decade quest may illuminate this</a:t>
            </a:r>
          </a:p>
          <a:p>
            <a:r>
              <a:rPr lang="en-US" dirty="0" smtClean="0"/>
              <a:t>Back in 1971 there was a project attempting a mental health agent</a:t>
            </a:r>
          </a:p>
          <a:p>
            <a:r>
              <a:rPr lang="en-US" dirty="0" smtClean="0"/>
              <a:t>The University of Colorado (CU) was furthering the work at MIT: ELIZA</a:t>
            </a:r>
          </a:p>
          <a:p>
            <a:r>
              <a:rPr lang="en-US" dirty="0" smtClean="0"/>
              <a:t>The machine: CDC 6500; the Code: </a:t>
            </a:r>
            <a:r>
              <a:rPr lang="en-US" dirty="0" err="1" smtClean="0"/>
              <a:t>Fortan</a:t>
            </a:r>
            <a:r>
              <a:rPr lang="en-US" dirty="0" smtClean="0"/>
              <a:t> IV and SNOBOL 4.</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 Mainframe Computer was </a:t>
            </a:r>
            <a:r>
              <a:rPr lang="en-US" cap="all" dirty="0" smtClean="0"/>
              <a:t>Main</a:t>
            </a:r>
            <a:r>
              <a:rPr lang="en-US" dirty="0" smtClean="0"/>
              <a:t>frame</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p:cNvPicPr/>
          <p:nvPr/>
        </p:nvPicPr>
        <p:blipFill>
          <a:blip r:embed="rId3" cstate="print"/>
          <a:srcRect l="3000" r="5400"/>
          <a:stretch>
            <a:fillRect/>
          </a:stretch>
        </p:blipFill>
        <p:spPr bwMode="auto">
          <a:xfrm>
            <a:off x="3882088" y="1010172"/>
            <a:ext cx="5046324" cy="2753304"/>
          </a:xfrm>
          <a:prstGeom prst="rect">
            <a:avLst/>
          </a:prstGeom>
        </p:spPr>
      </p:pic>
      <p:sp>
        <p:nvSpPr>
          <p:cNvPr id="7" name="Content Placeholder 6"/>
          <p:cNvSpPr>
            <a:spLocks noGrp="1"/>
          </p:cNvSpPr>
          <p:nvPr>
            <p:ph idx="1"/>
          </p:nvPr>
        </p:nvSpPr>
        <p:spPr>
          <a:xfrm>
            <a:off x="0" y="936522"/>
            <a:ext cx="8935556" cy="3714750"/>
          </a:xfrm>
        </p:spPr>
        <p:txBody>
          <a:bodyPr/>
          <a:lstStyle/>
          <a:p>
            <a:r>
              <a:rPr lang="en-US" dirty="0" smtClean="0"/>
              <a:t>CDC 6500 at Purdue, similar</a:t>
            </a:r>
            <a:br>
              <a:rPr lang="en-US" dirty="0" smtClean="0"/>
            </a:br>
            <a:r>
              <a:rPr lang="en-US" dirty="0" smtClean="0"/>
              <a:t> to the one at Colorado Univ.</a:t>
            </a:r>
          </a:p>
          <a:p>
            <a:r>
              <a:rPr lang="en-US" dirty="0" smtClean="0"/>
              <a:t>CPU, RAM and interfaces in </a:t>
            </a:r>
            <a:br>
              <a:rPr lang="en-US" dirty="0" smtClean="0"/>
            </a:br>
            <a:r>
              <a:rPr lang="en-US" dirty="0" smtClean="0"/>
              <a:t>cabinets behind the two </a:t>
            </a:r>
            <a:br>
              <a:rPr lang="en-US" dirty="0" smtClean="0"/>
            </a:br>
            <a:r>
              <a:rPr lang="en-US" dirty="0" smtClean="0"/>
              <a:t>work-stations</a:t>
            </a:r>
          </a:p>
          <a:p>
            <a:r>
              <a:rPr lang="en-US" dirty="0" smtClean="0"/>
              <a:t>Two high-speed reel-to-reel </a:t>
            </a:r>
            <a:br>
              <a:rPr lang="en-US" dirty="0" smtClean="0"/>
            </a:br>
            <a:r>
              <a:rPr lang="en-US" dirty="0" smtClean="0"/>
              <a:t>shorter tape decks on left wall </a:t>
            </a:r>
            <a:br>
              <a:rPr lang="en-US" dirty="0" smtClean="0"/>
            </a:br>
            <a:r>
              <a:rPr lang="en-US" dirty="0" smtClean="0"/>
              <a:t>behind CPU </a:t>
            </a:r>
          </a:p>
          <a:p>
            <a:r>
              <a:rPr lang="en-US" dirty="0" smtClean="0"/>
              <a:t>Input – IBM punch cards</a:t>
            </a:r>
            <a:br>
              <a:rPr lang="en-US" dirty="0" smtClean="0"/>
            </a:br>
            <a:r>
              <a:rPr lang="en-US" dirty="0" smtClean="0"/>
              <a:t>Output – very noisy line-printer or very slow Modem and IBM 2741 Selectric Typewriter (Selectric with electronic interface RS-232-C)</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Simulators before the Digital Age</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descr="LinkTrainerPatnt.jpg"/>
          <p:cNvPicPr/>
          <p:nvPr/>
        </p:nvPicPr>
        <p:blipFill>
          <a:blip r:embed="rId3" cstate="print"/>
          <a:stretch>
            <a:fillRect/>
          </a:stretch>
        </p:blipFill>
        <p:spPr>
          <a:xfrm>
            <a:off x="6064811" y="848356"/>
            <a:ext cx="2939001" cy="3956380"/>
          </a:xfrm>
          <a:prstGeom prst="rect">
            <a:avLst/>
          </a:prstGeom>
        </p:spPr>
      </p:pic>
      <p:sp>
        <p:nvSpPr>
          <p:cNvPr id="8" name="Content Placeholder 7"/>
          <p:cNvSpPr>
            <a:spLocks noGrp="1"/>
          </p:cNvSpPr>
          <p:nvPr>
            <p:ph idx="1"/>
          </p:nvPr>
        </p:nvSpPr>
        <p:spPr>
          <a:xfrm>
            <a:off x="243347" y="907026"/>
            <a:ext cx="6186950" cy="3716594"/>
          </a:xfrm>
        </p:spPr>
        <p:txBody>
          <a:bodyPr/>
          <a:lstStyle/>
          <a:p>
            <a:r>
              <a:rPr lang="en-US" dirty="0" smtClean="0"/>
              <a:t>Still in use in 1970’s, these Link Flight Trainer simulators were electro-mechanical</a:t>
            </a:r>
          </a:p>
          <a:p>
            <a:r>
              <a:rPr lang="en-US" dirty="0" smtClean="0"/>
              <a:t>They did not require any advanced input like the CDC 6500 or IBM 360/370.</a:t>
            </a:r>
          </a:p>
          <a:p>
            <a:r>
              <a:rPr lang="en-US" dirty="0" smtClean="0"/>
              <a:t>Therefore, they did not require any interface standards or compatible terms</a:t>
            </a:r>
          </a:p>
          <a:p>
            <a:r>
              <a:rPr lang="en-US" dirty="0" smtClean="0"/>
              <a:t>Memories of that time seem to indicate standards were more the forte of mechanical engineers</a:t>
            </a:r>
          </a:p>
          <a:p>
            <a:r>
              <a:rPr lang="en-US" dirty="0" smtClean="0"/>
              <a:t>Even the imaginative MIT ELIZA team seem to have no great vision of a therapist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Technologies and Standards</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sp>
        <p:nvSpPr>
          <p:cNvPr id="7" name="Content Placeholder 6"/>
          <p:cNvSpPr>
            <a:spLocks noGrp="1"/>
          </p:cNvSpPr>
          <p:nvPr>
            <p:ph idx="1"/>
          </p:nvPr>
        </p:nvSpPr>
        <p:spPr/>
        <p:txBody>
          <a:bodyPr/>
          <a:lstStyle/>
          <a:p>
            <a:r>
              <a:rPr lang="en-US" dirty="0" smtClean="0"/>
              <a:t>The early work at MIT was not very encouraging and progress, while steady, always seemed to leave the impression: maybe next year.</a:t>
            </a:r>
          </a:p>
          <a:p>
            <a:r>
              <a:rPr lang="en-US" dirty="0" smtClean="0"/>
              <a:t>Nevertheless, progress was spurred on by three drivers</a:t>
            </a:r>
          </a:p>
          <a:p>
            <a:pPr lvl="1"/>
            <a:r>
              <a:rPr lang="en-US" dirty="0" smtClean="0"/>
              <a:t>The explosion of computing and then the internet in ’80’s and /90’s</a:t>
            </a:r>
          </a:p>
          <a:p>
            <a:pPr lvl="1"/>
            <a:r>
              <a:rPr lang="en-US" dirty="0" smtClean="0"/>
              <a:t>The advent of the computer gaming societal segment</a:t>
            </a:r>
          </a:p>
          <a:p>
            <a:pPr lvl="1"/>
            <a:r>
              <a:rPr lang="en-US" dirty="0" smtClean="0"/>
              <a:t>The drive of the military to provide more effective simulations</a:t>
            </a:r>
          </a:p>
          <a:p>
            <a:r>
              <a:rPr lang="en-US" dirty="0" smtClean="0"/>
              <a:t>All of those brought the early 21</a:t>
            </a:r>
            <a:r>
              <a:rPr lang="en-US" baseline="30000" dirty="0" smtClean="0"/>
              <a:t>st</a:t>
            </a:r>
            <a:r>
              <a:rPr lang="en-US" dirty="0" smtClean="0"/>
              <a:t> Century and another life for computer-generated agents that were effectively conversational</a:t>
            </a:r>
          </a:p>
          <a:p>
            <a:r>
              <a:rPr lang="en-US" dirty="0" smtClean="0"/>
              <a:t>Advances in NLP allowed very rapid selection of appropriate responses, that then were delivered by a range of different ways.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“Conversationality”</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p:cNvPicPr/>
          <p:nvPr/>
        </p:nvPicPr>
        <p:blipFill>
          <a:blip r:embed="rId3" cstate="print"/>
          <a:srcRect b="17290"/>
          <a:stretch>
            <a:fillRect/>
          </a:stretch>
        </p:blipFill>
        <p:spPr bwMode="auto">
          <a:xfrm>
            <a:off x="6862793" y="794538"/>
            <a:ext cx="1829908" cy="1709024"/>
          </a:xfrm>
          <a:prstGeom prst="rect">
            <a:avLst/>
          </a:prstGeom>
          <a:noFill/>
          <a:ln w="9525">
            <a:noFill/>
            <a:miter lim="800000"/>
            <a:headEnd/>
            <a:tailEnd/>
          </a:ln>
        </p:spPr>
      </p:pic>
      <p:sp>
        <p:nvSpPr>
          <p:cNvPr id="8" name="Content Placeholder 7"/>
          <p:cNvSpPr>
            <a:spLocks noGrp="1"/>
          </p:cNvSpPr>
          <p:nvPr>
            <p:ph idx="1"/>
          </p:nvPr>
        </p:nvSpPr>
        <p:spPr>
          <a:xfrm>
            <a:off x="132734" y="794537"/>
            <a:ext cx="6730059" cy="3969193"/>
          </a:xfrm>
        </p:spPr>
        <p:txBody>
          <a:bodyPr/>
          <a:lstStyle/>
          <a:p>
            <a:r>
              <a:rPr lang="en-US" dirty="0" smtClean="0"/>
              <a:t>Three technologies have enabled a sort of conversation: Voice Recognition, NLP, and Learning Analytics</a:t>
            </a:r>
          </a:p>
          <a:p>
            <a:r>
              <a:rPr lang="en-US" dirty="0" smtClean="0"/>
              <a:t>Using easily acquired equipment a series of video clips were created making up a library of several hundred </a:t>
            </a:r>
          </a:p>
          <a:p>
            <a:r>
              <a:rPr lang="en-US" dirty="0" smtClean="0"/>
              <a:t>These clips were answers by an engaging mentor </a:t>
            </a:r>
          </a:p>
          <a:p>
            <a:r>
              <a:rPr lang="en-US" dirty="0" smtClean="0"/>
              <a:t>The questions were generated by a team at USC</a:t>
            </a:r>
          </a:p>
          <a:p>
            <a:r>
              <a:rPr lang="en-US" dirty="0" smtClean="0"/>
              <a:t>It included young Cadets from USMA and staff</a:t>
            </a:r>
          </a:p>
          <a:p>
            <a:r>
              <a:rPr lang="en-US" dirty="0" smtClean="0"/>
              <a:t>When users pose questions, the program selects</a:t>
            </a:r>
            <a:br>
              <a:rPr lang="en-US" dirty="0" smtClean="0"/>
            </a:br>
            <a:r>
              <a:rPr lang="en-US" dirty="0" smtClean="0"/>
              <a:t>the most  appropriate answer in &lt;500 msec.</a:t>
            </a:r>
          </a:p>
          <a:p>
            <a:r>
              <a:rPr lang="en-US" dirty="0" smtClean="0"/>
              <a:t>A field trial was held at a USC career day event</a:t>
            </a:r>
            <a:br>
              <a:rPr lang="en-US" dirty="0" smtClean="0"/>
            </a:br>
            <a:r>
              <a:rPr lang="en-US" dirty="0" smtClean="0"/>
              <a:t>on campus that was well attended.</a:t>
            </a:r>
            <a:endParaRPr lang="en-US" dirty="0"/>
          </a:p>
        </p:txBody>
      </p:sp>
      <p:pic>
        <p:nvPicPr>
          <p:cNvPr id="9" name="Picture 8" descr="USC_JobFairMntPalGroup.png"/>
          <p:cNvPicPr>
            <a:picLocks noChangeAspect="1"/>
          </p:cNvPicPr>
          <p:nvPr/>
        </p:nvPicPr>
        <p:blipFill>
          <a:blip r:embed="rId4" cstate="print"/>
          <a:stretch>
            <a:fillRect/>
          </a:stretch>
        </p:blipFill>
        <p:spPr>
          <a:xfrm>
            <a:off x="6188823" y="2571355"/>
            <a:ext cx="2897069" cy="21923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Computer Agents “Conversational”</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descr="STEM_StrawPoll.jpg"/>
          <p:cNvPicPr/>
          <p:nvPr/>
        </p:nvPicPr>
        <p:blipFill>
          <a:blip r:embed="rId3" cstate="print"/>
          <a:stretch>
            <a:fillRect/>
          </a:stretch>
        </p:blipFill>
        <p:spPr>
          <a:xfrm>
            <a:off x="5186990" y="1283111"/>
            <a:ext cx="3831585" cy="2873688"/>
          </a:xfrm>
          <a:prstGeom prst="rect">
            <a:avLst/>
          </a:prstGeom>
        </p:spPr>
      </p:pic>
      <p:sp>
        <p:nvSpPr>
          <p:cNvPr id="8" name="Content Placeholder 7"/>
          <p:cNvSpPr>
            <a:spLocks noGrp="1"/>
          </p:cNvSpPr>
          <p:nvPr>
            <p:ph idx="1"/>
          </p:nvPr>
        </p:nvSpPr>
        <p:spPr>
          <a:xfrm>
            <a:off x="376081" y="914400"/>
            <a:ext cx="4796161" cy="3714750"/>
          </a:xfrm>
        </p:spPr>
        <p:txBody>
          <a:bodyPr/>
          <a:lstStyle/>
          <a:p>
            <a:r>
              <a:rPr lang="en-US" dirty="0" smtClean="0"/>
              <a:t>The question was: “Were the students able to converse.”</a:t>
            </a:r>
          </a:p>
          <a:p>
            <a:r>
              <a:rPr lang="en-US" dirty="0" smtClean="0"/>
              <a:t>This was assessed in two ways</a:t>
            </a:r>
          </a:p>
          <a:p>
            <a:pPr lvl="1"/>
            <a:r>
              <a:rPr lang="en-US" dirty="0" smtClean="0"/>
              <a:t>The users were observed </a:t>
            </a:r>
          </a:p>
          <a:p>
            <a:pPr lvl="1"/>
            <a:r>
              <a:rPr lang="en-US" dirty="0" smtClean="0"/>
              <a:t>The users took a short straw poll</a:t>
            </a:r>
          </a:p>
          <a:p>
            <a:r>
              <a:rPr lang="en-US" dirty="0" smtClean="0"/>
              <a:t> Both modes seemed to support the “conversationality” of the program</a:t>
            </a:r>
          </a:p>
          <a:p>
            <a:r>
              <a:rPr lang="en-US" dirty="0" smtClean="0"/>
              <a:t>When orally debriefed, the users complained more about the GUI</a:t>
            </a:r>
          </a:p>
          <a:p>
            <a:r>
              <a:rPr lang="en-US" dirty="0" smtClean="0"/>
              <a:t>Some were very excited about the experience; adult users even more so.</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Standards</a:t>
            </a:r>
            <a:endParaRPr lang="en-US" dirty="0"/>
          </a:p>
        </p:txBody>
      </p:sp>
      <p:sp>
        <p:nvSpPr>
          <p:cNvPr id="8" name="Content Placeholder 7"/>
          <p:cNvSpPr>
            <a:spLocks noGrp="1"/>
          </p:cNvSpPr>
          <p:nvPr>
            <p:ph idx="1"/>
          </p:nvPr>
        </p:nvSpPr>
        <p:spPr/>
        <p:txBody>
          <a:bodyPr/>
          <a:lstStyle/>
          <a:p>
            <a:r>
              <a:rPr lang="en-US" dirty="0" smtClean="0"/>
              <a:t>As the decades have passed, increasing complexity and dispersion of hardware and personnel have led to the need for formal standards</a:t>
            </a:r>
          </a:p>
          <a:p>
            <a:r>
              <a:rPr lang="en-US" dirty="0" smtClean="0"/>
              <a:t>The most preeminent of these have been the interface standards to ensure disparate functions of large-scale simulations can operate</a:t>
            </a:r>
          </a:p>
          <a:p>
            <a:r>
              <a:rPr lang="en-US" dirty="0" smtClean="0"/>
              <a:t>Now, with human factors and the behavioral sciences involved, the need for human-oriented standards may come into play</a:t>
            </a:r>
          </a:p>
          <a:p>
            <a:r>
              <a:rPr lang="en-US" dirty="0" smtClean="0"/>
              <a:t>Especially with the possibility of doing irreparable psychic harm or inducing suicidal thoughts, an new set of standards may be needed</a:t>
            </a:r>
          </a:p>
          <a:p>
            <a:r>
              <a:rPr lang="en-US" dirty="0" smtClean="0"/>
              <a:t>Testing and approving a device to reduce suicidal tendencies may be more difficult than the format for position and orientation data</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2142</TotalTime>
  <Words>1012</Words>
  <Application>Microsoft Office PowerPoint</Application>
  <PresentationFormat>On-screen Show (16:9)</PresentationFormat>
  <Paragraphs>78</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Custom Design</vt:lpstr>
      <vt:lpstr>1_Custom Design</vt:lpstr>
      <vt:lpstr> Resurrecting a 55-Year-Old Program:  Standards for Emerging Proactive Interaction</vt:lpstr>
      <vt:lpstr>An Old Concept Made Real and XR</vt:lpstr>
      <vt:lpstr>Time, Progress and Standards</vt:lpstr>
      <vt:lpstr>When a Mainframe Computer was Mainframe</vt:lpstr>
      <vt:lpstr>Simulators before the Digital Age</vt:lpstr>
      <vt:lpstr>Progress, Technologies and Standards</vt:lpstr>
      <vt:lpstr>Creating “Conversationality”</vt:lpstr>
      <vt:lpstr>Are Computer Agents “Conversational”</vt:lpstr>
      <vt:lpstr>Formal Standards</vt:lpstr>
      <vt:lpstr>Complexities of Helping the Therapist Out</vt:lpstr>
      <vt:lpstr>Conversation Initiation Enters the Flow</vt:lpstr>
      <vt:lpstr>Conclusions</vt:lpstr>
      <vt:lpstr>Acknowledgements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96</cp:revision>
  <dcterms:created xsi:type="dcterms:W3CDTF">2010-03-08T13:56:26Z</dcterms:created>
  <dcterms:modified xsi:type="dcterms:W3CDTF">2022-02-08T23:57:26Z</dcterms:modified>
</cp:coreProperties>
</file>