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gif" ContentType="image/gif"/>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 id="2147483671" r:id="rId3"/>
  </p:sldMasterIdLst>
  <p:notesMasterIdLst>
    <p:notesMasterId r:id="rId18"/>
  </p:notesMasterIdLst>
  <p:sldIdLst>
    <p:sldId id="260" r:id="rId4"/>
    <p:sldId id="262" r:id="rId5"/>
    <p:sldId id="278" r:id="rId6"/>
    <p:sldId id="265" r:id="rId7"/>
    <p:sldId id="266" r:id="rId8"/>
    <p:sldId id="267" r:id="rId9"/>
    <p:sldId id="270" r:id="rId10"/>
    <p:sldId id="268" r:id="rId11"/>
    <p:sldId id="269" r:id="rId12"/>
    <p:sldId id="272" r:id="rId13"/>
    <p:sldId id="274" r:id="rId14"/>
    <p:sldId id="276" r:id="rId15"/>
    <p:sldId id="277" r:id="rId16"/>
    <p:sldId id="261"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5DA2"/>
    <a:srgbClr val="000099"/>
    <a:srgbClr val="7ABC32"/>
    <a:srgbClr val="333399"/>
    <a:srgbClr val="3333CC"/>
    <a:srgbClr val="0000FF"/>
    <a:srgbClr val="66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66EAE2-9E1C-46EF-960F-2C1FC1902F19}" v="1" dt="2021-12-14T23:28:49.4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5646" autoAdjust="0"/>
  </p:normalViewPr>
  <p:slideViewPr>
    <p:cSldViewPr snapToGrid="0" snapToObjects="1">
      <p:cViewPr varScale="1">
        <p:scale>
          <a:sx n="133" d="100"/>
          <a:sy n="133" d="100"/>
        </p:scale>
        <p:origin x="-492" y="-9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Rowe" userId="a7e66bb7359ceccd" providerId="LiveId" clId="{C666EAE2-9E1C-46EF-960F-2C1FC1902F19}"/>
    <pc:docChg chg="undo custSel modSld modMainMaster">
      <pc:chgData name="Patrick Rowe" userId="a7e66bb7359ceccd" providerId="LiveId" clId="{C666EAE2-9E1C-46EF-960F-2C1FC1902F19}" dt="2021-12-14T23:29:49.682" v="73" actId="20577"/>
      <pc:docMkLst>
        <pc:docMk/>
      </pc:docMkLst>
      <pc:sldChg chg="modSp mod">
        <pc:chgData name="Patrick Rowe" userId="a7e66bb7359ceccd" providerId="LiveId" clId="{C666EAE2-9E1C-46EF-960F-2C1FC1902F19}" dt="2021-12-14T23:29:49.682" v="73" actId="20577"/>
        <pc:sldMkLst>
          <pc:docMk/>
          <pc:sldMk cId="3567761503" sldId="260"/>
        </pc:sldMkLst>
        <pc:spChg chg="mod">
          <ac:chgData name="Patrick Rowe" userId="a7e66bb7359ceccd" providerId="LiveId" clId="{C666EAE2-9E1C-46EF-960F-2C1FC1902F19}" dt="2021-12-14T23:29:49.682" v="73" actId="20577"/>
          <ac:spMkLst>
            <pc:docMk/>
            <pc:sldMk cId="3567761503" sldId="260"/>
            <ac:spMk id="32" creationId="{00000000-0000-0000-0000-000000000000}"/>
          </ac:spMkLst>
        </pc:spChg>
      </pc:sldChg>
      <pc:sldMasterChg chg="modSp mod modSldLayout">
        <pc:chgData name="Patrick Rowe" userId="a7e66bb7359ceccd" providerId="LiveId" clId="{C666EAE2-9E1C-46EF-960F-2C1FC1902F19}" dt="2021-12-14T23:29:09.205" v="71" actId="20577"/>
        <pc:sldMasterMkLst>
          <pc:docMk/>
          <pc:sldMasterMk cId="0" sldId="2147483648"/>
        </pc:sldMasterMkLst>
        <pc:spChg chg="mod">
          <ac:chgData name="Patrick Rowe" userId="a7e66bb7359ceccd" providerId="LiveId" clId="{C666EAE2-9E1C-46EF-960F-2C1FC1902F19}" dt="2021-12-14T23:29:01.261" v="63" actId="20577"/>
          <ac:spMkLst>
            <pc:docMk/>
            <pc:sldMasterMk cId="0" sldId="2147483648"/>
            <ac:spMk id="11" creationId="{00000000-0000-0000-0000-000000000000}"/>
          </ac:spMkLst>
        </pc:spChg>
        <pc:sldLayoutChg chg="modSp mod">
          <pc:chgData name="Patrick Rowe" userId="a7e66bb7359ceccd" providerId="LiveId" clId="{C666EAE2-9E1C-46EF-960F-2C1FC1902F19}" dt="2021-12-14T23:29:09.205" v="71" actId="20577"/>
          <pc:sldLayoutMkLst>
            <pc:docMk/>
            <pc:sldMasterMk cId="0" sldId="2147483648"/>
            <pc:sldLayoutMk cId="293559987" sldId="2147483655"/>
          </pc:sldLayoutMkLst>
          <pc:spChg chg="mod">
            <ac:chgData name="Patrick Rowe" userId="a7e66bb7359ceccd" providerId="LiveId" clId="{C666EAE2-9E1C-46EF-960F-2C1FC1902F19}" dt="2021-12-14T23:28:49.456" v="55" actId="20577"/>
            <ac:spMkLst>
              <pc:docMk/>
              <pc:sldMasterMk cId="0" sldId="2147483648"/>
              <pc:sldLayoutMk cId="293559987" sldId="2147483655"/>
              <ac:spMk id="6" creationId="{00000000-0000-0000-0000-000000000000}"/>
            </ac:spMkLst>
          </pc:spChg>
          <pc:spChg chg="mod">
            <ac:chgData name="Patrick Rowe" userId="a7e66bb7359ceccd" providerId="LiveId" clId="{C666EAE2-9E1C-46EF-960F-2C1FC1902F19}" dt="2021-12-14T23:29:09.205" v="71" actId="20577"/>
            <ac:spMkLst>
              <pc:docMk/>
              <pc:sldMasterMk cId="0" sldId="2147483648"/>
              <pc:sldLayoutMk cId="293559987" sldId="2147483655"/>
              <ac:spMk id="10" creationId="{00000000-0000-0000-0000-000000000000}"/>
            </ac:spMkLst>
          </pc:spChg>
          <pc:spChg chg="mod">
            <ac:chgData name="Patrick Rowe" userId="a7e66bb7359ceccd" providerId="LiveId" clId="{C666EAE2-9E1C-46EF-960F-2C1FC1902F19}" dt="2021-12-14T23:26:36.941" v="7" actId="20577"/>
            <ac:spMkLst>
              <pc:docMk/>
              <pc:sldMasterMk cId="0" sldId="2147483648"/>
              <pc:sldLayoutMk cId="293559987" sldId="2147483655"/>
              <ac:spMk id="11" creationId="{00000000-0000-0000-0000-000000000000}"/>
            </ac:spMkLst>
          </pc:spChg>
        </pc:sldLayoutChg>
        <pc:sldLayoutChg chg="modSp mod">
          <pc:chgData name="Patrick Rowe" userId="a7e66bb7359ceccd" providerId="LiveId" clId="{C666EAE2-9E1C-46EF-960F-2C1FC1902F19}" dt="2021-12-14T23:28:10.256" v="53" actId="1037"/>
          <pc:sldLayoutMkLst>
            <pc:docMk/>
            <pc:sldMasterMk cId="0" sldId="2147483648"/>
            <pc:sldLayoutMk cId="1919131262" sldId="2147483657"/>
          </pc:sldLayoutMkLst>
          <pc:spChg chg="mod">
            <ac:chgData name="Patrick Rowe" userId="a7e66bb7359ceccd" providerId="LiveId" clId="{C666EAE2-9E1C-46EF-960F-2C1FC1902F19}" dt="2021-12-14T23:28:10.256" v="53" actId="1037"/>
            <ac:spMkLst>
              <pc:docMk/>
              <pc:sldMasterMk cId="0" sldId="2147483648"/>
              <pc:sldLayoutMk cId="1919131262" sldId="2147483657"/>
              <ac:spMk id="4"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A1F204-0010-4BCC-AF04-23E6E3D45BFE}" type="datetimeFigureOut">
              <a:rPr lang="en-US" smtClean="0"/>
              <a:pPr/>
              <a:t>2/7/2022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400413-910E-41A9-B6A3-65404A7F32CE}" type="slidenum">
              <a:rPr lang="en-US" smtClean="0"/>
              <a:pPr/>
              <a:t>‹#›</a:t>
            </a:fld>
            <a:endParaRPr lang="en-US"/>
          </a:p>
        </p:txBody>
      </p:sp>
    </p:spTree>
    <p:extLst>
      <p:ext uri="{BB962C8B-B14F-4D97-AF65-F5344CB8AC3E}">
        <p14:creationId xmlns="" xmlns:p14="http://schemas.microsoft.com/office/powerpoint/2010/main" val="3238782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1825612" y="3290285"/>
            <a:ext cx="5492786" cy="369332"/>
          </a:xfrm>
          <a:prstGeom prst="rect">
            <a:avLst/>
          </a:prstGeom>
        </p:spPr>
        <p:txBody>
          <a:bodyPr vert="horz" wrap="none" lIns="91440" tIns="45720" rIns="91440" bIns="45720" rtlCol="0">
            <a:spAutoFit/>
          </a:bodyPr>
          <a:lstStyle>
            <a:lvl1pPr algn="l">
              <a:defRPr lang="en-US" sz="1800" b="1" i="1" dirty="0">
                <a:solidFill>
                  <a:srgbClr val="0070C0"/>
                </a:solidFill>
                <a:latin typeface="+mn-lt"/>
                <a:cs typeface="+mn-cs"/>
              </a:defRPr>
            </a:lvl1pPr>
          </a:lstStyle>
          <a:p>
            <a:pPr marL="0" lvl="0" indent="0" algn="ctr">
              <a:buFont typeface="Arial" pitchFamily="34" charset="0"/>
            </a:pPr>
            <a:r>
              <a:rPr lang="en-US" noProof="0" dirty="0"/>
              <a:t>Click to edit the reference (2022-SIW-Presentation-xxx)</a:t>
            </a:r>
          </a:p>
        </p:txBody>
      </p:sp>
      <p:sp>
        <p:nvSpPr>
          <p:cNvPr id="10" name="Rectangle 9"/>
          <p:cNvSpPr/>
          <p:nvPr userDrawn="1"/>
        </p:nvSpPr>
        <p:spPr>
          <a:xfrm>
            <a:off x="0" y="4840969"/>
            <a:ext cx="9144000" cy="302531"/>
          </a:xfrm>
          <a:prstGeom prst="rect">
            <a:avLst/>
          </a:prstGeom>
          <a:solidFill>
            <a:srgbClr val="A3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b="1" noProof="0" dirty="0">
                <a:solidFill>
                  <a:srgbClr val="0070C0"/>
                </a:solidFill>
              </a:rPr>
              <a:t>2022 Simulation Innovation Workshop (SIW)</a:t>
            </a:r>
          </a:p>
        </p:txBody>
      </p:sp>
      <p:sp>
        <p:nvSpPr>
          <p:cNvPr id="11" name="Rectangle 10"/>
          <p:cNvSpPr/>
          <p:nvPr userDrawn="1"/>
        </p:nvSpPr>
        <p:spPr>
          <a:xfrm>
            <a:off x="3927724" y="4840969"/>
            <a:ext cx="5216276" cy="302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350" b="1" i="1" noProof="0" dirty="0">
                <a:solidFill>
                  <a:srgbClr val="0070C0"/>
                </a:solidFill>
              </a:rPr>
              <a:t>7-11 February 2022</a:t>
            </a:r>
          </a:p>
        </p:txBody>
      </p:sp>
      <p:sp>
        <p:nvSpPr>
          <p:cNvPr id="3" name="Titre 2"/>
          <p:cNvSpPr>
            <a:spLocks noGrp="1"/>
          </p:cNvSpPr>
          <p:nvPr>
            <p:ph type="title" hasCustomPrompt="1"/>
          </p:nvPr>
        </p:nvSpPr>
        <p:spPr>
          <a:xfrm>
            <a:off x="485800" y="1581150"/>
            <a:ext cx="8172400" cy="1524001"/>
          </a:xfrm>
          <a:noFill/>
        </p:spPr>
        <p:txBody>
          <a:bodyPr vert="horz" lIns="91440" tIns="45720" rIns="91440" bIns="45720" rtlCol="0" anchor="b" anchorCtr="1">
            <a:normAutofit/>
          </a:bodyPr>
          <a:lstStyle>
            <a:lvl1pPr algn="ctr">
              <a:defRPr lang="fr-FR" sz="3300">
                <a:solidFill>
                  <a:srgbClr val="0070C0"/>
                </a:solidFill>
                <a:cs typeface="+mj-cs"/>
              </a:defRPr>
            </a:lvl1pPr>
          </a:lstStyle>
          <a:p>
            <a:pPr lvl="0"/>
            <a:r>
              <a:rPr lang="en-US" noProof="0" dirty="0"/>
              <a:t>Click to edit the title</a:t>
            </a:r>
          </a:p>
        </p:txBody>
      </p:sp>
      <p:sp>
        <p:nvSpPr>
          <p:cNvPr id="19" name="Espace réservé du texte 18"/>
          <p:cNvSpPr>
            <a:spLocks noGrp="1"/>
          </p:cNvSpPr>
          <p:nvPr>
            <p:ph type="body" sz="quarter" idx="10" hasCustomPrompt="1"/>
          </p:nvPr>
        </p:nvSpPr>
        <p:spPr>
          <a:xfrm>
            <a:off x="762000" y="3844751"/>
            <a:ext cx="7620000" cy="860599"/>
          </a:xfrm>
          <a:prstGeom prst="rect">
            <a:avLst/>
          </a:prstGeom>
        </p:spPr>
        <p:txBody>
          <a:bodyPr vert="horz" lIns="91440" tIns="45720" rIns="91440" bIns="45720" rtlCol="0">
            <a:normAutofit fontScale="70000" lnSpcReduction="20000"/>
          </a:bodyPr>
          <a:lstStyle>
            <a:lvl1pPr marL="0" marR="0" indent="0" algn="ctr" defTabSz="685800" rtl="0" eaLnBrk="1" fontAlgn="auto" latinLnBrk="0" hangingPunct="1">
              <a:lnSpc>
                <a:spcPct val="100000"/>
              </a:lnSpc>
              <a:spcBef>
                <a:spcPct val="20000"/>
              </a:spcBef>
              <a:spcAft>
                <a:spcPts val="0"/>
              </a:spcAft>
              <a:buClrTx/>
              <a:buSzTx/>
              <a:buFont typeface="Arial" pitchFamily="34" charset="0"/>
              <a:buNone/>
              <a:tabLst/>
              <a:defRPr lang="fr-FR" sz="1800" b="1" i="1">
                <a:solidFill>
                  <a:schemeClr val="tx1">
                    <a:lumMod val="75000"/>
                    <a:lumOff val="25000"/>
                  </a:schemeClr>
                </a:solidFill>
                <a:latin typeface="+mn-lt"/>
                <a:cs typeface="+mn-cs"/>
              </a:defRPr>
            </a:lvl1pPr>
            <a:lvl2pPr>
              <a:defRPr lang="fr-FR" smtClean="0">
                <a:solidFill>
                  <a:schemeClr val="tx1">
                    <a:tint val="75000"/>
                  </a:schemeClr>
                </a:solidFill>
                <a:latin typeface="+mn-lt"/>
                <a:cs typeface="+mn-cs"/>
              </a:defRPr>
            </a:lvl2pPr>
            <a:lvl3pPr>
              <a:defRPr lang="fr-FR" smtClean="0">
                <a:solidFill>
                  <a:schemeClr val="tx1">
                    <a:tint val="75000"/>
                  </a:schemeClr>
                </a:solidFill>
                <a:latin typeface="+mn-lt"/>
                <a:cs typeface="+mn-cs"/>
              </a:defRPr>
            </a:lvl3pPr>
            <a:lvl4pPr>
              <a:defRPr lang="fr-FR" smtClean="0">
                <a:solidFill>
                  <a:schemeClr val="tx1">
                    <a:tint val="75000"/>
                  </a:schemeClr>
                </a:solidFill>
                <a:latin typeface="+mn-lt"/>
                <a:cs typeface="+mn-cs"/>
              </a:defRPr>
            </a:lvl4pPr>
            <a:lvl5pPr>
              <a:defRPr lang="fr-FR">
                <a:solidFill>
                  <a:schemeClr val="tx1">
                    <a:tint val="75000"/>
                  </a:schemeClr>
                </a:solidFill>
                <a:latin typeface="+mn-lt"/>
                <a:cs typeface="+mn-cs"/>
              </a:defRPr>
            </a:lvl5p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Click to edit the presenter (Presenter, Company, Nation)</a:t>
            </a:r>
          </a:p>
        </p:txBody>
      </p:sp>
      <p:pic>
        <p:nvPicPr>
          <p:cNvPr id="12" name="Picture 1" descr="SISO_Logo_Horizontal-1.jpg">
            <a:extLst>
              <a:ext uri="{FF2B5EF4-FFF2-40B4-BE49-F238E27FC236}">
                <a16:creationId xmlns="" xmlns:a16="http://schemas.microsoft.com/office/drawing/2014/main" id="{DD8A38DC-4E78-1A47-89F9-A8B020CBD7EF}"/>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941832" y="83718"/>
            <a:ext cx="7260336" cy="1335902"/>
          </a:xfrm>
          <a:prstGeom prst="rect">
            <a:avLst/>
          </a:prstGeom>
        </p:spPr>
      </p:pic>
    </p:spTree>
    <p:extLst>
      <p:ext uri="{BB962C8B-B14F-4D97-AF65-F5344CB8AC3E}">
        <p14:creationId xmlns="" xmlns:p14="http://schemas.microsoft.com/office/powerpoint/2010/main" val="293559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49CB8E-3BFB-4BEF-9AC9-7304D2AEC1B4}" type="datetimeFigureOut">
              <a:rPr lang="en-US" smtClean="0"/>
              <a:pPr/>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7B8EA-53A2-4B90-8AB2-8830E8D8DD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49CB8E-3BFB-4BEF-9AC9-7304D2AEC1B4}" type="datetimeFigureOut">
              <a:rPr lang="en-US" smtClean="0"/>
              <a:pPr/>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7B8EA-53A2-4B90-8AB2-8830E8D8DD0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49CB8E-3BFB-4BEF-9AC9-7304D2AEC1B4}" type="datetimeFigureOut">
              <a:rPr lang="en-US" smtClean="0"/>
              <a:pPr/>
              <a:t>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7B8EA-53A2-4B90-8AB2-8830E8D8DD0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49CB8E-3BFB-4BEF-9AC9-7304D2AEC1B4}" type="datetimeFigureOut">
              <a:rPr lang="en-US" smtClean="0"/>
              <a:pPr/>
              <a:t>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7B8EA-53A2-4B90-8AB2-8830E8D8DD0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9CB8E-3BFB-4BEF-9AC9-7304D2AEC1B4}" type="datetimeFigureOut">
              <a:rPr lang="en-US" smtClean="0"/>
              <a:pPr/>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7B8EA-53A2-4B90-8AB2-8830E8D8DD06}"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49CB8E-3BFB-4BEF-9AC9-7304D2AEC1B4}" type="datetimeFigureOut">
              <a:rPr lang="en-US" smtClean="0"/>
              <a:pPr/>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7B8EA-53A2-4B90-8AB2-8830E8D8DD06}"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49CB8E-3BFB-4BEF-9AC9-7304D2AEC1B4}" type="datetimeFigureOut">
              <a:rPr lang="en-US" smtClean="0"/>
              <a:pPr/>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7B8EA-53A2-4B90-8AB2-8830E8D8DD06}"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49CB8E-3BFB-4BEF-9AC9-7304D2AEC1B4}" type="datetimeFigureOut">
              <a:rPr lang="en-US" smtClean="0"/>
              <a:pPr/>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7B8EA-53A2-4B90-8AB2-8830E8D8DD06}"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49CB8E-3BFB-4BEF-9AC9-7304D2AEC1B4}" type="datetimeFigureOut">
              <a:rPr lang="en-US" smtClean="0"/>
              <a:pPr/>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7B8EA-53A2-4B90-8AB2-8830E8D8DD06}"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59CDD5-B660-4B1D-9AD2-26FF48059066}" type="datetimeFigureOut">
              <a:rPr lang="en-US" smtClean="0"/>
              <a:pPr/>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1196B-7D6A-432A-B753-E903ADDD554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List">
    <p:spTree>
      <p:nvGrpSpPr>
        <p:cNvPr id="1" name=""/>
        <p:cNvGrpSpPr/>
        <p:nvPr/>
      </p:nvGrpSpPr>
      <p:grpSpPr>
        <a:xfrm>
          <a:off x="0" y="0"/>
          <a:ext cx="0" cy="0"/>
          <a:chOff x="0" y="0"/>
          <a:chExt cx="0" cy="0"/>
        </a:xfrm>
      </p:grpSpPr>
      <p:sp>
        <p:nvSpPr>
          <p:cNvPr id="2" name="Title 1"/>
          <p:cNvSpPr>
            <a:spLocks noGrp="1"/>
          </p:cNvSpPr>
          <p:nvPr>
            <p:ph type="title"/>
          </p:nvPr>
        </p:nvSpPr>
        <p:spPr>
          <a:xfrm>
            <a:off x="728699" y="0"/>
            <a:ext cx="6815101" cy="735546"/>
          </a:xfrm>
        </p:spPr>
        <p:txBody>
          <a:bodyPr/>
          <a:lstStyle/>
          <a:p>
            <a:r>
              <a:rPr lang="en-US" dirty="0"/>
              <a:t>Click to edit Master title style</a:t>
            </a:r>
          </a:p>
        </p:txBody>
      </p:sp>
      <p:sp>
        <p:nvSpPr>
          <p:cNvPr id="5" name="Content Placeholder 2"/>
          <p:cNvSpPr>
            <a:spLocks noGrp="1"/>
          </p:cNvSpPr>
          <p:nvPr>
            <p:ph idx="1"/>
          </p:nvPr>
        </p:nvSpPr>
        <p:spPr>
          <a:xfrm>
            <a:off x="516531" y="914400"/>
            <a:ext cx="8124528" cy="3714750"/>
          </a:xfrm>
          <a:prstGeom prst="rect">
            <a:avLst/>
          </a:prstGeom>
        </p:spPr>
        <p:txBody>
          <a:bodyPr/>
          <a:lstStyle>
            <a:lvl1pPr marL="342900" indent="-342900">
              <a:buClr>
                <a:srgbClr val="0070C0"/>
              </a:buClr>
              <a:buFont typeface="Arial" panose="020B0604020202020204" pitchFamily="34" charset="0"/>
              <a:buChar char="•"/>
              <a:defRPr sz="2100" b="1">
                <a:solidFill>
                  <a:srgbClr val="0070C0"/>
                </a:solidFill>
                <a:latin typeface="+mn-lt"/>
              </a:defRPr>
            </a:lvl1pPr>
            <a:lvl2pPr marL="600075" indent="-257175">
              <a:buClr>
                <a:schemeClr val="tx1"/>
              </a:buClr>
              <a:buFont typeface="Wingdings" panose="05000000000000000000" pitchFamily="2" charset="2"/>
              <a:buChar char="§"/>
              <a:defRPr sz="1800">
                <a:solidFill>
                  <a:schemeClr val="tx1"/>
                </a:solidFill>
                <a:latin typeface="+mn-lt"/>
              </a:defRPr>
            </a:lvl2pPr>
            <a:lvl3pPr marL="942975" indent="-257175">
              <a:buClr>
                <a:schemeClr val="tx1"/>
              </a:buClr>
              <a:buFont typeface="Wingdings" panose="05000000000000000000" pitchFamily="2" charset="2"/>
              <a:buChar char="Ø"/>
              <a:defRPr sz="1500" i="1">
                <a:solidFill>
                  <a:schemeClr val="tx1"/>
                </a:solidFill>
                <a:latin typeface="+mn-lt"/>
              </a:defRPr>
            </a:lvl3pPr>
            <a:lvl4pPr>
              <a:buClr>
                <a:schemeClr val="tx1"/>
              </a:buClr>
              <a:defRPr sz="1350">
                <a:solidFill>
                  <a:schemeClr val="tx1"/>
                </a:solidFill>
                <a:latin typeface="Arial Narrow" pitchFamily="34" charset="0"/>
              </a:defRPr>
            </a:lvl4pPr>
            <a:lvl5pPr>
              <a:buClr>
                <a:schemeClr val="tx1"/>
              </a:buClr>
              <a:defRPr sz="135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8" name="Title 1"/>
          <p:cNvSpPr txBox="1">
            <a:spLocks/>
          </p:cNvSpPr>
          <p:nvPr userDrawn="1"/>
        </p:nvSpPr>
        <p:spPr>
          <a:xfrm>
            <a:off x="7343121" y="0"/>
            <a:ext cx="1797939" cy="741366"/>
          </a:xfrm>
          <a:prstGeom prst="rect">
            <a:avLst/>
          </a:prstGeom>
          <a:solidFill>
            <a:srgbClr val="005DA2"/>
          </a:solidFill>
          <a:ln>
            <a:noFill/>
          </a:ln>
        </p:spPr>
        <p:txBody>
          <a:bodyPr vert="horz" lIns="91440" tIns="45720" rIns="91440" bIns="45720" rtlCol="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chemeClr val="bg1"/>
              </a:solidFill>
              <a:effectLst/>
              <a:uLnTx/>
              <a:uFillTx/>
              <a:latin typeface="+mj-lt"/>
              <a:ea typeface="+mj-ea"/>
              <a:cs typeface="Times New Roman" pitchFamily="18" charset="0"/>
            </a:endParaRPr>
          </a:p>
        </p:txBody>
      </p:sp>
      <p:pic>
        <p:nvPicPr>
          <p:cNvPr id="6" name="Picture 5" descr="USCSealTrnsprntBdr copy.gif"/>
          <p:cNvPicPr>
            <a:picLocks noChangeAspect="1"/>
          </p:cNvPicPr>
          <p:nvPr userDrawn="1"/>
        </p:nvPicPr>
        <p:blipFill>
          <a:blip r:embed="rId2" cstate="print"/>
          <a:stretch>
            <a:fillRect/>
          </a:stretch>
        </p:blipFill>
        <p:spPr>
          <a:xfrm>
            <a:off x="7578334" y="72777"/>
            <a:ext cx="602038" cy="618092"/>
          </a:xfrm>
          <a:prstGeom prst="rect">
            <a:avLst/>
          </a:prstGeom>
        </p:spPr>
      </p:pic>
      <p:pic>
        <p:nvPicPr>
          <p:cNvPr id="7" name="Picture 6" descr="CPU_Logo.png"/>
          <p:cNvPicPr>
            <a:picLocks noChangeAspect="1"/>
          </p:cNvPicPr>
          <p:nvPr userDrawn="1"/>
        </p:nvPicPr>
        <p:blipFill>
          <a:blip r:embed="rId3" cstate="print"/>
          <a:stretch>
            <a:fillRect/>
          </a:stretch>
        </p:blipFill>
        <p:spPr>
          <a:xfrm>
            <a:off x="8306012" y="49040"/>
            <a:ext cx="670094" cy="665566"/>
          </a:xfrm>
          <a:prstGeom prst="rect">
            <a:avLst/>
          </a:prstGeom>
        </p:spPr>
      </p:pic>
    </p:spTree>
    <p:extLst>
      <p:ext uri="{BB962C8B-B14F-4D97-AF65-F5344CB8AC3E}">
        <p14:creationId xmlns="" xmlns:p14="http://schemas.microsoft.com/office/powerpoint/2010/main" val="1742691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59CDD5-B660-4B1D-9AD2-26FF48059066}" type="datetimeFigureOut">
              <a:rPr lang="en-US" smtClean="0"/>
              <a:pPr/>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1196B-7D6A-432A-B753-E903ADDD5546}"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59CDD5-B660-4B1D-9AD2-26FF48059066}" type="datetimeFigureOut">
              <a:rPr lang="en-US" smtClean="0"/>
              <a:pPr/>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1196B-7D6A-432A-B753-E903ADDD5546}"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59CDD5-B660-4B1D-9AD2-26FF48059066}" type="datetimeFigureOut">
              <a:rPr lang="en-US" smtClean="0"/>
              <a:pPr/>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1196B-7D6A-432A-B753-E903ADDD5546}"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59CDD5-B660-4B1D-9AD2-26FF48059066}" type="datetimeFigureOut">
              <a:rPr lang="en-US" smtClean="0"/>
              <a:pPr/>
              <a:t>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51196B-7D6A-432A-B753-E903ADDD5546}"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59CDD5-B660-4B1D-9AD2-26FF48059066}" type="datetimeFigureOut">
              <a:rPr lang="en-US" smtClean="0"/>
              <a:pPr/>
              <a:t>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51196B-7D6A-432A-B753-E903ADDD5546}"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59CDD5-B660-4B1D-9AD2-26FF48059066}" type="datetimeFigureOut">
              <a:rPr lang="en-US" smtClean="0"/>
              <a:pPr/>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51196B-7D6A-432A-B753-E903ADDD5546}"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59CDD5-B660-4B1D-9AD2-26FF48059066}" type="datetimeFigureOut">
              <a:rPr lang="en-US" smtClean="0"/>
              <a:pPr/>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1196B-7D6A-432A-B753-E903ADDD5546}"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59CDD5-B660-4B1D-9AD2-26FF48059066}" type="datetimeFigureOut">
              <a:rPr lang="en-US" smtClean="0"/>
              <a:pPr/>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1196B-7D6A-432A-B753-E903ADDD5546}"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59CDD5-B660-4B1D-9AD2-26FF48059066}" type="datetimeFigureOut">
              <a:rPr lang="en-US" smtClean="0"/>
              <a:pPr/>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1196B-7D6A-432A-B753-E903ADDD5546}"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59CDD5-B660-4B1D-9AD2-26FF48059066}" type="datetimeFigureOut">
              <a:rPr lang="en-US" smtClean="0"/>
              <a:pPr/>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1196B-7D6A-432A-B753-E903ADDD554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2"/>
          <p:cNvSpPr>
            <a:spLocks noGrp="1"/>
          </p:cNvSpPr>
          <p:nvPr>
            <p:ph idx="10"/>
          </p:nvPr>
        </p:nvSpPr>
        <p:spPr>
          <a:xfrm>
            <a:off x="4648200" y="914400"/>
            <a:ext cx="3960000" cy="3714750"/>
          </a:xfrm>
          <a:prstGeom prst="rect">
            <a:avLst/>
          </a:prstGeom>
        </p:spPr>
        <p:txBody>
          <a:bodyPr>
            <a:normAutofit/>
          </a:bodyPr>
          <a:lstStyle>
            <a:lvl1pPr marL="342900" indent="-342900">
              <a:buClr>
                <a:srgbClr val="0070C0"/>
              </a:buClr>
              <a:buFont typeface="Arial" panose="020B0604020202020204" pitchFamily="34" charset="0"/>
              <a:buChar char="•"/>
              <a:defRPr sz="1800" b="1">
                <a:solidFill>
                  <a:srgbClr val="0070C0"/>
                </a:solidFill>
                <a:latin typeface="+mn-lt"/>
              </a:defRPr>
            </a:lvl1pPr>
            <a:lvl2pPr marL="600075" indent="-257175">
              <a:buClr>
                <a:schemeClr val="tx1"/>
              </a:buClr>
              <a:buFont typeface="Wingdings" panose="05000000000000000000" pitchFamily="2" charset="2"/>
              <a:buChar char="§"/>
              <a:defRPr sz="1500">
                <a:solidFill>
                  <a:schemeClr val="tx1"/>
                </a:solidFill>
                <a:latin typeface="+mn-lt"/>
              </a:defRPr>
            </a:lvl2pPr>
            <a:lvl3pPr marL="942975" indent="-257175">
              <a:buClr>
                <a:schemeClr val="tx1"/>
              </a:buClr>
              <a:buFont typeface="Wingdings" panose="05000000000000000000" pitchFamily="2" charset="2"/>
              <a:buChar char="Ø"/>
              <a:defRPr sz="1350" i="1">
                <a:solidFill>
                  <a:schemeClr val="tx1"/>
                </a:solidFill>
                <a:latin typeface="+mn-lt"/>
              </a:defRPr>
            </a:lvl3pPr>
            <a:lvl4pPr>
              <a:buClr>
                <a:schemeClr val="tx1"/>
              </a:buClr>
              <a:defRPr sz="1350">
                <a:solidFill>
                  <a:schemeClr val="tx1"/>
                </a:solidFill>
                <a:latin typeface="Arial Narrow" pitchFamily="34" charset="0"/>
              </a:defRPr>
            </a:lvl4pPr>
            <a:lvl5pPr>
              <a:buClr>
                <a:schemeClr val="tx1"/>
              </a:buClr>
              <a:defRPr sz="135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6" name="Content Placeholder 2"/>
          <p:cNvSpPr>
            <a:spLocks noGrp="1"/>
          </p:cNvSpPr>
          <p:nvPr>
            <p:ph idx="11"/>
          </p:nvPr>
        </p:nvSpPr>
        <p:spPr>
          <a:xfrm>
            <a:off x="457200" y="914400"/>
            <a:ext cx="3960000" cy="3714750"/>
          </a:xfrm>
          <a:prstGeom prst="rect">
            <a:avLst/>
          </a:prstGeom>
        </p:spPr>
        <p:txBody>
          <a:bodyPr>
            <a:normAutofit/>
          </a:bodyPr>
          <a:lstStyle>
            <a:lvl1pPr marL="342900" indent="-342900">
              <a:buClr>
                <a:srgbClr val="0070C0"/>
              </a:buClr>
              <a:buFont typeface="Arial" panose="020B0604020202020204" pitchFamily="34" charset="0"/>
              <a:buChar char="•"/>
              <a:defRPr sz="1800" b="1">
                <a:solidFill>
                  <a:srgbClr val="0070C0"/>
                </a:solidFill>
                <a:latin typeface="+mn-lt"/>
              </a:defRPr>
            </a:lvl1pPr>
            <a:lvl2pPr marL="600075" indent="-257175">
              <a:buClr>
                <a:schemeClr val="tx1"/>
              </a:buClr>
              <a:buFont typeface="Wingdings" panose="05000000000000000000" pitchFamily="2" charset="2"/>
              <a:buChar char="§"/>
              <a:defRPr sz="1500">
                <a:solidFill>
                  <a:schemeClr val="tx1"/>
                </a:solidFill>
                <a:latin typeface="+mn-lt"/>
              </a:defRPr>
            </a:lvl2pPr>
            <a:lvl3pPr marL="942975" indent="-257175">
              <a:buClr>
                <a:schemeClr val="tx1"/>
              </a:buClr>
              <a:buFont typeface="Wingdings" panose="05000000000000000000" pitchFamily="2" charset="2"/>
              <a:buChar char="Ø"/>
              <a:defRPr sz="1350" i="1">
                <a:solidFill>
                  <a:schemeClr val="tx1"/>
                </a:solidFill>
                <a:latin typeface="+mn-lt"/>
              </a:defRPr>
            </a:lvl3pPr>
            <a:lvl4pPr>
              <a:buClr>
                <a:schemeClr val="tx1"/>
              </a:buClr>
              <a:defRPr sz="1350">
                <a:solidFill>
                  <a:schemeClr val="tx1"/>
                </a:solidFill>
                <a:latin typeface="Arial Narrow" pitchFamily="34" charset="0"/>
              </a:defRPr>
            </a:lvl4pPr>
            <a:lvl5pPr>
              <a:buClr>
                <a:schemeClr val="tx1"/>
              </a:buClr>
              <a:defRPr sz="135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pic>
        <p:nvPicPr>
          <p:cNvPr id="5" name="Picture 4" descr="USCSealTrnsprntBdr copy.gif"/>
          <p:cNvPicPr>
            <a:picLocks noChangeAspect="1"/>
          </p:cNvPicPr>
          <p:nvPr userDrawn="1"/>
        </p:nvPicPr>
        <p:blipFill>
          <a:blip r:embed="rId2" cstate="print"/>
          <a:stretch>
            <a:fillRect/>
          </a:stretch>
        </p:blipFill>
        <p:spPr>
          <a:xfrm>
            <a:off x="7543801" y="82554"/>
            <a:ext cx="602038" cy="618092"/>
          </a:xfrm>
          <a:prstGeom prst="rect">
            <a:avLst/>
          </a:prstGeom>
        </p:spPr>
      </p:pic>
      <p:pic>
        <p:nvPicPr>
          <p:cNvPr id="7" name="Picture 6" descr="CPU_Logo.png"/>
          <p:cNvPicPr>
            <a:picLocks noChangeAspect="1"/>
          </p:cNvPicPr>
          <p:nvPr userDrawn="1"/>
        </p:nvPicPr>
        <p:blipFill>
          <a:blip r:embed="rId3" cstate="print"/>
          <a:stretch>
            <a:fillRect/>
          </a:stretch>
        </p:blipFill>
        <p:spPr>
          <a:xfrm>
            <a:off x="8271479" y="35080"/>
            <a:ext cx="670094" cy="665566"/>
          </a:xfrm>
          <a:prstGeom prst="rect">
            <a:avLst/>
          </a:prstGeom>
        </p:spPr>
      </p:pic>
    </p:spTree>
    <p:extLst>
      <p:ext uri="{BB962C8B-B14F-4D97-AF65-F5344CB8AC3E}">
        <p14:creationId xmlns="" xmlns:p14="http://schemas.microsoft.com/office/powerpoint/2010/main" val="392352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3" name="Picture 2" descr="USCSealTrnsprntBdr copy.gif"/>
          <p:cNvPicPr>
            <a:picLocks noChangeAspect="1"/>
          </p:cNvPicPr>
          <p:nvPr userDrawn="1"/>
        </p:nvPicPr>
        <p:blipFill>
          <a:blip r:embed="rId2" cstate="print"/>
          <a:stretch>
            <a:fillRect/>
          </a:stretch>
        </p:blipFill>
        <p:spPr>
          <a:xfrm>
            <a:off x="7543801" y="82554"/>
            <a:ext cx="602038" cy="618092"/>
          </a:xfrm>
          <a:prstGeom prst="rect">
            <a:avLst/>
          </a:prstGeom>
        </p:spPr>
      </p:pic>
      <p:pic>
        <p:nvPicPr>
          <p:cNvPr id="4" name="Picture 3" descr="CPU_Logo.png"/>
          <p:cNvPicPr>
            <a:picLocks noChangeAspect="1"/>
          </p:cNvPicPr>
          <p:nvPr userDrawn="1"/>
        </p:nvPicPr>
        <p:blipFill>
          <a:blip r:embed="rId3" cstate="print"/>
          <a:stretch>
            <a:fillRect/>
          </a:stretch>
        </p:blipFill>
        <p:spPr>
          <a:xfrm>
            <a:off x="8271479" y="35080"/>
            <a:ext cx="670094" cy="665566"/>
          </a:xfrm>
          <a:prstGeom prst="rect">
            <a:avLst/>
          </a:prstGeom>
        </p:spPr>
      </p:pic>
    </p:spTree>
    <p:extLst>
      <p:ext uri="{BB962C8B-B14F-4D97-AF65-F5344CB8AC3E}">
        <p14:creationId xmlns="" xmlns:p14="http://schemas.microsoft.com/office/powerpoint/2010/main" val="337066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7" name="Rectangle 6"/>
          <p:cNvSpPr/>
          <p:nvPr userDrawn="1"/>
        </p:nvSpPr>
        <p:spPr>
          <a:xfrm>
            <a:off x="685800" y="0"/>
            <a:ext cx="8458200" cy="73554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9" name="Titre 2"/>
          <p:cNvSpPr>
            <a:spLocks noGrp="1"/>
          </p:cNvSpPr>
          <p:nvPr>
            <p:ph type="title" hasCustomPrompt="1"/>
          </p:nvPr>
        </p:nvSpPr>
        <p:spPr>
          <a:xfrm>
            <a:off x="485800" y="2832650"/>
            <a:ext cx="3381760" cy="369332"/>
          </a:xfrm>
          <a:noFill/>
        </p:spPr>
        <p:txBody>
          <a:bodyPr vert="horz" wrap="none" lIns="91440" tIns="45720" rIns="91440" bIns="45720" rtlCol="0">
            <a:spAutoFit/>
          </a:bodyPr>
          <a:lstStyle>
            <a:lvl1pPr algn="l">
              <a:defRPr lang="en-US" sz="1800" i="1" noProof="0" dirty="0">
                <a:solidFill>
                  <a:schemeClr val="tx1">
                    <a:lumMod val="75000"/>
                    <a:lumOff val="25000"/>
                  </a:schemeClr>
                </a:solidFill>
                <a:latin typeface="+mn-lt"/>
                <a:ea typeface="+mn-ea"/>
                <a:cs typeface="+mn-cs"/>
              </a:defRPr>
            </a:lvl1pPr>
          </a:lstStyle>
          <a:p>
            <a:pPr marL="0" lvl="0" indent="0">
              <a:spcBef>
                <a:spcPct val="20000"/>
              </a:spcBef>
              <a:buFont typeface="Arial" pitchFamily="34" charset="0"/>
            </a:pPr>
            <a:r>
              <a:rPr lang="en-US" noProof="0" dirty="0"/>
              <a:t>Click to edit the presentation title</a:t>
            </a:r>
          </a:p>
        </p:txBody>
      </p:sp>
      <p:sp>
        <p:nvSpPr>
          <p:cNvPr id="13" name="Espace réservé du texte 12"/>
          <p:cNvSpPr>
            <a:spLocks noGrp="1"/>
          </p:cNvSpPr>
          <p:nvPr>
            <p:ph type="body" sz="quarter" idx="10" hasCustomPrompt="1"/>
          </p:nvPr>
        </p:nvSpPr>
        <p:spPr>
          <a:xfrm>
            <a:off x="485800" y="3314700"/>
            <a:ext cx="8124800" cy="857250"/>
          </a:xfrm>
          <a:prstGeom prst="rect">
            <a:avLst/>
          </a:prstGeom>
        </p:spPr>
        <p:txBody>
          <a:bodyPr/>
          <a:lstStyle>
            <a:lvl1pPr>
              <a:defRPr b="1">
                <a:solidFill>
                  <a:srgbClr val="0070C0"/>
                </a:solidFill>
              </a:defRPr>
            </a:lvl1pPr>
          </a:lstStyle>
          <a:p>
            <a:pPr lvl="0"/>
            <a:r>
              <a:rPr lang="en-US" noProof="0" dirty="0"/>
              <a:t>Click to edit the section title</a:t>
            </a:r>
            <a:endParaRPr lang="fr-FR" dirty="0"/>
          </a:p>
        </p:txBody>
      </p:sp>
      <p:pic>
        <p:nvPicPr>
          <p:cNvPr id="5" name="Picture 4" descr="USCSealTrnsprntBdr copy.gif"/>
          <p:cNvPicPr>
            <a:picLocks noChangeAspect="1"/>
          </p:cNvPicPr>
          <p:nvPr userDrawn="1"/>
        </p:nvPicPr>
        <p:blipFill>
          <a:blip r:embed="rId2" cstate="print"/>
          <a:stretch>
            <a:fillRect/>
          </a:stretch>
        </p:blipFill>
        <p:spPr>
          <a:xfrm>
            <a:off x="7543801" y="82554"/>
            <a:ext cx="602038" cy="618092"/>
          </a:xfrm>
          <a:prstGeom prst="rect">
            <a:avLst/>
          </a:prstGeom>
        </p:spPr>
      </p:pic>
      <p:pic>
        <p:nvPicPr>
          <p:cNvPr id="6" name="Picture 5" descr="CPU_Logo.png"/>
          <p:cNvPicPr>
            <a:picLocks noChangeAspect="1"/>
          </p:cNvPicPr>
          <p:nvPr userDrawn="1"/>
        </p:nvPicPr>
        <p:blipFill>
          <a:blip r:embed="rId3" cstate="print"/>
          <a:stretch>
            <a:fillRect/>
          </a:stretch>
        </p:blipFill>
        <p:spPr>
          <a:xfrm>
            <a:off x="8271479" y="35080"/>
            <a:ext cx="670094" cy="665566"/>
          </a:xfrm>
          <a:prstGeom prst="rect">
            <a:avLst/>
          </a:prstGeom>
        </p:spPr>
      </p:pic>
    </p:spTree>
    <p:extLst>
      <p:ext uri="{BB962C8B-B14F-4D97-AF65-F5344CB8AC3E}">
        <p14:creationId xmlns="" xmlns:p14="http://schemas.microsoft.com/office/powerpoint/2010/main" val="4011825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ck">
    <p:spTree>
      <p:nvGrpSpPr>
        <p:cNvPr id="1" name=""/>
        <p:cNvGrpSpPr/>
        <p:nvPr/>
      </p:nvGrpSpPr>
      <p:grpSpPr>
        <a:xfrm>
          <a:off x="0" y="0"/>
          <a:ext cx="0" cy="0"/>
          <a:chOff x="0" y="0"/>
          <a:chExt cx="0" cy="0"/>
        </a:xfrm>
      </p:grpSpPr>
      <p:sp>
        <p:nvSpPr>
          <p:cNvPr id="7" name="Rectangle 6"/>
          <p:cNvSpPr/>
          <p:nvPr userDrawn="1"/>
        </p:nvSpPr>
        <p:spPr>
          <a:xfrm>
            <a:off x="685800" y="0"/>
            <a:ext cx="8458200" cy="73554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3" name="Picture 2" descr="USCSealTrnsprntBdr copy.gif"/>
          <p:cNvPicPr>
            <a:picLocks noChangeAspect="1"/>
          </p:cNvPicPr>
          <p:nvPr userDrawn="1"/>
        </p:nvPicPr>
        <p:blipFill>
          <a:blip r:embed="rId2" cstate="print"/>
          <a:stretch>
            <a:fillRect/>
          </a:stretch>
        </p:blipFill>
        <p:spPr>
          <a:xfrm>
            <a:off x="7543801" y="82554"/>
            <a:ext cx="602038" cy="618092"/>
          </a:xfrm>
          <a:prstGeom prst="rect">
            <a:avLst/>
          </a:prstGeom>
        </p:spPr>
      </p:pic>
      <p:pic>
        <p:nvPicPr>
          <p:cNvPr id="4" name="Picture 3" descr="CPU_Logo.png"/>
          <p:cNvPicPr>
            <a:picLocks noChangeAspect="1"/>
          </p:cNvPicPr>
          <p:nvPr userDrawn="1"/>
        </p:nvPicPr>
        <p:blipFill>
          <a:blip r:embed="rId3" cstate="print"/>
          <a:stretch>
            <a:fillRect/>
          </a:stretch>
        </p:blipFill>
        <p:spPr>
          <a:xfrm>
            <a:off x="8271479" y="35080"/>
            <a:ext cx="670094" cy="665566"/>
          </a:xfrm>
          <a:prstGeom prst="rect">
            <a:avLst/>
          </a:prstGeom>
        </p:spPr>
      </p:pic>
    </p:spTree>
    <p:extLst>
      <p:ext uri="{BB962C8B-B14F-4D97-AF65-F5344CB8AC3E}">
        <p14:creationId xmlns="" xmlns:p14="http://schemas.microsoft.com/office/powerpoint/2010/main" val="4013036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3" name="Picture 4" descr="bg_title.jpg"/>
          <p:cNvPicPr>
            <a:picLocks noChangeAspect="1"/>
          </p:cNvPicPr>
          <p:nvPr userDrawn="1"/>
        </p:nvPicPr>
        <p:blipFill rotWithShape="1">
          <a:blip r:embed="rId2" cstate="print"/>
          <a:srcRect t="58242"/>
          <a:stretch/>
        </p:blipFill>
        <p:spPr bwMode="auto">
          <a:xfrm>
            <a:off x="0" y="3028950"/>
            <a:ext cx="9144000" cy="2171700"/>
          </a:xfrm>
          <a:prstGeom prst="rect">
            <a:avLst/>
          </a:prstGeom>
          <a:noFill/>
          <a:ln w="9525">
            <a:noFill/>
            <a:miter lim="800000"/>
            <a:headEnd/>
            <a:tailEnd/>
          </a:ln>
        </p:spPr>
      </p:pic>
      <p:sp>
        <p:nvSpPr>
          <p:cNvPr id="4" name="ZoneTexte 3"/>
          <p:cNvSpPr txBox="1"/>
          <p:nvPr userDrawn="1"/>
        </p:nvSpPr>
        <p:spPr>
          <a:xfrm rot="21280201">
            <a:off x="869946" y="3647261"/>
            <a:ext cx="5152373" cy="923330"/>
          </a:xfrm>
          <a:prstGeom prst="rect">
            <a:avLst/>
          </a:prstGeom>
          <a:noFill/>
        </p:spPr>
        <p:txBody>
          <a:bodyPr wrap="square" rtlCol="0">
            <a:spAutoFit/>
          </a:bodyPr>
          <a:lstStyle/>
          <a:p>
            <a:r>
              <a:rPr lang="en-US" sz="5400" b="1" i="1" dirty="0">
                <a:solidFill>
                  <a:srgbClr val="FFFF00"/>
                </a:solidFill>
              </a:rPr>
              <a:t>Q&amp;A / Discussion</a:t>
            </a:r>
          </a:p>
        </p:txBody>
      </p:sp>
      <p:pic>
        <p:nvPicPr>
          <p:cNvPr id="5" name="Picture 4" descr="bg_title.jpg">
            <a:extLst>
              <a:ext uri="{FF2B5EF4-FFF2-40B4-BE49-F238E27FC236}">
                <a16:creationId xmlns="" xmlns:a16="http://schemas.microsoft.com/office/drawing/2014/main" id="{066A85ED-D912-544E-AB03-390DC1430C74}"/>
              </a:ext>
            </a:extLst>
          </p:cNvPr>
          <p:cNvPicPr>
            <a:picLocks noChangeAspect="1"/>
          </p:cNvPicPr>
          <p:nvPr userDrawn="1"/>
        </p:nvPicPr>
        <p:blipFill rotWithShape="1">
          <a:blip r:embed="rId2" cstate="print"/>
          <a:srcRect b="43132"/>
          <a:stretch/>
        </p:blipFill>
        <p:spPr bwMode="auto">
          <a:xfrm>
            <a:off x="1060174" y="0"/>
            <a:ext cx="7023652" cy="3028950"/>
          </a:xfrm>
          <a:prstGeom prst="rect">
            <a:avLst/>
          </a:prstGeom>
          <a:noFill/>
          <a:ln w="9525">
            <a:noFill/>
            <a:miter lim="800000"/>
            <a:headEnd/>
            <a:tailEnd/>
          </a:ln>
        </p:spPr>
      </p:pic>
      <p:pic>
        <p:nvPicPr>
          <p:cNvPr id="6" name="Picture 5" descr="USCSealTrnsprntBdr copy.gif"/>
          <p:cNvPicPr>
            <a:picLocks noChangeAspect="1"/>
          </p:cNvPicPr>
          <p:nvPr userDrawn="1"/>
        </p:nvPicPr>
        <p:blipFill>
          <a:blip r:embed="rId3" cstate="print"/>
          <a:stretch>
            <a:fillRect/>
          </a:stretch>
        </p:blipFill>
        <p:spPr>
          <a:xfrm>
            <a:off x="174723" y="1576639"/>
            <a:ext cx="1326953" cy="1362338"/>
          </a:xfrm>
          <a:prstGeom prst="rect">
            <a:avLst/>
          </a:prstGeom>
        </p:spPr>
      </p:pic>
      <p:pic>
        <p:nvPicPr>
          <p:cNvPr id="7" name="Picture 6" descr="CPU_Logo.png"/>
          <p:cNvPicPr>
            <a:picLocks noChangeAspect="1"/>
          </p:cNvPicPr>
          <p:nvPr userDrawn="1"/>
        </p:nvPicPr>
        <p:blipFill>
          <a:blip r:embed="rId4" cstate="print"/>
          <a:stretch>
            <a:fillRect/>
          </a:stretch>
        </p:blipFill>
        <p:spPr>
          <a:xfrm>
            <a:off x="7464616" y="1472001"/>
            <a:ext cx="1476956" cy="1466976"/>
          </a:xfrm>
          <a:prstGeom prst="rect">
            <a:avLst/>
          </a:prstGeom>
        </p:spPr>
      </p:pic>
      <p:sp>
        <p:nvSpPr>
          <p:cNvPr id="8" name="Rectangle 7"/>
          <p:cNvSpPr/>
          <p:nvPr userDrawn="1"/>
        </p:nvSpPr>
        <p:spPr>
          <a:xfrm>
            <a:off x="7464616" y="0"/>
            <a:ext cx="1679384" cy="12215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919131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49CB8E-3BFB-4BEF-9AC9-7304D2AEC1B4}" type="datetimeFigureOut">
              <a:rPr lang="en-US" smtClean="0"/>
              <a:pPr/>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7B8EA-53A2-4B90-8AB2-8830E8D8DD0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49CB8E-3BFB-4BEF-9AC9-7304D2AEC1B4}" type="datetimeFigureOut">
              <a:rPr lang="en-US" smtClean="0"/>
              <a:pPr/>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7B8EA-53A2-4B90-8AB2-8830E8D8DD0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gif"/><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8700" y="0"/>
            <a:ext cx="8415300" cy="735546"/>
          </a:xfrm>
          <a:prstGeom prst="rect">
            <a:avLst/>
          </a:prstGeom>
          <a:solidFill>
            <a:srgbClr val="005DA2"/>
          </a:solidFill>
          <a:ln>
            <a:noFill/>
          </a:ln>
        </p:spPr>
        <p:txBody>
          <a:bodyPr vert="horz" lIns="91440" tIns="45720" rIns="91440" bIns="45720" rtlCol="0" anchor="ctr">
            <a:normAutofit/>
          </a:bodyPr>
          <a:lstStyle/>
          <a:p>
            <a:r>
              <a:rPr lang="en-US" dirty="0"/>
              <a:t>Click to edit Master title style</a:t>
            </a:r>
          </a:p>
        </p:txBody>
      </p:sp>
      <p:sp>
        <p:nvSpPr>
          <p:cNvPr id="12" name="ZoneTexte 11"/>
          <p:cNvSpPr txBox="1"/>
          <p:nvPr userDrawn="1"/>
        </p:nvSpPr>
        <p:spPr>
          <a:xfrm>
            <a:off x="5710474" y="4853734"/>
            <a:ext cx="389850" cy="300082"/>
          </a:xfrm>
          <a:prstGeom prst="rect">
            <a:avLst/>
          </a:prstGeom>
          <a:noFill/>
        </p:spPr>
        <p:txBody>
          <a:bodyPr wrap="none" rtlCol="0">
            <a:spAutoFit/>
          </a:bodyPr>
          <a:lstStyle/>
          <a:p>
            <a:fld id="{F1E807A1-1B26-4427-B144-D3AA17575746}" type="slidenum">
              <a:rPr lang="en-US" sz="1350" b="0" noProof="0" smtClean="0">
                <a:solidFill>
                  <a:srgbClr val="0070C0"/>
                </a:solidFill>
              </a:rPr>
              <a:pPr/>
              <a:t>‹#›</a:t>
            </a:fld>
            <a:endParaRPr lang="en-US" sz="1350" b="0" noProof="0" dirty="0">
              <a:solidFill>
                <a:srgbClr val="0070C0"/>
              </a:solidFill>
            </a:endParaRPr>
          </a:p>
        </p:txBody>
      </p:sp>
      <p:grpSp>
        <p:nvGrpSpPr>
          <p:cNvPr id="3" name="Group 2">
            <a:extLst>
              <a:ext uri="{FF2B5EF4-FFF2-40B4-BE49-F238E27FC236}">
                <a16:creationId xmlns="" xmlns:a16="http://schemas.microsoft.com/office/drawing/2014/main" id="{71A38C80-B6EE-3B4D-A8B0-18CE06D30B7B}"/>
              </a:ext>
            </a:extLst>
          </p:cNvPr>
          <p:cNvGrpSpPr/>
          <p:nvPr userDrawn="1"/>
        </p:nvGrpSpPr>
        <p:grpSpPr>
          <a:xfrm>
            <a:off x="0" y="1"/>
            <a:ext cx="728700" cy="735546"/>
            <a:chOff x="881844" y="971550"/>
            <a:chExt cx="971600" cy="980728"/>
          </a:xfrm>
        </p:grpSpPr>
        <p:sp>
          <p:nvSpPr>
            <p:cNvPr id="13" name="Titre 1">
              <a:extLst>
                <a:ext uri="{FF2B5EF4-FFF2-40B4-BE49-F238E27FC236}">
                  <a16:creationId xmlns="" xmlns:a16="http://schemas.microsoft.com/office/drawing/2014/main" id="{CA962DD0-F835-3D40-A26C-5CED86B525BD}"/>
                </a:ext>
              </a:extLst>
            </p:cNvPr>
            <p:cNvSpPr txBox="1">
              <a:spLocks/>
            </p:cNvSpPr>
            <p:nvPr userDrawn="1"/>
          </p:nvSpPr>
          <p:spPr>
            <a:xfrm>
              <a:off x="881844" y="971550"/>
              <a:ext cx="971600" cy="980728"/>
            </a:xfrm>
            <a:prstGeom prst="rect">
              <a:avLst/>
            </a:prstGeom>
            <a:gradFill flip="none" rotWithShape="1">
              <a:gsLst>
                <a:gs pos="3000">
                  <a:schemeClr val="bg1"/>
                </a:gs>
                <a:gs pos="100000">
                  <a:srgbClr val="005DA2"/>
                </a:gs>
              </a:gsLst>
              <a:path path="circle">
                <a:fillToRect l="50000" t="50000" r="50000" b="50000"/>
              </a:path>
              <a:tileRect/>
            </a:gradFill>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noProof="0" dirty="0">
                <a:solidFill>
                  <a:schemeClr val="bg1"/>
                </a:solidFill>
              </a:endParaRPr>
            </a:p>
          </p:txBody>
        </p:sp>
        <p:pic>
          <p:nvPicPr>
            <p:cNvPr id="14" name="Picture 3" descr="C:\Users\utilisateur\Pictures\SISO.png">
              <a:extLst>
                <a:ext uri="{FF2B5EF4-FFF2-40B4-BE49-F238E27FC236}">
                  <a16:creationId xmlns="" xmlns:a16="http://schemas.microsoft.com/office/drawing/2014/main" id="{2F1126CF-D424-B741-A8F7-2B25EC2662E1}"/>
                </a:ext>
              </a:extLst>
            </p:cNvPr>
            <p:cNvPicPr>
              <a:picLocks noChangeAspect="1" noChangeArrowheads="1"/>
            </p:cNvPicPr>
            <p:nvPr userDrawn="1"/>
          </p:nvPicPr>
          <p:blipFill>
            <a:blip r:embed="rId9" cstate="print">
              <a:extLst>
                <a:ext uri="{28A0092B-C50C-407E-A947-70E740481C1C}">
                  <a14:useLocalDpi xmlns="" xmlns:a14="http://schemas.microsoft.com/office/drawing/2010/main" val="0"/>
                </a:ext>
              </a:extLst>
            </a:blip>
            <a:srcRect/>
            <a:stretch>
              <a:fillRect/>
            </a:stretch>
          </p:blipFill>
          <p:spPr bwMode="auto">
            <a:xfrm>
              <a:off x="971600" y="1060190"/>
              <a:ext cx="792088" cy="803449"/>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1" name="Rectangle 10"/>
          <p:cNvSpPr/>
          <p:nvPr userDrawn="1"/>
        </p:nvSpPr>
        <p:spPr>
          <a:xfrm>
            <a:off x="0" y="4840969"/>
            <a:ext cx="9144000" cy="302531"/>
          </a:xfrm>
          <a:prstGeom prst="rect">
            <a:avLst/>
          </a:prstGeom>
          <a:solidFill>
            <a:srgbClr val="A3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b="1" noProof="0" dirty="0">
                <a:solidFill>
                  <a:srgbClr val="0070C0"/>
                </a:solidFill>
              </a:rPr>
              <a:t>2022 Simulation Innovation Workshop (SIW)</a:t>
            </a:r>
          </a:p>
        </p:txBody>
      </p:sp>
      <p:pic>
        <p:nvPicPr>
          <p:cNvPr id="15" name="Picture 2">
            <a:extLst>
              <a:ext uri="{FF2B5EF4-FFF2-40B4-BE49-F238E27FC236}">
                <a16:creationId xmlns="" xmlns:a16="http://schemas.microsoft.com/office/drawing/2014/main" id="{95820608-A8C0-2142-A329-687B83C3686A}"/>
              </a:ext>
            </a:extLst>
          </p:cNvPr>
          <p:cNvPicPr>
            <a:picLocks noChangeAspect="1" noChangeArrowheads="1"/>
          </p:cNvPicPr>
          <p:nvPr userDrawn="1"/>
        </p:nvPicPr>
        <p:blipFill>
          <a:blip r:embed="rId10" cstate="print"/>
          <a:srcRect/>
          <a:stretch>
            <a:fillRect/>
          </a:stretch>
        </p:blipFill>
        <p:spPr bwMode="auto">
          <a:xfrm>
            <a:off x="8382000" y="4877934"/>
            <a:ext cx="672075" cy="228600"/>
          </a:xfrm>
          <a:prstGeom prst="rect">
            <a:avLst/>
          </a:prstGeom>
          <a:noFill/>
          <a:ln w="9525">
            <a:noFill/>
            <a:miter lim="800000"/>
            <a:headEnd/>
            <a:tailEnd/>
          </a:ln>
          <a:effectLst/>
        </p:spPr>
      </p:pic>
      <p:pic>
        <p:nvPicPr>
          <p:cNvPr id="9" name="Picture 8" descr="USCSealTrnsprntBdr copy.gif"/>
          <p:cNvPicPr>
            <a:picLocks noChangeAspect="1"/>
          </p:cNvPicPr>
          <p:nvPr userDrawn="1"/>
        </p:nvPicPr>
        <p:blipFill>
          <a:blip r:embed="rId11" cstate="print"/>
          <a:stretch>
            <a:fillRect/>
          </a:stretch>
        </p:blipFill>
        <p:spPr>
          <a:xfrm>
            <a:off x="7543801" y="82554"/>
            <a:ext cx="602038" cy="618092"/>
          </a:xfrm>
          <a:prstGeom prst="rect">
            <a:avLst/>
          </a:prstGeom>
        </p:spPr>
      </p:pic>
      <p:pic>
        <p:nvPicPr>
          <p:cNvPr id="10" name="Picture 9" descr="CPU_Logo.png"/>
          <p:cNvPicPr>
            <a:picLocks noChangeAspect="1"/>
          </p:cNvPicPr>
          <p:nvPr userDrawn="1"/>
        </p:nvPicPr>
        <p:blipFill>
          <a:blip r:embed="rId12" cstate="print"/>
          <a:stretch>
            <a:fillRect/>
          </a:stretch>
        </p:blipFill>
        <p:spPr>
          <a:xfrm>
            <a:off x="8271479" y="35080"/>
            <a:ext cx="670094" cy="665566"/>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52" r:id="rId2"/>
    <p:sldLayoutId id="2147483653" r:id="rId3"/>
    <p:sldLayoutId id="2147483654" r:id="rId4"/>
    <p:sldLayoutId id="2147483656" r:id="rId5"/>
    <p:sldLayoutId id="2147483658" r:id="rId6"/>
    <p:sldLayoutId id="2147483657" r:id="rId7"/>
  </p:sldLayoutIdLst>
  <p:hf hdr="0" dt="0"/>
  <p:txStyles>
    <p:titleStyle>
      <a:lvl1pPr algn="ctr" defTabSz="685800" rtl="0" eaLnBrk="1" latinLnBrk="0" hangingPunct="1">
        <a:spcBef>
          <a:spcPct val="0"/>
        </a:spcBef>
        <a:buNone/>
        <a:defRPr sz="2400" b="1" kern="1200">
          <a:solidFill>
            <a:schemeClr val="bg1"/>
          </a:solidFill>
          <a:latin typeface="+mj-lt"/>
          <a:ea typeface="+mj-ea"/>
          <a:cs typeface="Times New Roman" pitchFamily="18" charset="0"/>
        </a:defRPr>
      </a:lvl1pPr>
    </p:titleStyle>
    <p:bodyStyle>
      <a:lvl1pPr marL="257175" indent="-257175" algn="l" defTabSz="685800" rtl="0" eaLnBrk="1" latinLnBrk="0" hangingPunct="1">
        <a:spcBef>
          <a:spcPct val="20000"/>
        </a:spcBef>
        <a:buFontTx/>
        <a:buNone/>
        <a:defRPr sz="2400" kern="1200">
          <a:solidFill>
            <a:schemeClr val="tx1"/>
          </a:solidFill>
          <a:latin typeface="+mj-lt"/>
          <a:ea typeface="+mn-ea"/>
          <a:cs typeface="Times New Roman" pitchFamily="18" charset="0"/>
        </a:defRPr>
      </a:lvl1pPr>
      <a:lvl2pPr marL="557213" indent="-214313" algn="l" defTabSz="685800" rtl="0" eaLnBrk="1" latinLnBrk="0" hangingPunct="1">
        <a:spcBef>
          <a:spcPct val="20000"/>
        </a:spcBef>
        <a:buFontTx/>
        <a:buNone/>
        <a:defRPr sz="2100" kern="1200">
          <a:solidFill>
            <a:schemeClr val="tx1"/>
          </a:solidFill>
          <a:latin typeface="Times New Roman" pitchFamily="18" charset="0"/>
          <a:ea typeface="+mn-ea"/>
          <a:cs typeface="Times New Roman" pitchFamily="18" charset="0"/>
        </a:defRPr>
      </a:lvl2pPr>
      <a:lvl3pPr marL="857250" indent="-171450" algn="l" defTabSz="685800" rtl="0" eaLnBrk="1" latinLnBrk="0" hangingPunct="1">
        <a:spcBef>
          <a:spcPct val="20000"/>
        </a:spcBef>
        <a:buFontTx/>
        <a:buNone/>
        <a:defRPr sz="1800" kern="1200">
          <a:solidFill>
            <a:schemeClr val="tx1"/>
          </a:solidFill>
          <a:latin typeface="Times New Roman" pitchFamily="18" charset="0"/>
          <a:ea typeface="+mn-ea"/>
          <a:cs typeface="Times New Roman" pitchFamily="18" charset="0"/>
        </a:defRPr>
      </a:lvl3pPr>
      <a:lvl4pPr marL="1200150" indent="-171450" algn="l" defTabSz="685800" rtl="0" eaLnBrk="1" latinLnBrk="0" hangingPunct="1">
        <a:spcBef>
          <a:spcPct val="20000"/>
        </a:spcBef>
        <a:buFontTx/>
        <a:buNone/>
        <a:defRPr sz="1500" kern="1200">
          <a:solidFill>
            <a:schemeClr val="tx1"/>
          </a:solidFill>
          <a:latin typeface="Times New Roman" pitchFamily="18" charset="0"/>
          <a:ea typeface="+mn-ea"/>
          <a:cs typeface="Times New Roman" pitchFamily="18" charset="0"/>
        </a:defRPr>
      </a:lvl4pPr>
      <a:lvl5pPr marL="1543050" indent="-171450" algn="l" defTabSz="685800" rtl="0" eaLnBrk="1" latinLnBrk="0" hangingPunct="1">
        <a:spcBef>
          <a:spcPct val="20000"/>
        </a:spcBef>
        <a:buFontTx/>
        <a:buNone/>
        <a:defRPr sz="1500" kern="1200">
          <a:solidFill>
            <a:schemeClr val="tx1"/>
          </a:solidFill>
          <a:latin typeface="Times New Roman" pitchFamily="18" charset="0"/>
          <a:ea typeface="+mn-ea"/>
          <a:cs typeface="Times New Roman" pitchFamily="18"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2A49CB8E-3BFB-4BEF-9AC9-7304D2AEC1B4}" type="datetimeFigureOut">
              <a:rPr lang="en-US" smtClean="0"/>
              <a:pPr/>
              <a:t>2/7/2022</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457B8EA-53A2-4B90-8AB2-8830E8D8DD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8D59CDD5-B660-4B1D-9AD2-26FF48059066}" type="datetimeFigureOut">
              <a:rPr lang="en-US" smtClean="0"/>
              <a:pPr/>
              <a:t>2/7/2022</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6D51196B-7D6A-432A-B753-E903ADDD554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ous-titre 31"/>
          <p:cNvSpPr>
            <a:spLocks noGrp="1"/>
          </p:cNvSpPr>
          <p:nvPr>
            <p:ph type="subTitle" idx="1"/>
          </p:nvPr>
        </p:nvSpPr>
        <p:spPr>
          <a:xfrm>
            <a:off x="3276600" y="3105619"/>
            <a:ext cx="2816797" cy="369332"/>
          </a:xfrm>
          <a:prstGeom prst="rect">
            <a:avLst/>
          </a:prstGeom>
        </p:spPr>
        <p:txBody>
          <a:bodyPr/>
          <a:lstStyle/>
          <a:p>
            <a:r>
              <a:rPr lang="en-US" dirty="0" smtClean="0"/>
              <a:t>2022-SIW-Presentation-005</a:t>
            </a:r>
            <a:endParaRPr lang="en-US" dirty="0"/>
          </a:p>
        </p:txBody>
      </p:sp>
      <p:sp>
        <p:nvSpPr>
          <p:cNvPr id="31" name="Titre 30"/>
          <p:cNvSpPr>
            <a:spLocks noGrp="1"/>
          </p:cNvSpPr>
          <p:nvPr>
            <p:ph type="title"/>
          </p:nvPr>
        </p:nvSpPr>
        <p:spPr>
          <a:xfrm>
            <a:off x="0" y="1581151"/>
            <a:ext cx="9144000" cy="1103056"/>
          </a:xfrm>
        </p:spPr>
        <p:txBody>
          <a:bodyPr>
            <a:normAutofit/>
          </a:bodyPr>
          <a:lstStyle/>
          <a:p>
            <a:r>
              <a:rPr lang="en-US" dirty="0" smtClean="0"/>
              <a:t>	Resurrecting a 55-Year-Old Program: </a:t>
            </a:r>
            <a:br>
              <a:rPr lang="en-US" dirty="0" smtClean="0"/>
            </a:br>
            <a:r>
              <a:rPr lang="en-US" dirty="0" smtClean="0"/>
              <a:t>Standards for Emerging Proactive Interaction</a:t>
            </a:r>
            <a:endParaRPr lang="en-US" dirty="0"/>
          </a:p>
        </p:txBody>
      </p:sp>
      <p:sp>
        <p:nvSpPr>
          <p:cNvPr id="33" name="Espace réservé du texte 32"/>
          <p:cNvSpPr>
            <a:spLocks noGrp="1"/>
          </p:cNvSpPr>
          <p:nvPr>
            <p:ph type="body" sz="quarter" idx="10"/>
          </p:nvPr>
        </p:nvSpPr>
        <p:spPr>
          <a:prstGeom prst="rect">
            <a:avLst/>
          </a:prstGeom>
        </p:spPr>
        <p:txBody>
          <a:bodyPr>
            <a:normAutofit/>
          </a:bodyPr>
          <a:lstStyle/>
          <a:p>
            <a:r>
              <a:rPr lang="en-US" dirty="0" smtClean="0"/>
              <a:t>Dan M. Davis, Catholic Polytechnic University </a:t>
            </a:r>
            <a:br>
              <a:rPr lang="en-US" dirty="0" smtClean="0"/>
            </a:br>
            <a:r>
              <a:rPr lang="en-US" dirty="0" smtClean="0"/>
              <a:t>and University of Southern California, United States</a:t>
            </a:r>
            <a:endParaRPr lang="en-US" dirty="0"/>
          </a:p>
        </p:txBody>
      </p:sp>
      <p:pic>
        <p:nvPicPr>
          <p:cNvPr id="5" name="Picture 4" descr="USCSealTrnsprntBdr copy.gif"/>
          <p:cNvPicPr>
            <a:picLocks noChangeAspect="1"/>
          </p:cNvPicPr>
          <p:nvPr/>
        </p:nvPicPr>
        <p:blipFill>
          <a:blip r:embed="rId2" cstate="print"/>
          <a:stretch>
            <a:fillRect/>
          </a:stretch>
        </p:blipFill>
        <p:spPr>
          <a:xfrm>
            <a:off x="7661628" y="3529013"/>
            <a:ext cx="1145783" cy="1176337"/>
          </a:xfrm>
          <a:prstGeom prst="rect">
            <a:avLst/>
          </a:prstGeom>
        </p:spPr>
      </p:pic>
      <p:pic>
        <p:nvPicPr>
          <p:cNvPr id="7" name="Picture 6" descr="CPU_Logo.png"/>
          <p:cNvPicPr>
            <a:picLocks noChangeAspect="1"/>
          </p:cNvPicPr>
          <p:nvPr/>
        </p:nvPicPr>
        <p:blipFill>
          <a:blip r:embed="rId3" cstate="print"/>
          <a:stretch>
            <a:fillRect/>
          </a:stretch>
        </p:blipFill>
        <p:spPr>
          <a:xfrm>
            <a:off x="457200" y="3529013"/>
            <a:ext cx="1257137" cy="1248644"/>
          </a:xfrm>
          <a:prstGeom prst="rect">
            <a:avLst/>
          </a:prstGeom>
        </p:spPr>
      </p:pic>
      <p:sp>
        <p:nvSpPr>
          <p:cNvPr id="8" name="Rectangle 7"/>
          <p:cNvSpPr/>
          <p:nvPr/>
        </p:nvSpPr>
        <p:spPr>
          <a:xfrm>
            <a:off x="7986084" y="7374"/>
            <a:ext cx="1145783" cy="7595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567761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Complexities of Helping the Therapist Out</a:t>
            </a:r>
            <a:endParaRPr lang="en-US" dirty="0"/>
          </a:p>
        </p:txBody>
      </p:sp>
      <p:pic>
        <p:nvPicPr>
          <p:cNvPr id="5" name="Picture 4" descr="USCSealTrnsprntBdr copy.gif"/>
          <p:cNvPicPr>
            <a:picLocks noChangeAspect="1"/>
          </p:cNvPicPr>
          <p:nvPr/>
        </p:nvPicPr>
        <p:blipFill>
          <a:blip r:embed="rId2" cstate="print"/>
          <a:stretch>
            <a:fillRect/>
          </a:stretch>
        </p:blipFill>
        <p:spPr>
          <a:xfrm>
            <a:off x="7585740" y="68694"/>
            <a:ext cx="611937" cy="628255"/>
          </a:xfrm>
          <a:prstGeom prst="rect">
            <a:avLst/>
          </a:prstGeom>
        </p:spPr>
      </p:pic>
      <p:pic>
        <p:nvPicPr>
          <p:cNvPr id="6" name="Picture 5" descr="MntPalChoiceButtons.jpg"/>
          <p:cNvPicPr/>
          <p:nvPr/>
        </p:nvPicPr>
        <p:blipFill>
          <a:blip r:embed="rId3" cstate="print"/>
          <a:stretch>
            <a:fillRect/>
          </a:stretch>
        </p:blipFill>
        <p:spPr>
          <a:xfrm>
            <a:off x="4940709" y="840576"/>
            <a:ext cx="4053955" cy="2772778"/>
          </a:xfrm>
          <a:prstGeom prst="rect">
            <a:avLst/>
          </a:prstGeom>
        </p:spPr>
      </p:pic>
      <p:sp>
        <p:nvSpPr>
          <p:cNvPr id="8" name="Content Placeholder 7"/>
          <p:cNvSpPr>
            <a:spLocks noGrp="1"/>
          </p:cNvSpPr>
          <p:nvPr>
            <p:ph idx="1"/>
          </p:nvPr>
        </p:nvSpPr>
        <p:spPr>
          <a:xfrm>
            <a:off x="176982" y="929148"/>
            <a:ext cx="8817682" cy="3714750"/>
          </a:xfrm>
        </p:spPr>
        <p:txBody>
          <a:bodyPr/>
          <a:lstStyle/>
          <a:p>
            <a:r>
              <a:rPr lang="en-US" dirty="0" smtClean="0"/>
              <a:t>Putting together a therapist may be </a:t>
            </a:r>
            <a:br>
              <a:rPr lang="en-US" dirty="0" smtClean="0"/>
            </a:br>
            <a:r>
              <a:rPr lang="en-US" dirty="0" smtClean="0"/>
              <a:t>within the grasp of current technology, </a:t>
            </a:r>
            <a:br>
              <a:rPr lang="en-US" dirty="0" smtClean="0"/>
            </a:br>
            <a:r>
              <a:rPr lang="en-US" dirty="0" smtClean="0"/>
              <a:t>but standards may be difficult</a:t>
            </a:r>
          </a:p>
          <a:p>
            <a:r>
              <a:rPr lang="en-US" dirty="0" smtClean="0"/>
              <a:t>The technology exists today to present</a:t>
            </a:r>
            <a:br>
              <a:rPr lang="en-US" dirty="0" smtClean="0"/>
            </a:br>
            <a:r>
              <a:rPr lang="en-US" dirty="0" smtClean="0"/>
              <a:t>a responsive computer agent like this </a:t>
            </a:r>
            <a:br>
              <a:rPr lang="en-US" dirty="0" smtClean="0"/>
            </a:br>
            <a:r>
              <a:rPr lang="en-US" dirty="0" smtClean="0"/>
              <a:t>one</a:t>
            </a:r>
          </a:p>
          <a:p>
            <a:r>
              <a:rPr lang="en-US" dirty="0" smtClean="0"/>
              <a:t>In order to make it able to initiate and </a:t>
            </a:r>
            <a:br>
              <a:rPr lang="en-US" dirty="0" smtClean="0"/>
            </a:br>
            <a:r>
              <a:rPr lang="en-US" dirty="0" smtClean="0"/>
              <a:t>change conversations is within reach, </a:t>
            </a:r>
            <a:br>
              <a:rPr lang="en-US" dirty="0" smtClean="0"/>
            </a:br>
            <a:r>
              <a:rPr lang="en-US" dirty="0" smtClean="0"/>
              <a:t>but it will involve some development</a:t>
            </a:r>
          </a:p>
          <a:p>
            <a:r>
              <a:rPr lang="en-US" dirty="0" smtClean="0"/>
              <a:t>Learning Analytics may help understand the role of the </a:t>
            </a:r>
            <a:r>
              <a:rPr lang="en-US" dirty="0" smtClean="0"/>
              <a:t>individual </a:t>
            </a:r>
            <a:r>
              <a:rPr lang="en-US" dirty="0" smtClean="0"/>
              <a:t>and this may lead to a better approach to a genuinely “caring” therapist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Conversation Initiation Enters the Flow</a:t>
            </a:r>
            <a:endParaRPr lang="en-US" dirty="0"/>
          </a:p>
        </p:txBody>
      </p:sp>
      <p:pic>
        <p:nvPicPr>
          <p:cNvPr id="5" name="Picture 4" descr="USCSealTrnsprntBdr copy.gif"/>
          <p:cNvPicPr>
            <a:picLocks noChangeAspect="1"/>
          </p:cNvPicPr>
          <p:nvPr/>
        </p:nvPicPr>
        <p:blipFill>
          <a:blip r:embed="rId2" cstate="print"/>
          <a:stretch>
            <a:fillRect/>
          </a:stretch>
        </p:blipFill>
        <p:spPr>
          <a:xfrm>
            <a:off x="7585740" y="68694"/>
            <a:ext cx="611937" cy="628255"/>
          </a:xfrm>
          <a:prstGeom prst="rect">
            <a:avLst/>
          </a:prstGeom>
        </p:spPr>
      </p:pic>
      <p:pic>
        <p:nvPicPr>
          <p:cNvPr id="6" name="Picture 5" descr="LA-MentPl-Rev1.jpg"/>
          <p:cNvPicPr/>
          <p:nvPr/>
        </p:nvPicPr>
        <p:blipFill>
          <a:blip r:embed="rId3" cstate="print"/>
          <a:srcRect t="4595" b="5079"/>
          <a:stretch>
            <a:fillRect/>
          </a:stretch>
        </p:blipFill>
        <p:spPr>
          <a:xfrm>
            <a:off x="4793170" y="775208"/>
            <a:ext cx="4284406" cy="4007394"/>
          </a:xfrm>
          <a:prstGeom prst="rect">
            <a:avLst/>
          </a:prstGeom>
        </p:spPr>
      </p:pic>
      <p:sp>
        <p:nvSpPr>
          <p:cNvPr id="7" name="Content Placeholder 6"/>
          <p:cNvSpPr>
            <a:spLocks noGrp="1"/>
          </p:cNvSpPr>
          <p:nvPr>
            <p:ph idx="1"/>
          </p:nvPr>
        </p:nvSpPr>
        <p:spPr>
          <a:xfrm>
            <a:off x="516531" y="914400"/>
            <a:ext cx="3694134" cy="3714750"/>
          </a:xfrm>
        </p:spPr>
        <p:txBody>
          <a:bodyPr/>
          <a:lstStyle/>
          <a:p>
            <a:r>
              <a:rPr lang="en-US" dirty="0" smtClean="0"/>
              <a:t>To add the </a:t>
            </a:r>
            <a:r>
              <a:rPr lang="en-US" dirty="0" smtClean="0"/>
              <a:t>initiation </a:t>
            </a:r>
            <a:r>
              <a:rPr lang="en-US" dirty="0" smtClean="0"/>
              <a:t>of conversation and topic changes will require a number of other inputs</a:t>
            </a:r>
          </a:p>
          <a:p>
            <a:r>
              <a:rPr lang="en-US" dirty="0" smtClean="0"/>
              <a:t>The ones envisioned for Learning Analytics should be of invaluable assistance in the implementation phase</a:t>
            </a:r>
          </a:p>
          <a:p>
            <a:r>
              <a:rPr lang="en-US" dirty="0" smtClean="0"/>
              <a:t>The left-most gray box in the flow chart shows some candidate </a:t>
            </a:r>
            <a:r>
              <a:rPr lang="en-US" dirty="0" smtClean="0"/>
              <a:t>parameters</a:t>
            </a:r>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Conclusions</a:t>
            </a:r>
            <a:endParaRPr lang="en-US" dirty="0"/>
          </a:p>
        </p:txBody>
      </p:sp>
      <p:pic>
        <p:nvPicPr>
          <p:cNvPr id="5" name="Picture 4" descr="USCSealTrnsprntBdr copy.gif"/>
          <p:cNvPicPr>
            <a:picLocks noChangeAspect="1"/>
          </p:cNvPicPr>
          <p:nvPr/>
        </p:nvPicPr>
        <p:blipFill>
          <a:blip r:embed="rId2" cstate="print"/>
          <a:stretch>
            <a:fillRect/>
          </a:stretch>
        </p:blipFill>
        <p:spPr>
          <a:xfrm>
            <a:off x="7585740" y="68694"/>
            <a:ext cx="611937" cy="628255"/>
          </a:xfrm>
          <a:prstGeom prst="rect">
            <a:avLst/>
          </a:prstGeom>
        </p:spPr>
      </p:pic>
      <p:sp>
        <p:nvSpPr>
          <p:cNvPr id="8" name="Content Placeholder 7"/>
          <p:cNvSpPr>
            <a:spLocks noGrp="1"/>
          </p:cNvSpPr>
          <p:nvPr>
            <p:ph idx="1"/>
          </p:nvPr>
        </p:nvSpPr>
        <p:spPr>
          <a:xfrm>
            <a:off x="199103" y="914400"/>
            <a:ext cx="8760542" cy="3714750"/>
          </a:xfrm>
        </p:spPr>
        <p:txBody>
          <a:bodyPr/>
          <a:lstStyle/>
          <a:p>
            <a:r>
              <a:rPr lang="en-US" dirty="0" smtClean="0"/>
              <a:t>An early goal of high performance computing was a virtual therapist</a:t>
            </a:r>
          </a:p>
          <a:p>
            <a:r>
              <a:rPr lang="en-US" dirty="0" smtClean="0"/>
              <a:t>If fell short of the mark and lay dormant to some degree </a:t>
            </a:r>
            <a:r>
              <a:rPr lang="en-US" dirty="0" smtClean="0"/>
              <a:t>for </a:t>
            </a:r>
            <a:r>
              <a:rPr lang="en-US" dirty="0" smtClean="0"/>
              <a:t>decades</a:t>
            </a:r>
          </a:p>
          <a:p>
            <a:r>
              <a:rPr lang="en-US" dirty="0" smtClean="0"/>
              <a:t>It now is </a:t>
            </a:r>
            <a:r>
              <a:rPr lang="en-US" dirty="0" smtClean="0"/>
              <a:t>demonstrably </a:t>
            </a:r>
            <a:r>
              <a:rPr lang="en-US" dirty="0" smtClean="0"/>
              <a:t>possible to have a nearly life-like conversation</a:t>
            </a:r>
          </a:p>
          <a:p>
            <a:r>
              <a:rPr lang="en-US" dirty="0" smtClean="0"/>
              <a:t>Standards have come and gone for interfaces, metrics and terminology</a:t>
            </a:r>
          </a:p>
          <a:p>
            <a:r>
              <a:rPr lang="en-US" dirty="0" smtClean="0"/>
              <a:t>There are still some un-met goals; conversation initiation is one</a:t>
            </a:r>
          </a:p>
          <a:p>
            <a:r>
              <a:rPr lang="en-US" dirty="0" smtClean="0"/>
              <a:t>Interactivity could improve with more sensors, </a:t>
            </a:r>
            <a:r>
              <a:rPr lang="en-US" i="1" dirty="0" smtClean="0"/>
              <a:t>e.g. </a:t>
            </a:r>
            <a:r>
              <a:rPr lang="en-US" dirty="0" smtClean="0"/>
              <a:t>body language analysis</a:t>
            </a:r>
          </a:p>
          <a:p>
            <a:r>
              <a:rPr lang="en-US" dirty="0" smtClean="0"/>
              <a:t>That complexity in hardware, algorithms and coding will require standards</a:t>
            </a:r>
          </a:p>
          <a:p>
            <a:r>
              <a:rPr lang="en-US" dirty="0" smtClean="0"/>
              <a:t>The need is there; the technologies are emerging; the standards will be needed for such a sensitive set of circumstances and such valuable assets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5" name="Rectangle 4"/>
          <p:cNvSpPr/>
          <p:nvPr/>
        </p:nvSpPr>
        <p:spPr>
          <a:xfrm>
            <a:off x="1263522" y="1579483"/>
            <a:ext cx="6322218" cy="2585323"/>
          </a:xfrm>
          <a:prstGeom prst="rect">
            <a:avLst/>
          </a:prstGeom>
        </p:spPr>
        <p:txBody>
          <a:bodyPr wrap="square">
            <a:spAutoFit/>
          </a:bodyPr>
          <a:lstStyle/>
          <a:p>
            <a:r>
              <a:rPr lang="en-US" dirty="0" smtClean="0"/>
              <a:t>The authors wish to thank all of their live mentors; without them we could not have contributed as well as we did. We should also note that much of the work cited was supported by grants from the Office of Naval Research's STEM Program (ONR N00014-16-1-2820) and by research assistants supported by the National Science Foundation Research Experience for Undergraduates program (NSF 1560426). Nevertheless, the positions taken in the paper are the authors’ own and do not represent in any way the views of the Department of Defense or the US Government.</a:t>
            </a:r>
            <a:endParaRPr lang="en-US" dirty="0"/>
          </a:p>
        </p:txBody>
      </p:sp>
      <p:pic>
        <p:nvPicPr>
          <p:cNvPr id="6" name="Picture 5" descr="USCSealTrnsprntBdr copy.gif"/>
          <p:cNvPicPr>
            <a:picLocks noChangeAspect="1"/>
          </p:cNvPicPr>
          <p:nvPr/>
        </p:nvPicPr>
        <p:blipFill>
          <a:blip r:embed="rId2" cstate="print"/>
          <a:stretch>
            <a:fillRect/>
          </a:stretch>
        </p:blipFill>
        <p:spPr>
          <a:xfrm>
            <a:off x="7585740" y="68694"/>
            <a:ext cx="611937" cy="62825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00016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Old Concept Made Real and XR</a:t>
            </a:r>
            <a:endParaRPr lang="en-US" dirty="0"/>
          </a:p>
        </p:txBody>
      </p:sp>
      <p:pic>
        <p:nvPicPr>
          <p:cNvPr id="5" name="Picture 4" descr="USCSealTrnsprntBdr copy.gif"/>
          <p:cNvPicPr>
            <a:picLocks noChangeAspect="1"/>
          </p:cNvPicPr>
          <p:nvPr/>
        </p:nvPicPr>
        <p:blipFill>
          <a:blip r:embed="rId2" cstate="print"/>
          <a:stretch>
            <a:fillRect/>
          </a:stretch>
        </p:blipFill>
        <p:spPr>
          <a:xfrm>
            <a:off x="7585740" y="68694"/>
            <a:ext cx="611937" cy="628255"/>
          </a:xfrm>
          <a:prstGeom prst="rect">
            <a:avLst/>
          </a:prstGeom>
        </p:spPr>
      </p:pic>
      <p:sp>
        <p:nvSpPr>
          <p:cNvPr id="6" name="TextBox 5"/>
          <p:cNvSpPr txBox="1"/>
          <p:nvPr/>
        </p:nvSpPr>
        <p:spPr>
          <a:xfrm>
            <a:off x="213852" y="862781"/>
            <a:ext cx="8620432" cy="4093428"/>
          </a:xfrm>
          <a:prstGeom prst="rect">
            <a:avLst/>
          </a:prstGeom>
          <a:noFill/>
        </p:spPr>
        <p:txBody>
          <a:bodyPr wrap="square" rtlCol="0">
            <a:spAutoFit/>
          </a:bodyPr>
          <a:lstStyle/>
          <a:p>
            <a:r>
              <a:rPr lang="en-US" sz="2000" dirty="0" smtClean="0"/>
              <a:t>There is an emerging technology</a:t>
            </a:r>
            <a:r>
              <a:rPr lang="en-US" sz="2000" b="1" dirty="0" smtClean="0"/>
              <a:t>: "XR". </a:t>
            </a:r>
            <a:r>
              <a:rPr lang="en-US" sz="2000" dirty="0" smtClean="0"/>
              <a:t>Virtual Reality(VR) and Augmented Reality(AR) have begun to overlap, leading to Extended Reality or XR. The emergence of this concept has spawned many approaches to plethora of issues. Mental health and speech therapeutics might benefit from this new capability. In 1971, the ELIZA program was conceived at the Massachusetts Institute of Technology (MIT). It was an attempt at Natural Language Processing </a:t>
            </a:r>
            <a:r>
              <a:rPr lang="en-US" sz="2000" b="1" dirty="0" smtClean="0"/>
              <a:t>(NLP) </a:t>
            </a:r>
            <a:r>
              <a:rPr lang="en-US" sz="2000" dirty="0" smtClean="0"/>
              <a:t>and virtual conversations. It fell short of the mark due to technical limitations. There was subsequent progress with NLP. The constricting limitations of the Eliza instantiations may have been dramatic, but the ability of XR techniques to address them is remarkable.  This had led to a viable </a:t>
            </a:r>
            <a:r>
              <a:rPr lang="en-US" sz="2000" b="1" dirty="0" smtClean="0"/>
              <a:t>Virtual Therapist</a:t>
            </a:r>
            <a:r>
              <a:rPr lang="en-US" sz="2000" dirty="0" smtClean="0"/>
              <a:t>. This opens up a serious discussion as to interface standards and metrics, but especially safety standards. Some of these will entail both computer code functions to identify dangerous situations and effective live-human oversight. </a:t>
            </a: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Progress and Standards</a:t>
            </a:r>
            <a:endParaRPr lang="en-US" dirty="0"/>
          </a:p>
        </p:txBody>
      </p:sp>
      <p:sp>
        <p:nvSpPr>
          <p:cNvPr id="3" name="Content Placeholder 2"/>
          <p:cNvSpPr>
            <a:spLocks noGrp="1"/>
          </p:cNvSpPr>
          <p:nvPr>
            <p:ph idx="1"/>
          </p:nvPr>
        </p:nvSpPr>
        <p:spPr>
          <a:xfrm>
            <a:off x="376084" y="914400"/>
            <a:ext cx="8369710" cy="3714750"/>
          </a:xfrm>
        </p:spPr>
        <p:txBody>
          <a:bodyPr/>
          <a:lstStyle/>
          <a:p>
            <a:r>
              <a:rPr lang="en-US" dirty="0" smtClean="0"/>
              <a:t>The passage of time seems to bring out images of recycling issue</a:t>
            </a:r>
          </a:p>
          <a:p>
            <a:r>
              <a:rPr lang="en-US" dirty="0" smtClean="0"/>
              <a:t>Progress inevitably seems to make the improbable realizable</a:t>
            </a:r>
          </a:p>
          <a:p>
            <a:r>
              <a:rPr lang="en-US" dirty="0" smtClean="0"/>
              <a:t>The question may be: How does the Standards Community:</a:t>
            </a:r>
          </a:p>
          <a:p>
            <a:pPr lvl="1"/>
            <a:r>
              <a:rPr lang="en-US" dirty="0" smtClean="0"/>
              <a:t>Recognize the issues in a timely way</a:t>
            </a:r>
          </a:p>
          <a:p>
            <a:pPr lvl="1"/>
            <a:r>
              <a:rPr lang="en-US" dirty="0" smtClean="0"/>
              <a:t>Facilitate the achievement of the goals</a:t>
            </a:r>
          </a:p>
          <a:p>
            <a:pPr lvl="1"/>
            <a:r>
              <a:rPr lang="en-US" dirty="0" smtClean="0"/>
              <a:t>Hinder progress</a:t>
            </a:r>
          </a:p>
          <a:p>
            <a:r>
              <a:rPr lang="en-US" dirty="0" smtClean="0"/>
              <a:t>Following along the trail of a multi-decade quest may illuminate this</a:t>
            </a:r>
          </a:p>
          <a:p>
            <a:r>
              <a:rPr lang="en-US" dirty="0" smtClean="0"/>
              <a:t>Back in 1971 there was a project attempting a mental health agent</a:t>
            </a:r>
          </a:p>
          <a:p>
            <a:r>
              <a:rPr lang="en-US" dirty="0" smtClean="0"/>
              <a:t>The University of Colorado (CU) was furthering the work at MIT: ELIZA</a:t>
            </a:r>
          </a:p>
          <a:p>
            <a:r>
              <a:rPr lang="en-US" dirty="0" smtClean="0"/>
              <a:t>The machine: CDC 6500; the Code: </a:t>
            </a:r>
            <a:r>
              <a:rPr lang="en-US" dirty="0" err="1" smtClean="0"/>
              <a:t>Fortan</a:t>
            </a:r>
            <a:r>
              <a:rPr lang="en-US" dirty="0" smtClean="0"/>
              <a:t> IV and SNOBOL 4.</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a Mainframe Computer was </a:t>
            </a:r>
            <a:r>
              <a:rPr lang="en-US" cap="all" dirty="0" smtClean="0"/>
              <a:t>Main</a:t>
            </a:r>
            <a:r>
              <a:rPr lang="en-US" dirty="0" smtClean="0"/>
              <a:t>frame</a:t>
            </a:r>
            <a:endParaRPr lang="en-US" dirty="0"/>
          </a:p>
        </p:txBody>
      </p:sp>
      <p:pic>
        <p:nvPicPr>
          <p:cNvPr id="5" name="Picture 4" descr="USCSealTrnsprntBdr copy.gif"/>
          <p:cNvPicPr>
            <a:picLocks noChangeAspect="1"/>
          </p:cNvPicPr>
          <p:nvPr/>
        </p:nvPicPr>
        <p:blipFill>
          <a:blip r:embed="rId2" cstate="print"/>
          <a:stretch>
            <a:fillRect/>
          </a:stretch>
        </p:blipFill>
        <p:spPr>
          <a:xfrm>
            <a:off x="7585740" y="68694"/>
            <a:ext cx="611937" cy="628255"/>
          </a:xfrm>
          <a:prstGeom prst="rect">
            <a:avLst/>
          </a:prstGeom>
        </p:spPr>
      </p:pic>
      <p:pic>
        <p:nvPicPr>
          <p:cNvPr id="6" name="Picture 5"/>
          <p:cNvPicPr/>
          <p:nvPr/>
        </p:nvPicPr>
        <p:blipFill>
          <a:blip r:embed="rId3" cstate="print"/>
          <a:srcRect l="3000" r="5400"/>
          <a:stretch>
            <a:fillRect/>
          </a:stretch>
        </p:blipFill>
        <p:spPr bwMode="auto">
          <a:xfrm>
            <a:off x="3882088" y="1010172"/>
            <a:ext cx="5046324" cy="2753304"/>
          </a:xfrm>
          <a:prstGeom prst="rect">
            <a:avLst/>
          </a:prstGeom>
        </p:spPr>
      </p:pic>
      <p:sp>
        <p:nvSpPr>
          <p:cNvPr id="7" name="Content Placeholder 6"/>
          <p:cNvSpPr>
            <a:spLocks noGrp="1"/>
          </p:cNvSpPr>
          <p:nvPr>
            <p:ph idx="1"/>
          </p:nvPr>
        </p:nvSpPr>
        <p:spPr>
          <a:xfrm>
            <a:off x="0" y="936522"/>
            <a:ext cx="8935556" cy="3714750"/>
          </a:xfrm>
        </p:spPr>
        <p:txBody>
          <a:bodyPr/>
          <a:lstStyle/>
          <a:p>
            <a:r>
              <a:rPr lang="en-US" dirty="0" smtClean="0"/>
              <a:t>CDC 6500 at Purdue, </a:t>
            </a:r>
            <a:r>
              <a:rPr lang="en-US" dirty="0" smtClean="0"/>
              <a:t>similar</a:t>
            </a:r>
            <a:br>
              <a:rPr lang="en-US" dirty="0" smtClean="0"/>
            </a:br>
            <a:r>
              <a:rPr lang="en-US" dirty="0" smtClean="0"/>
              <a:t> </a:t>
            </a:r>
            <a:r>
              <a:rPr lang="en-US" dirty="0" smtClean="0"/>
              <a:t>to the one at Colorado Univ.</a:t>
            </a:r>
          </a:p>
          <a:p>
            <a:r>
              <a:rPr lang="en-US" dirty="0" smtClean="0"/>
              <a:t>CPU, RAM and interfaces in </a:t>
            </a:r>
            <a:r>
              <a:rPr lang="en-US" dirty="0" smtClean="0"/>
              <a:t/>
            </a:r>
            <a:br>
              <a:rPr lang="en-US" dirty="0" smtClean="0"/>
            </a:br>
            <a:r>
              <a:rPr lang="en-US" dirty="0" smtClean="0"/>
              <a:t>cabinets </a:t>
            </a:r>
            <a:r>
              <a:rPr lang="en-US" dirty="0" smtClean="0"/>
              <a:t>behind the two </a:t>
            </a:r>
            <a:r>
              <a:rPr lang="en-US" dirty="0" smtClean="0"/>
              <a:t/>
            </a:r>
            <a:br>
              <a:rPr lang="en-US" dirty="0" smtClean="0"/>
            </a:br>
            <a:r>
              <a:rPr lang="en-US" dirty="0" smtClean="0"/>
              <a:t>work-stations</a:t>
            </a:r>
            <a:endParaRPr lang="en-US" dirty="0" smtClean="0"/>
          </a:p>
          <a:p>
            <a:r>
              <a:rPr lang="en-US" dirty="0" smtClean="0"/>
              <a:t>Two high-speed reel-to-reel </a:t>
            </a:r>
            <a:r>
              <a:rPr lang="en-US" dirty="0" smtClean="0"/>
              <a:t/>
            </a:r>
            <a:br>
              <a:rPr lang="en-US" dirty="0" smtClean="0"/>
            </a:br>
            <a:r>
              <a:rPr lang="en-US" dirty="0" smtClean="0"/>
              <a:t>shorter </a:t>
            </a:r>
            <a:r>
              <a:rPr lang="en-US" dirty="0" smtClean="0"/>
              <a:t>tape decks on left wall </a:t>
            </a:r>
            <a:r>
              <a:rPr lang="en-US" dirty="0" smtClean="0"/>
              <a:t/>
            </a:r>
            <a:br>
              <a:rPr lang="en-US" dirty="0" smtClean="0"/>
            </a:br>
            <a:r>
              <a:rPr lang="en-US" dirty="0" smtClean="0"/>
              <a:t>behind </a:t>
            </a:r>
            <a:r>
              <a:rPr lang="en-US" dirty="0" smtClean="0"/>
              <a:t>CPU </a:t>
            </a:r>
          </a:p>
          <a:p>
            <a:r>
              <a:rPr lang="en-US" dirty="0" smtClean="0"/>
              <a:t>Input – IBM punch cards</a:t>
            </a:r>
            <a:br>
              <a:rPr lang="en-US" dirty="0" smtClean="0"/>
            </a:br>
            <a:r>
              <a:rPr lang="en-US" dirty="0" smtClean="0"/>
              <a:t>Output – very noisy line-printer or very slow </a:t>
            </a:r>
            <a:r>
              <a:rPr lang="en-US" dirty="0" smtClean="0"/>
              <a:t>Modem and IBM 2741 Selectric Typewriter (Selectric with electronic interface RS-232-C)</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Simulators before the Digital Age</a:t>
            </a:r>
            <a:endParaRPr lang="en-US" dirty="0"/>
          </a:p>
        </p:txBody>
      </p:sp>
      <p:pic>
        <p:nvPicPr>
          <p:cNvPr id="5" name="Picture 4" descr="USCSealTrnsprntBdr copy.gif"/>
          <p:cNvPicPr>
            <a:picLocks noChangeAspect="1"/>
          </p:cNvPicPr>
          <p:nvPr/>
        </p:nvPicPr>
        <p:blipFill>
          <a:blip r:embed="rId2" cstate="print"/>
          <a:stretch>
            <a:fillRect/>
          </a:stretch>
        </p:blipFill>
        <p:spPr>
          <a:xfrm>
            <a:off x="7585740" y="68694"/>
            <a:ext cx="611937" cy="628255"/>
          </a:xfrm>
          <a:prstGeom prst="rect">
            <a:avLst/>
          </a:prstGeom>
        </p:spPr>
      </p:pic>
      <p:pic>
        <p:nvPicPr>
          <p:cNvPr id="6" name="Picture 5" descr="LinkTrainerPatnt.jpg"/>
          <p:cNvPicPr/>
          <p:nvPr/>
        </p:nvPicPr>
        <p:blipFill>
          <a:blip r:embed="rId3" cstate="print"/>
          <a:stretch>
            <a:fillRect/>
          </a:stretch>
        </p:blipFill>
        <p:spPr>
          <a:xfrm>
            <a:off x="6064811" y="848356"/>
            <a:ext cx="2939001" cy="3956380"/>
          </a:xfrm>
          <a:prstGeom prst="rect">
            <a:avLst/>
          </a:prstGeom>
        </p:spPr>
      </p:pic>
      <p:sp>
        <p:nvSpPr>
          <p:cNvPr id="8" name="Content Placeholder 7"/>
          <p:cNvSpPr>
            <a:spLocks noGrp="1"/>
          </p:cNvSpPr>
          <p:nvPr>
            <p:ph idx="1"/>
          </p:nvPr>
        </p:nvSpPr>
        <p:spPr>
          <a:xfrm>
            <a:off x="243347" y="907026"/>
            <a:ext cx="6186950" cy="3716594"/>
          </a:xfrm>
        </p:spPr>
        <p:txBody>
          <a:bodyPr/>
          <a:lstStyle/>
          <a:p>
            <a:r>
              <a:rPr lang="en-US" dirty="0" smtClean="0"/>
              <a:t>Still in use in 1970’s, these Link Flight Trainer simulators were electro-mechanical</a:t>
            </a:r>
          </a:p>
          <a:p>
            <a:r>
              <a:rPr lang="en-US" dirty="0" smtClean="0"/>
              <a:t>They did not require any advanced input like the CDC 6500 or IBM 360/370.</a:t>
            </a:r>
          </a:p>
          <a:p>
            <a:r>
              <a:rPr lang="en-US" dirty="0" smtClean="0"/>
              <a:t>Therefore, they did not require any interface standards or compatible terms</a:t>
            </a:r>
          </a:p>
          <a:p>
            <a:r>
              <a:rPr lang="en-US" dirty="0" smtClean="0"/>
              <a:t>Memories of that time seem to indicate standards were more the forte of mechanical engineers</a:t>
            </a:r>
          </a:p>
          <a:p>
            <a:r>
              <a:rPr lang="en-US" dirty="0" smtClean="0"/>
              <a:t>Even the imaginative MIT ELIZA team seem to have no great vision of a therapist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Technologies and Standards</a:t>
            </a:r>
            <a:endParaRPr lang="en-US" dirty="0"/>
          </a:p>
        </p:txBody>
      </p:sp>
      <p:pic>
        <p:nvPicPr>
          <p:cNvPr id="5" name="Picture 4" descr="USCSealTrnsprntBdr copy.gif"/>
          <p:cNvPicPr>
            <a:picLocks noChangeAspect="1"/>
          </p:cNvPicPr>
          <p:nvPr/>
        </p:nvPicPr>
        <p:blipFill>
          <a:blip r:embed="rId2" cstate="print"/>
          <a:stretch>
            <a:fillRect/>
          </a:stretch>
        </p:blipFill>
        <p:spPr>
          <a:xfrm>
            <a:off x="7585740" y="68694"/>
            <a:ext cx="611937" cy="628255"/>
          </a:xfrm>
          <a:prstGeom prst="rect">
            <a:avLst/>
          </a:prstGeom>
        </p:spPr>
      </p:pic>
      <p:sp>
        <p:nvSpPr>
          <p:cNvPr id="7" name="Content Placeholder 6"/>
          <p:cNvSpPr>
            <a:spLocks noGrp="1"/>
          </p:cNvSpPr>
          <p:nvPr>
            <p:ph idx="1"/>
          </p:nvPr>
        </p:nvSpPr>
        <p:spPr/>
        <p:txBody>
          <a:bodyPr/>
          <a:lstStyle/>
          <a:p>
            <a:r>
              <a:rPr lang="en-US" dirty="0" smtClean="0"/>
              <a:t>The early work at MIT was not very encouraging and progress, while steady, always seemed to leave the impression: maybe next year.</a:t>
            </a:r>
          </a:p>
          <a:p>
            <a:r>
              <a:rPr lang="en-US" dirty="0" smtClean="0"/>
              <a:t>Nevertheless, progress was spurred on by three drivers</a:t>
            </a:r>
          </a:p>
          <a:p>
            <a:pPr lvl="1"/>
            <a:r>
              <a:rPr lang="en-US" dirty="0" smtClean="0"/>
              <a:t>The explosion of computing and then the internet in ’80’s and /90’s</a:t>
            </a:r>
          </a:p>
          <a:p>
            <a:pPr lvl="1"/>
            <a:r>
              <a:rPr lang="en-US" dirty="0" smtClean="0"/>
              <a:t>The advent of the computer gaming societal segment</a:t>
            </a:r>
          </a:p>
          <a:p>
            <a:pPr lvl="1"/>
            <a:r>
              <a:rPr lang="en-US" dirty="0" smtClean="0"/>
              <a:t>The drive of the military to provide more effective simulations</a:t>
            </a:r>
          </a:p>
          <a:p>
            <a:r>
              <a:rPr lang="en-US" dirty="0" smtClean="0"/>
              <a:t>All of those brought the early 21</a:t>
            </a:r>
            <a:r>
              <a:rPr lang="en-US" baseline="30000" dirty="0" smtClean="0"/>
              <a:t>st</a:t>
            </a:r>
            <a:r>
              <a:rPr lang="en-US" dirty="0" smtClean="0"/>
              <a:t> Century and another life for computer-generated agents that were effectively conversational</a:t>
            </a:r>
          </a:p>
          <a:p>
            <a:r>
              <a:rPr lang="en-US" dirty="0" smtClean="0"/>
              <a:t>Advances in NLP allowed very rapid selection of appropriate responses, that then were delivered by a range of different ways.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“Conversationality”</a:t>
            </a:r>
            <a:endParaRPr lang="en-US" dirty="0"/>
          </a:p>
        </p:txBody>
      </p:sp>
      <p:pic>
        <p:nvPicPr>
          <p:cNvPr id="5" name="Picture 4" descr="USCSealTrnsprntBdr copy.gif"/>
          <p:cNvPicPr>
            <a:picLocks noChangeAspect="1"/>
          </p:cNvPicPr>
          <p:nvPr/>
        </p:nvPicPr>
        <p:blipFill>
          <a:blip r:embed="rId2" cstate="print"/>
          <a:stretch>
            <a:fillRect/>
          </a:stretch>
        </p:blipFill>
        <p:spPr>
          <a:xfrm>
            <a:off x="7585740" y="68694"/>
            <a:ext cx="611937" cy="628255"/>
          </a:xfrm>
          <a:prstGeom prst="rect">
            <a:avLst/>
          </a:prstGeom>
        </p:spPr>
      </p:pic>
      <p:pic>
        <p:nvPicPr>
          <p:cNvPr id="6" name="Picture 5"/>
          <p:cNvPicPr/>
          <p:nvPr/>
        </p:nvPicPr>
        <p:blipFill>
          <a:blip r:embed="rId3" cstate="print"/>
          <a:srcRect b="17290"/>
          <a:stretch>
            <a:fillRect/>
          </a:stretch>
        </p:blipFill>
        <p:spPr bwMode="auto">
          <a:xfrm>
            <a:off x="6862793" y="794538"/>
            <a:ext cx="1829908" cy="1709024"/>
          </a:xfrm>
          <a:prstGeom prst="rect">
            <a:avLst/>
          </a:prstGeom>
          <a:noFill/>
          <a:ln w="9525">
            <a:noFill/>
            <a:miter lim="800000"/>
            <a:headEnd/>
            <a:tailEnd/>
          </a:ln>
        </p:spPr>
      </p:pic>
      <p:sp>
        <p:nvSpPr>
          <p:cNvPr id="8" name="Content Placeholder 7"/>
          <p:cNvSpPr>
            <a:spLocks noGrp="1"/>
          </p:cNvSpPr>
          <p:nvPr>
            <p:ph idx="1"/>
          </p:nvPr>
        </p:nvSpPr>
        <p:spPr>
          <a:xfrm>
            <a:off x="132734" y="794537"/>
            <a:ext cx="6730059" cy="3969193"/>
          </a:xfrm>
        </p:spPr>
        <p:txBody>
          <a:bodyPr/>
          <a:lstStyle/>
          <a:p>
            <a:r>
              <a:rPr lang="en-US" dirty="0" smtClean="0"/>
              <a:t>Three technologies have enabled a sort of </a:t>
            </a:r>
            <a:r>
              <a:rPr lang="en-US" dirty="0" smtClean="0"/>
              <a:t>conversation: Voice Recognition, NLP, and Learning Analytics</a:t>
            </a:r>
            <a:endParaRPr lang="en-US" dirty="0" smtClean="0"/>
          </a:p>
          <a:p>
            <a:r>
              <a:rPr lang="en-US" dirty="0" smtClean="0"/>
              <a:t>Using easily acquired equipment a series of video clips were created making up a library of several hundred </a:t>
            </a:r>
          </a:p>
          <a:p>
            <a:r>
              <a:rPr lang="en-US" dirty="0" smtClean="0"/>
              <a:t>These clips were answers by an engaging mentor </a:t>
            </a:r>
          </a:p>
          <a:p>
            <a:r>
              <a:rPr lang="en-US" dirty="0" smtClean="0"/>
              <a:t>The questions were generated by a team at USC</a:t>
            </a:r>
          </a:p>
          <a:p>
            <a:r>
              <a:rPr lang="en-US" dirty="0" smtClean="0"/>
              <a:t>It included young Cadets from USMA and staff</a:t>
            </a:r>
          </a:p>
          <a:p>
            <a:r>
              <a:rPr lang="en-US" dirty="0" smtClean="0"/>
              <a:t>When users pose questions, the program selects</a:t>
            </a:r>
            <a:br>
              <a:rPr lang="en-US" dirty="0" smtClean="0"/>
            </a:br>
            <a:r>
              <a:rPr lang="en-US" dirty="0" smtClean="0"/>
              <a:t>the most  appropriate </a:t>
            </a:r>
            <a:r>
              <a:rPr lang="en-US" dirty="0" smtClean="0"/>
              <a:t>answer </a:t>
            </a:r>
            <a:r>
              <a:rPr lang="en-US" dirty="0" smtClean="0"/>
              <a:t>in &lt;500 msec.</a:t>
            </a:r>
          </a:p>
          <a:p>
            <a:r>
              <a:rPr lang="en-US" dirty="0" smtClean="0"/>
              <a:t>A field trial was held at a USC career day event</a:t>
            </a:r>
            <a:br>
              <a:rPr lang="en-US" dirty="0" smtClean="0"/>
            </a:br>
            <a:r>
              <a:rPr lang="en-US" dirty="0" smtClean="0"/>
              <a:t>on campus that was well attended.</a:t>
            </a:r>
            <a:endParaRPr lang="en-US" dirty="0"/>
          </a:p>
        </p:txBody>
      </p:sp>
      <p:pic>
        <p:nvPicPr>
          <p:cNvPr id="9" name="Picture 8" descr="USC_JobFairMntPalGroup.png"/>
          <p:cNvPicPr>
            <a:picLocks noChangeAspect="1"/>
          </p:cNvPicPr>
          <p:nvPr/>
        </p:nvPicPr>
        <p:blipFill>
          <a:blip r:embed="rId4" cstate="print"/>
          <a:stretch>
            <a:fillRect/>
          </a:stretch>
        </p:blipFill>
        <p:spPr>
          <a:xfrm>
            <a:off x="6188823" y="2571355"/>
            <a:ext cx="2897069" cy="219237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Computer Agents “Conversational”</a:t>
            </a:r>
            <a:endParaRPr lang="en-US" dirty="0"/>
          </a:p>
        </p:txBody>
      </p:sp>
      <p:pic>
        <p:nvPicPr>
          <p:cNvPr id="5" name="Picture 4" descr="USCSealTrnsprntBdr copy.gif"/>
          <p:cNvPicPr>
            <a:picLocks noChangeAspect="1"/>
          </p:cNvPicPr>
          <p:nvPr/>
        </p:nvPicPr>
        <p:blipFill>
          <a:blip r:embed="rId2" cstate="print"/>
          <a:stretch>
            <a:fillRect/>
          </a:stretch>
        </p:blipFill>
        <p:spPr>
          <a:xfrm>
            <a:off x="7585740" y="68694"/>
            <a:ext cx="611937" cy="628255"/>
          </a:xfrm>
          <a:prstGeom prst="rect">
            <a:avLst/>
          </a:prstGeom>
        </p:spPr>
      </p:pic>
      <p:pic>
        <p:nvPicPr>
          <p:cNvPr id="6" name="Picture 5" descr="STEM_StrawPoll.jpg"/>
          <p:cNvPicPr/>
          <p:nvPr/>
        </p:nvPicPr>
        <p:blipFill>
          <a:blip r:embed="rId3" cstate="print"/>
          <a:stretch>
            <a:fillRect/>
          </a:stretch>
        </p:blipFill>
        <p:spPr>
          <a:xfrm>
            <a:off x="5186990" y="1283111"/>
            <a:ext cx="3831585" cy="2873688"/>
          </a:xfrm>
          <a:prstGeom prst="rect">
            <a:avLst/>
          </a:prstGeom>
        </p:spPr>
      </p:pic>
      <p:sp>
        <p:nvSpPr>
          <p:cNvPr id="8" name="Content Placeholder 7"/>
          <p:cNvSpPr>
            <a:spLocks noGrp="1"/>
          </p:cNvSpPr>
          <p:nvPr>
            <p:ph idx="1"/>
          </p:nvPr>
        </p:nvSpPr>
        <p:spPr>
          <a:xfrm>
            <a:off x="376081" y="914400"/>
            <a:ext cx="4796161" cy="3714750"/>
          </a:xfrm>
        </p:spPr>
        <p:txBody>
          <a:bodyPr/>
          <a:lstStyle/>
          <a:p>
            <a:r>
              <a:rPr lang="en-US" dirty="0" smtClean="0"/>
              <a:t>The question was: “Were the students able to converse.”</a:t>
            </a:r>
          </a:p>
          <a:p>
            <a:r>
              <a:rPr lang="en-US" dirty="0" smtClean="0"/>
              <a:t>This was assessed in two ways</a:t>
            </a:r>
          </a:p>
          <a:p>
            <a:pPr lvl="1"/>
            <a:r>
              <a:rPr lang="en-US" dirty="0" smtClean="0"/>
              <a:t>The users were observed </a:t>
            </a:r>
          </a:p>
          <a:p>
            <a:pPr lvl="1"/>
            <a:r>
              <a:rPr lang="en-US" dirty="0" smtClean="0"/>
              <a:t>The users took a short straw poll</a:t>
            </a:r>
          </a:p>
          <a:p>
            <a:r>
              <a:rPr lang="en-US" dirty="0" smtClean="0"/>
              <a:t> Both modes seemed to support the “conversationality” of the program</a:t>
            </a:r>
          </a:p>
          <a:p>
            <a:r>
              <a:rPr lang="en-US" dirty="0" smtClean="0"/>
              <a:t>When orally debriefed, the users </a:t>
            </a:r>
            <a:r>
              <a:rPr lang="en-US" dirty="0" smtClean="0"/>
              <a:t>complained </a:t>
            </a:r>
            <a:r>
              <a:rPr lang="en-US" dirty="0" smtClean="0"/>
              <a:t>more about the GUI</a:t>
            </a:r>
          </a:p>
          <a:p>
            <a:r>
              <a:rPr lang="en-US" dirty="0" smtClean="0"/>
              <a:t>Some were very excited about the experience; adult users even more so.</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Standards</a:t>
            </a:r>
            <a:endParaRPr lang="en-US" dirty="0"/>
          </a:p>
        </p:txBody>
      </p:sp>
      <p:sp>
        <p:nvSpPr>
          <p:cNvPr id="8" name="Content Placeholder 7"/>
          <p:cNvSpPr>
            <a:spLocks noGrp="1"/>
          </p:cNvSpPr>
          <p:nvPr>
            <p:ph idx="1"/>
          </p:nvPr>
        </p:nvSpPr>
        <p:spPr/>
        <p:txBody>
          <a:bodyPr/>
          <a:lstStyle/>
          <a:p>
            <a:r>
              <a:rPr lang="en-US" dirty="0" smtClean="0"/>
              <a:t>As the decades have passed, increasing complexity and dispersion of hardware and personnel have led to the need for formal standards</a:t>
            </a:r>
          </a:p>
          <a:p>
            <a:r>
              <a:rPr lang="en-US" dirty="0" smtClean="0"/>
              <a:t>The most </a:t>
            </a:r>
            <a:r>
              <a:rPr lang="en-US" dirty="0" smtClean="0"/>
              <a:t>preeminent </a:t>
            </a:r>
            <a:r>
              <a:rPr lang="en-US" dirty="0" smtClean="0"/>
              <a:t>of these have been the interface standards to ensure disparate functions of large-scale simulations can </a:t>
            </a:r>
            <a:r>
              <a:rPr lang="en-US" dirty="0" smtClean="0"/>
              <a:t>operate</a:t>
            </a:r>
            <a:endParaRPr lang="en-US" dirty="0" smtClean="0"/>
          </a:p>
          <a:p>
            <a:r>
              <a:rPr lang="en-US" dirty="0" smtClean="0"/>
              <a:t>Now, with human factors and the behavioral sciences involved, the need for human-oriented standards may come into play</a:t>
            </a:r>
          </a:p>
          <a:p>
            <a:r>
              <a:rPr lang="en-US" dirty="0" smtClean="0"/>
              <a:t>Especially with the possibility of doing irreparable psychic harm or inducing suicidal thoughts, an new set of standards may be needed</a:t>
            </a:r>
          </a:p>
          <a:p>
            <a:r>
              <a:rPr lang="en-US" dirty="0" smtClean="0"/>
              <a:t>Testing and approving a device to reduce suicidal tendencies may be more difficult than the format for position and orientation data</a:t>
            </a:r>
            <a:endParaRPr lang="en-US" dirty="0"/>
          </a:p>
        </p:txBody>
      </p:sp>
      <p:pic>
        <p:nvPicPr>
          <p:cNvPr id="5" name="Picture 4" descr="USCSealTrnsprntBdr copy.gif"/>
          <p:cNvPicPr>
            <a:picLocks noChangeAspect="1"/>
          </p:cNvPicPr>
          <p:nvPr/>
        </p:nvPicPr>
        <p:blipFill>
          <a:blip r:embed="rId2" cstate="print"/>
          <a:stretch>
            <a:fillRect/>
          </a:stretch>
        </p:blipFill>
        <p:spPr>
          <a:xfrm>
            <a:off x="7585740" y="68694"/>
            <a:ext cx="611937" cy="628255"/>
          </a:xfrm>
          <a:prstGeom prst="rect">
            <a:avLst/>
          </a:prstGeom>
        </p:spPr>
      </p:pic>
    </p:spTree>
  </p:cSld>
  <p:clrMapOvr>
    <a:masterClrMapping/>
  </p:clrMapOvr>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2140</TotalTime>
  <Words>1012</Words>
  <Application>Microsoft Office PowerPoint</Application>
  <PresentationFormat>On-screen Show (16:9)</PresentationFormat>
  <Paragraphs>77</Paragraphs>
  <Slides>14</Slides>
  <Notes>0</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Office Theme</vt:lpstr>
      <vt:lpstr>Custom Design</vt:lpstr>
      <vt:lpstr>1_Custom Design</vt:lpstr>
      <vt:lpstr> Resurrecting a 55-Year-Old Program:  Standards for Emerging Proactive Interaction</vt:lpstr>
      <vt:lpstr>An Old Concept Made Real and XR</vt:lpstr>
      <vt:lpstr>Time, Progress and Standards</vt:lpstr>
      <vt:lpstr>When a Mainframe Computer was Mainframe</vt:lpstr>
      <vt:lpstr>Simulators before the Digital Age</vt:lpstr>
      <vt:lpstr>Progress, Technologies and Standards</vt:lpstr>
      <vt:lpstr>Creating “Conversationality”</vt:lpstr>
      <vt:lpstr>Are Computer Agents “Conversational”</vt:lpstr>
      <vt:lpstr>Formal Standards</vt:lpstr>
      <vt:lpstr>Complexities of Helping the Therapist Out</vt:lpstr>
      <vt:lpstr>Conversation Initiation Enters the Flow</vt:lpstr>
      <vt:lpstr>Conclusions</vt:lpstr>
      <vt:lpstr>Acknowledgements</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jlaudone</dc:creator>
  <cp:lastModifiedBy>DMD</cp:lastModifiedBy>
  <cp:revision>95</cp:revision>
  <dcterms:created xsi:type="dcterms:W3CDTF">2010-03-08T13:56:26Z</dcterms:created>
  <dcterms:modified xsi:type="dcterms:W3CDTF">2022-02-08T17:45:24Z</dcterms:modified>
</cp:coreProperties>
</file>