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28.jpeg" ContentType="image/jpeg"/>
  <Override PartName="/ppt/media/image1.png" ContentType="image/png"/>
  <Override PartName="/ppt/media/image2.png" ContentType="image/png"/>
  <Override PartName="/ppt/media/image3.gif" ContentType="image/gif"/>
  <Override PartName="/ppt/media/image4.png" ContentType="image/png"/>
  <Override PartName="/ppt/media/image11.png" ContentType="image/png"/>
  <Override PartName="/ppt/media/image5.jpeg" ContentType="image/jpeg"/>
  <Override PartName="/ppt/media/image7.png" ContentType="image/png"/>
  <Override PartName="/ppt/media/image6.png" ContentType="image/png"/>
  <Override PartName="/ppt/media/image8.gif" ContentType="image/gif"/>
  <Override PartName="/ppt/media/image9.png" ContentType="image/png"/>
  <Override PartName="/ppt/media/image10.gif" ContentType="image/gif"/>
  <Override PartName="/ppt/media/image12.png" ContentType="image/png"/>
  <Override PartName="/ppt/media/image13.png" ContentType="image/png"/>
  <Override PartName="/ppt/media/image14.gif" ContentType="image/gif"/>
  <Override PartName="/ppt/media/image15.png" ContentType="image/png"/>
  <Override PartName="/ppt/media/image16.jpeg" ContentType="image/jpeg"/>
  <Override PartName="/ppt/media/image17.jpeg" ContentType="image/jpeg"/>
  <Override PartName="/ppt/media/image18.gif" ContentType="image/gif"/>
  <Override PartName="/ppt/media/image19.png" ContentType="image/png"/>
  <Override PartName="/ppt/media/image20.gif" ContentType="image/gif"/>
  <Override PartName="/ppt/media/image21.png" ContentType="image/png"/>
  <Override PartName="/ppt/media/image22.png" ContentType="image/pn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36"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8"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3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0"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1"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3"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4"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5"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6"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7"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48"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3"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5"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68"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73"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74"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77"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78"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8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82"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4"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85"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8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89"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90"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92"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93"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94"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95"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96"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97"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2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2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2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2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3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3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3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3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3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3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3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4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19"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24"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25"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29"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1"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3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
        <p:nvSpPr>
          <p:cNvPr id="33"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24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gif"/><Relationship Id="rId7" Type="http://schemas.openxmlformats.org/officeDocument/2006/relationships/image" Target="../media/image11.png"/><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slideLayout" Target="../slideLayouts/slideLayout22.xml"/><Relationship Id="rId18" Type="http://schemas.openxmlformats.org/officeDocument/2006/relationships/slideLayout" Target="../slideLayouts/slideLayout23.xml"/><Relationship Id="rId19"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gif"/><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gif"/><Relationship Id="rId9" Type="http://schemas.openxmlformats.org/officeDocument/2006/relationships/image" Target="../media/image19.pn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slideLayout" Target="../slideLayouts/slideLayout34.xml"/><Relationship Id="rId20" Type="http://schemas.openxmlformats.org/officeDocument/2006/relationships/slideLayout" Target="../slideLayouts/slideLayout35.xml"/><Relationship Id="rId21"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ZoneTexte 11"/>
          <p:cNvSpPr/>
          <p:nvPr/>
        </p:nvSpPr>
        <p:spPr>
          <a:xfrm>
            <a:off x="5455080" y="4853880"/>
            <a:ext cx="900360" cy="295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fld id="{36ACBB9D-13D1-4357-B778-33B08282E83B}" type="slidenum">
              <a:rPr b="0" lang="en-US" sz="1350" spc="-1" strike="noStrike">
                <a:solidFill>
                  <a:srgbClr val="0070c0"/>
                </a:solidFill>
                <a:latin typeface="Calibri"/>
              </a:rPr>
              <a:t>&lt;number&gt;</a:t>
            </a:fld>
            <a:endParaRPr b="0" lang="en-US" sz="1350" spc="-1" strike="noStrike">
              <a:latin typeface="Arial"/>
            </a:endParaRPr>
          </a:p>
        </p:txBody>
      </p:sp>
      <p:grpSp>
        <p:nvGrpSpPr>
          <p:cNvPr id="1" name="Group 2"/>
          <p:cNvGrpSpPr/>
          <p:nvPr/>
        </p:nvGrpSpPr>
        <p:grpSpPr>
          <a:xfrm>
            <a:off x="0" y="0"/>
            <a:ext cx="728280" cy="735120"/>
            <a:chOff x="0" y="0"/>
            <a:chExt cx="728280" cy="735120"/>
          </a:xfrm>
        </p:grpSpPr>
        <p:sp>
          <p:nvSpPr>
            <p:cNvPr id="2" name="Titre 1"/>
            <p:cNvSpPr/>
            <p:nvPr/>
          </p:nvSpPr>
          <p:spPr>
            <a:xfrm>
              <a:off x="0" y="0"/>
              <a:ext cx="728280" cy="735120"/>
            </a:xfrm>
            <a:prstGeom prst="rect">
              <a:avLst/>
            </a:prstGeom>
            <a:gradFill rotWithShape="0">
              <a:gsLst>
                <a:gs pos="0">
                  <a:srgbClr val="ffffff"/>
                </a:gs>
                <a:gs pos="100000">
                  <a:srgbClr val="005da2"/>
                </a:gs>
              </a:gsLst>
              <a:path path="circle">
                <a:fillToRect l="50000" t="50000" r="50000" b="50000"/>
              </a:path>
            </a:gradFill>
            <a:ln w="0">
              <a:noFill/>
            </a:ln>
          </p:spPr>
          <p:style>
            <a:lnRef idx="0"/>
            <a:fillRef idx="0"/>
            <a:effectRef idx="0"/>
            <a:fontRef idx="minor"/>
          </p:style>
        </p:sp>
        <p:pic>
          <p:nvPicPr>
            <p:cNvPr id="3" name="Picture 3" descr="C:\Users\utilisateur\Pictures\SISO.png"/>
            <p:cNvPicPr/>
            <p:nvPr/>
          </p:nvPicPr>
          <p:blipFill>
            <a:blip r:embed="rId2"/>
            <a:stretch/>
          </p:blipFill>
          <p:spPr>
            <a:xfrm>
              <a:off x="67320" y="66600"/>
              <a:ext cx="593640" cy="602280"/>
            </a:xfrm>
            <a:prstGeom prst="rect">
              <a:avLst/>
            </a:prstGeom>
            <a:ln w="0">
              <a:noFill/>
            </a:ln>
          </p:spPr>
        </p:pic>
      </p:grpSp>
      <p:sp>
        <p:nvSpPr>
          <p:cNvPr id="4" name="Rectangle 10"/>
          <p:cNvSpPr/>
          <p:nvPr/>
        </p:nvSpPr>
        <p:spPr>
          <a:xfrm>
            <a:off x="0" y="4840920"/>
            <a:ext cx="9143640" cy="30204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1350" spc="-1" strike="noStrike">
                <a:solidFill>
                  <a:srgbClr val="0070c0"/>
                </a:solidFill>
                <a:latin typeface="Calibri"/>
              </a:rPr>
              <a:t>2022 Simulation Innovation Workshop (SIW)</a:t>
            </a:r>
            <a:endParaRPr b="0" lang="en-US" sz="1350" spc="-1" strike="noStrike">
              <a:latin typeface="Arial"/>
            </a:endParaRPr>
          </a:p>
        </p:txBody>
      </p:sp>
      <p:pic>
        <p:nvPicPr>
          <p:cNvPr id="5" name="Picture 2" descr=""/>
          <p:cNvPicPr/>
          <p:nvPr/>
        </p:nvPicPr>
        <p:blipFill>
          <a:blip r:embed="rId3"/>
          <a:stretch/>
        </p:blipFill>
        <p:spPr>
          <a:xfrm>
            <a:off x="8381880" y="4878000"/>
            <a:ext cx="671760" cy="228240"/>
          </a:xfrm>
          <a:prstGeom prst="rect">
            <a:avLst/>
          </a:prstGeom>
          <a:ln w="9525">
            <a:noFill/>
          </a:ln>
        </p:spPr>
      </p:pic>
      <p:pic>
        <p:nvPicPr>
          <p:cNvPr id="6" name="Picture 8" descr="USCSealTrnsprntBdr copy.gif"/>
          <p:cNvPicPr/>
          <p:nvPr/>
        </p:nvPicPr>
        <p:blipFill>
          <a:blip r:embed="rId4"/>
          <a:stretch/>
        </p:blipFill>
        <p:spPr>
          <a:xfrm>
            <a:off x="7543800" y="82440"/>
            <a:ext cx="601560" cy="617760"/>
          </a:xfrm>
          <a:prstGeom prst="rect">
            <a:avLst/>
          </a:prstGeom>
          <a:ln w="0">
            <a:noFill/>
          </a:ln>
        </p:spPr>
      </p:pic>
      <p:pic>
        <p:nvPicPr>
          <p:cNvPr id="7" name="Picture 9" descr="CPU_Logo.png"/>
          <p:cNvPicPr/>
          <p:nvPr/>
        </p:nvPicPr>
        <p:blipFill>
          <a:blip r:embed="rId5"/>
          <a:stretch/>
        </p:blipFill>
        <p:spPr>
          <a:xfrm>
            <a:off x="8271360" y="34920"/>
            <a:ext cx="669600" cy="665280"/>
          </a:xfrm>
          <a:prstGeom prst="rect">
            <a:avLst/>
          </a:prstGeom>
          <a:ln w="0">
            <a:noFill/>
          </a:ln>
        </p:spPr>
      </p:pic>
      <p:sp>
        <p:nvSpPr>
          <p:cNvPr id="8" name="Rectangle 9"/>
          <p:cNvSpPr/>
          <p:nvPr/>
        </p:nvSpPr>
        <p:spPr>
          <a:xfrm>
            <a:off x="0" y="4840920"/>
            <a:ext cx="9143640" cy="30204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1350" spc="-1" strike="noStrike">
                <a:solidFill>
                  <a:srgbClr val="0070c0"/>
                </a:solidFill>
                <a:latin typeface="Calibri"/>
              </a:rPr>
              <a:t>2022 Simulation Innovation Workshop (SIW)</a:t>
            </a:r>
            <a:endParaRPr b="0" lang="en-US" sz="1350" spc="-1" strike="noStrike">
              <a:latin typeface="Arial"/>
            </a:endParaRPr>
          </a:p>
        </p:txBody>
      </p:sp>
      <p:sp>
        <p:nvSpPr>
          <p:cNvPr id="9" name="Rectangle 10"/>
          <p:cNvSpPr/>
          <p:nvPr/>
        </p:nvSpPr>
        <p:spPr>
          <a:xfrm>
            <a:off x="3927600" y="4840920"/>
            <a:ext cx="5216040" cy="3020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r">
              <a:lnSpc>
                <a:spcPct val="100000"/>
              </a:lnSpc>
            </a:pPr>
            <a:r>
              <a:rPr b="1" i="1" lang="en-US" sz="1350" spc="-1" strike="noStrike">
                <a:solidFill>
                  <a:srgbClr val="0070c0"/>
                </a:solidFill>
                <a:latin typeface="Calibri"/>
              </a:rPr>
              <a:t>7-11 February 2022</a:t>
            </a:r>
            <a:endParaRPr b="0" lang="en-US" sz="1350" spc="-1" strike="noStrike">
              <a:latin typeface="Arial"/>
            </a:endParaRPr>
          </a:p>
        </p:txBody>
      </p:sp>
      <p:sp>
        <p:nvSpPr>
          <p:cNvPr id="10" name="PlaceHolder 1"/>
          <p:cNvSpPr>
            <a:spLocks noGrp="1"/>
          </p:cNvSpPr>
          <p:nvPr>
            <p:ph type="title"/>
          </p:nvPr>
        </p:nvSpPr>
        <p:spPr>
          <a:xfrm>
            <a:off x="485640" y="1581120"/>
            <a:ext cx="8172000" cy="1523520"/>
          </a:xfrm>
          <a:prstGeom prst="rect">
            <a:avLst/>
          </a:prstGeom>
          <a:noFill/>
          <a:ln w="0">
            <a:noFill/>
          </a:ln>
        </p:spPr>
        <p:txBody>
          <a:bodyPr anchor="b" anchorCtr="1">
            <a:normAutofit/>
          </a:bodyPr>
          <a:p>
            <a:pPr algn="ctr">
              <a:lnSpc>
                <a:spcPct val="100000"/>
              </a:lnSpc>
            </a:pPr>
            <a:r>
              <a:rPr b="1" lang="en-US" sz="3300" spc="-1" strike="noStrike">
                <a:solidFill>
                  <a:srgbClr val="0070c0"/>
                </a:solidFill>
                <a:latin typeface="Calibri"/>
              </a:rPr>
              <a:t>Click to edit the title</a:t>
            </a:r>
            <a:endParaRPr b="0" lang="en-US" sz="3300" spc="-1" strike="noStrike">
              <a:solidFill>
                <a:srgbClr val="000000"/>
              </a:solidFill>
              <a:latin typeface="Calibri"/>
            </a:endParaRPr>
          </a:p>
        </p:txBody>
      </p:sp>
      <p:sp>
        <p:nvSpPr>
          <p:cNvPr id="11" name="PlaceHolder 2"/>
          <p:cNvSpPr>
            <a:spLocks noGrp="1"/>
          </p:cNvSpPr>
          <p:nvPr>
            <p:ph type="body"/>
          </p:nvPr>
        </p:nvSpPr>
        <p:spPr>
          <a:xfrm>
            <a:off x="762120" y="3844800"/>
            <a:ext cx="7619760" cy="860400"/>
          </a:xfrm>
          <a:prstGeom prst="rect">
            <a:avLst/>
          </a:prstGeom>
          <a:noFill/>
          <a:ln w="0">
            <a:noFill/>
          </a:ln>
        </p:spPr>
        <p:txBody>
          <a:bodyPr anchor="t">
            <a:normAutofit/>
          </a:bodyPr>
          <a:p>
            <a:pPr algn="ctr">
              <a:lnSpc>
                <a:spcPct val="100000"/>
              </a:lnSpc>
              <a:spcBef>
                <a:spcPts val="360"/>
              </a:spcBef>
              <a:tabLst>
                <a:tab algn="l" pos="0"/>
              </a:tabLst>
            </a:pPr>
            <a:r>
              <a:rPr b="1" i="1" lang="en-US" sz="1800" spc="-1" strike="noStrike">
                <a:solidFill>
                  <a:srgbClr val="404040"/>
                </a:solidFill>
                <a:latin typeface="Calibri"/>
              </a:rPr>
              <a:t>Click to edit the presenter (Presenter, Company, Nation)</a:t>
            </a:r>
            <a:endParaRPr b="0" lang="en-US" sz="1800" spc="-1" strike="noStrike">
              <a:solidFill>
                <a:srgbClr val="000000"/>
              </a:solidFill>
              <a:latin typeface="Calibri"/>
            </a:endParaRPr>
          </a:p>
        </p:txBody>
      </p:sp>
      <p:pic>
        <p:nvPicPr>
          <p:cNvPr id="12" name="Picture 1" descr="SISO_Logo_Horizontal-1.jpg"/>
          <p:cNvPicPr/>
          <p:nvPr/>
        </p:nvPicPr>
        <p:blipFill>
          <a:blip r:embed="rId6"/>
          <a:stretch/>
        </p:blipFill>
        <p:spPr>
          <a:xfrm>
            <a:off x="941760" y="83880"/>
            <a:ext cx="7260120" cy="13356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ZoneTexte 11"/>
          <p:cNvSpPr/>
          <p:nvPr/>
        </p:nvSpPr>
        <p:spPr>
          <a:xfrm>
            <a:off x="5455080" y="4853880"/>
            <a:ext cx="900360" cy="295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fld id="{D195B9FD-0E66-4110-8CE8-02F78451877F}" type="slidenum">
              <a:rPr b="0" lang="en-US" sz="1350" spc="-1" strike="noStrike">
                <a:solidFill>
                  <a:srgbClr val="0070c0"/>
                </a:solidFill>
                <a:latin typeface="Calibri"/>
              </a:rPr>
              <a:t>&lt;number&gt;</a:t>
            </a:fld>
            <a:endParaRPr b="0" lang="en-US" sz="1350" spc="-1" strike="noStrike">
              <a:latin typeface="Arial"/>
            </a:endParaRPr>
          </a:p>
        </p:txBody>
      </p:sp>
      <p:grpSp>
        <p:nvGrpSpPr>
          <p:cNvPr id="50" name="Group 2"/>
          <p:cNvGrpSpPr/>
          <p:nvPr/>
        </p:nvGrpSpPr>
        <p:grpSpPr>
          <a:xfrm>
            <a:off x="0" y="0"/>
            <a:ext cx="728280" cy="735120"/>
            <a:chOff x="0" y="0"/>
            <a:chExt cx="728280" cy="735120"/>
          </a:xfrm>
        </p:grpSpPr>
        <p:sp>
          <p:nvSpPr>
            <p:cNvPr id="51" name="Titre 1"/>
            <p:cNvSpPr/>
            <p:nvPr/>
          </p:nvSpPr>
          <p:spPr>
            <a:xfrm>
              <a:off x="0" y="0"/>
              <a:ext cx="728280" cy="735120"/>
            </a:xfrm>
            <a:prstGeom prst="rect">
              <a:avLst/>
            </a:prstGeom>
            <a:gradFill rotWithShape="0">
              <a:gsLst>
                <a:gs pos="0">
                  <a:srgbClr val="ffffff"/>
                </a:gs>
                <a:gs pos="100000">
                  <a:srgbClr val="005da2"/>
                </a:gs>
              </a:gsLst>
              <a:path path="circle">
                <a:fillToRect l="50000" t="50000" r="50000" b="50000"/>
              </a:path>
            </a:gradFill>
            <a:ln w="0">
              <a:noFill/>
            </a:ln>
          </p:spPr>
          <p:style>
            <a:lnRef idx="0"/>
            <a:fillRef idx="0"/>
            <a:effectRef idx="0"/>
            <a:fontRef idx="minor"/>
          </p:style>
        </p:sp>
        <p:pic>
          <p:nvPicPr>
            <p:cNvPr id="52" name="Picture 3" descr="C:\Users\utilisateur\Pictures\SISO.png"/>
            <p:cNvPicPr/>
            <p:nvPr/>
          </p:nvPicPr>
          <p:blipFill>
            <a:blip r:embed="rId2"/>
            <a:stretch/>
          </p:blipFill>
          <p:spPr>
            <a:xfrm>
              <a:off x="67320" y="66600"/>
              <a:ext cx="593640" cy="602280"/>
            </a:xfrm>
            <a:prstGeom prst="rect">
              <a:avLst/>
            </a:prstGeom>
            <a:ln w="0">
              <a:noFill/>
            </a:ln>
          </p:spPr>
        </p:pic>
      </p:grpSp>
      <p:sp>
        <p:nvSpPr>
          <p:cNvPr id="53" name="Rectangle 10"/>
          <p:cNvSpPr/>
          <p:nvPr/>
        </p:nvSpPr>
        <p:spPr>
          <a:xfrm>
            <a:off x="0" y="4840920"/>
            <a:ext cx="9143640" cy="30204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1350" spc="-1" strike="noStrike">
                <a:solidFill>
                  <a:srgbClr val="0070c0"/>
                </a:solidFill>
                <a:latin typeface="Calibri"/>
              </a:rPr>
              <a:t>2022 Simulation Innovation Workshop (SIW)</a:t>
            </a:r>
            <a:endParaRPr b="0" lang="en-US" sz="1350" spc="-1" strike="noStrike">
              <a:latin typeface="Arial"/>
            </a:endParaRPr>
          </a:p>
        </p:txBody>
      </p:sp>
      <p:pic>
        <p:nvPicPr>
          <p:cNvPr id="54" name="Picture 2" descr=""/>
          <p:cNvPicPr/>
          <p:nvPr/>
        </p:nvPicPr>
        <p:blipFill>
          <a:blip r:embed="rId3"/>
          <a:stretch/>
        </p:blipFill>
        <p:spPr>
          <a:xfrm>
            <a:off x="8381880" y="4878000"/>
            <a:ext cx="671760" cy="228240"/>
          </a:xfrm>
          <a:prstGeom prst="rect">
            <a:avLst/>
          </a:prstGeom>
          <a:ln w="9525">
            <a:noFill/>
          </a:ln>
        </p:spPr>
      </p:pic>
      <p:pic>
        <p:nvPicPr>
          <p:cNvPr id="55" name="Picture 8" descr="USCSealTrnsprntBdr copy.gif"/>
          <p:cNvPicPr/>
          <p:nvPr/>
        </p:nvPicPr>
        <p:blipFill>
          <a:blip r:embed="rId4"/>
          <a:stretch/>
        </p:blipFill>
        <p:spPr>
          <a:xfrm>
            <a:off x="7543800" y="82440"/>
            <a:ext cx="601560" cy="617760"/>
          </a:xfrm>
          <a:prstGeom prst="rect">
            <a:avLst/>
          </a:prstGeom>
          <a:ln w="0">
            <a:noFill/>
          </a:ln>
        </p:spPr>
      </p:pic>
      <p:pic>
        <p:nvPicPr>
          <p:cNvPr id="56" name="Picture 9" descr="CPU_Logo.png"/>
          <p:cNvPicPr/>
          <p:nvPr/>
        </p:nvPicPr>
        <p:blipFill>
          <a:blip r:embed="rId5"/>
          <a:stretch/>
        </p:blipFill>
        <p:spPr>
          <a:xfrm>
            <a:off x="8271360" y="34920"/>
            <a:ext cx="669600" cy="665280"/>
          </a:xfrm>
          <a:prstGeom prst="rect">
            <a:avLst/>
          </a:prstGeom>
          <a:ln w="0">
            <a:noFill/>
          </a:ln>
        </p:spPr>
      </p:pic>
      <p:sp>
        <p:nvSpPr>
          <p:cNvPr id="57" name="Title 1"/>
          <p:cNvSpPr/>
          <p:nvPr/>
        </p:nvSpPr>
        <p:spPr>
          <a:xfrm>
            <a:off x="2419920" y="0"/>
            <a:ext cx="6718680" cy="740160"/>
          </a:xfrm>
          <a:prstGeom prst="rect">
            <a:avLst/>
          </a:prstGeom>
          <a:solidFill>
            <a:srgbClr val="005da2"/>
          </a:solidFill>
          <a:ln w="0">
            <a:solidFill>
              <a:srgbClr val="3333cc">
                <a:alpha val="0"/>
              </a:srgbClr>
            </a:solidFill>
          </a:ln>
        </p:spPr>
        <p:style>
          <a:lnRef idx="0"/>
          <a:fillRef idx="0"/>
          <a:effectRef idx="0"/>
          <a:fontRef idx="minor"/>
        </p:style>
        <p:txBody>
          <a:bodyPr anchor="ctr">
            <a:normAutofit/>
          </a:bodyPr>
          <a:p>
            <a:pPr algn="ctr">
              <a:lnSpc>
                <a:spcPct val="100000"/>
              </a:lnSpc>
              <a:tabLst>
                <a:tab algn="l" pos="0"/>
              </a:tabLst>
            </a:pPr>
            <a:r>
              <a:rPr b="1" lang="en-US" sz="2400" spc="-1" strike="noStrike">
                <a:solidFill>
                  <a:srgbClr val="ffffff"/>
                </a:solidFill>
                <a:latin typeface="Calibri"/>
              </a:rPr>
              <a:t>Cl</a:t>
            </a:r>
            <a:endParaRPr b="0" lang="en-US" sz="2400" spc="-1" strike="noStrike">
              <a:latin typeface="Arial"/>
            </a:endParaRPr>
          </a:p>
        </p:txBody>
      </p:sp>
      <p:sp>
        <p:nvSpPr>
          <p:cNvPr id="58" name="PlaceHolder 1"/>
          <p:cNvSpPr>
            <a:spLocks noGrp="1"/>
          </p:cNvSpPr>
          <p:nvPr>
            <p:ph type="body"/>
          </p:nvPr>
        </p:nvSpPr>
        <p:spPr>
          <a:xfrm>
            <a:off x="444960" y="914400"/>
            <a:ext cx="8195760" cy="3714480"/>
          </a:xfrm>
          <a:prstGeom prst="rect">
            <a:avLst/>
          </a:prstGeom>
          <a:noFill/>
          <a:ln w="0">
            <a:solidFill>
              <a:srgbClr val="003399"/>
            </a:solid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Click to edit Master text styles</a:t>
            </a:r>
            <a:endParaRPr b="0" lang="en-US" sz="2100" spc="-1" strike="noStrike">
              <a:solidFill>
                <a:srgbClr val="000000"/>
              </a:solidFill>
              <a:latin typeface="Calibri"/>
            </a:endParaRPr>
          </a:p>
          <a:p>
            <a:pPr lvl="1" marL="600120" indent="-257040">
              <a:lnSpc>
                <a:spcPct val="100000"/>
              </a:lnSpc>
              <a:spcBef>
                <a:spcPts val="360"/>
              </a:spcBef>
              <a:buClr>
                <a:srgbClr val="000000"/>
              </a:buClr>
              <a:buFont typeface="Wingdings" charset="2"/>
              <a:buChar char=""/>
            </a:pPr>
            <a:r>
              <a:rPr b="0" lang="en-US" sz="1800" spc="-1" strike="noStrike">
                <a:solidFill>
                  <a:srgbClr val="000000"/>
                </a:solidFill>
                <a:latin typeface="Calibri"/>
              </a:rPr>
              <a:t>Second level</a:t>
            </a:r>
            <a:endParaRPr b="0" lang="en-US" sz="1800" spc="-1" strike="noStrike">
              <a:solidFill>
                <a:srgbClr val="000000"/>
              </a:solidFill>
              <a:latin typeface="Times New Roman"/>
            </a:endParaRPr>
          </a:p>
          <a:p>
            <a:pPr lvl="2" marL="942840" indent="-257040">
              <a:lnSpc>
                <a:spcPct val="100000"/>
              </a:lnSpc>
              <a:spcBef>
                <a:spcPts val="300"/>
              </a:spcBef>
              <a:buClr>
                <a:srgbClr val="000000"/>
              </a:buClr>
              <a:buFont typeface="Wingdings" charset="2"/>
              <a:buChar char=""/>
            </a:pPr>
            <a:r>
              <a:rPr b="0" i="1" lang="en-US" sz="1500" spc="-1" strike="noStrike">
                <a:solidFill>
                  <a:srgbClr val="000000"/>
                </a:solidFill>
                <a:latin typeface="Calibri"/>
              </a:rPr>
              <a:t>Third level</a:t>
            </a:r>
            <a:endParaRPr b="0" lang="en-US" sz="1500" spc="-1" strike="noStrike">
              <a:solidFill>
                <a:srgbClr val="000000"/>
              </a:solidFill>
              <a:latin typeface="Times New Roman"/>
            </a:endParaRPr>
          </a:p>
        </p:txBody>
      </p:sp>
      <p:pic>
        <p:nvPicPr>
          <p:cNvPr id="59" name="Picture 5" descr="USCSealTrnsprntBdr copy.gif"/>
          <p:cNvPicPr/>
          <p:nvPr/>
        </p:nvPicPr>
        <p:blipFill>
          <a:blip r:embed="rId6"/>
          <a:stretch/>
        </p:blipFill>
        <p:spPr>
          <a:xfrm>
            <a:off x="7543800" y="82440"/>
            <a:ext cx="601560" cy="617760"/>
          </a:xfrm>
          <a:prstGeom prst="rect">
            <a:avLst/>
          </a:prstGeom>
          <a:ln w="0">
            <a:noFill/>
          </a:ln>
        </p:spPr>
      </p:pic>
      <p:pic>
        <p:nvPicPr>
          <p:cNvPr id="60" name="Picture 6" descr="CPU_Logo.png"/>
          <p:cNvPicPr/>
          <p:nvPr/>
        </p:nvPicPr>
        <p:blipFill>
          <a:blip r:embed="rId7"/>
          <a:stretch/>
        </p:blipFill>
        <p:spPr>
          <a:xfrm>
            <a:off x="8271360" y="55440"/>
            <a:ext cx="669600" cy="665280"/>
          </a:xfrm>
          <a:prstGeom prst="rect">
            <a:avLst/>
          </a:prstGeom>
          <a:ln w="0">
            <a:noFill/>
          </a:ln>
        </p:spPr>
      </p:pic>
      <p:sp>
        <p:nvSpPr>
          <p:cNvPr id="61" name="PlaceHolder 2"/>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Cl</a:t>
            </a:r>
            <a:endParaRPr b="0" lang="en-U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ZoneTexte 11"/>
          <p:cNvSpPr/>
          <p:nvPr/>
        </p:nvSpPr>
        <p:spPr>
          <a:xfrm>
            <a:off x="5455080" y="4853880"/>
            <a:ext cx="900360" cy="2959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fld id="{F33DD8A8-333C-4CF2-A054-20590F1E1135}" type="slidenum">
              <a:rPr b="0" lang="en-US" sz="1350" spc="-1" strike="noStrike">
                <a:solidFill>
                  <a:srgbClr val="0070c0"/>
                </a:solidFill>
                <a:latin typeface="Calibri"/>
              </a:rPr>
              <a:t>&lt;number&gt;</a:t>
            </a:fld>
            <a:endParaRPr b="0" lang="en-US" sz="1350" spc="-1" strike="noStrike">
              <a:latin typeface="Arial"/>
            </a:endParaRPr>
          </a:p>
        </p:txBody>
      </p:sp>
      <p:grpSp>
        <p:nvGrpSpPr>
          <p:cNvPr id="99" name="Group 2"/>
          <p:cNvGrpSpPr/>
          <p:nvPr/>
        </p:nvGrpSpPr>
        <p:grpSpPr>
          <a:xfrm>
            <a:off x="0" y="0"/>
            <a:ext cx="728280" cy="735120"/>
            <a:chOff x="0" y="0"/>
            <a:chExt cx="728280" cy="735120"/>
          </a:xfrm>
        </p:grpSpPr>
        <p:sp>
          <p:nvSpPr>
            <p:cNvPr id="100" name="Titre 1"/>
            <p:cNvSpPr/>
            <p:nvPr/>
          </p:nvSpPr>
          <p:spPr>
            <a:xfrm>
              <a:off x="0" y="0"/>
              <a:ext cx="728280" cy="735120"/>
            </a:xfrm>
            <a:prstGeom prst="rect">
              <a:avLst/>
            </a:prstGeom>
            <a:gradFill rotWithShape="0">
              <a:gsLst>
                <a:gs pos="0">
                  <a:srgbClr val="ffffff"/>
                </a:gs>
                <a:gs pos="100000">
                  <a:srgbClr val="005da2"/>
                </a:gs>
              </a:gsLst>
              <a:path path="circle">
                <a:fillToRect l="50000" t="50000" r="50000" b="50000"/>
              </a:path>
            </a:gradFill>
            <a:ln w="0">
              <a:noFill/>
            </a:ln>
          </p:spPr>
          <p:style>
            <a:lnRef idx="0"/>
            <a:fillRef idx="0"/>
            <a:effectRef idx="0"/>
            <a:fontRef idx="minor"/>
          </p:style>
        </p:sp>
        <p:pic>
          <p:nvPicPr>
            <p:cNvPr id="101" name="Picture 3" descr="C:\Users\utilisateur\Pictures\SISO.png"/>
            <p:cNvPicPr/>
            <p:nvPr/>
          </p:nvPicPr>
          <p:blipFill>
            <a:blip r:embed="rId2"/>
            <a:stretch/>
          </p:blipFill>
          <p:spPr>
            <a:xfrm>
              <a:off x="67320" y="66600"/>
              <a:ext cx="593640" cy="602280"/>
            </a:xfrm>
            <a:prstGeom prst="rect">
              <a:avLst/>
            </a:prstGeom>
            <a:ln w="0">
              <a:noFill/>
            </a:ln>
          </p:spPr>
        </p:pic>
      </p:grpSp>
      <p:sp>
        <p:nvSpPr>
          <p:cNvPr id="102" name="Rectangle 10"/>
          <p:cNvSpPr/>
          <p:nvPr/>
        </p:nvSpPr>
        <p:spPr>
          <a:xfrm>
            <a:off x="0" y="4840920"/>
            <a:ext cx="9143640" cy="30204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1350" spc="-1" strike="noStrike">
                <a:solidFill>
                  <a:srgbClr val="0070c0"/>
                </a:solidFill>
                <a:latin typeface="Calibri"/>
              </a:rPr>
              <a:t>2022 Simulation Innovation Workshop (SIW)</a:t>
            </a:r>
            <a:endParaRPr b="0" lang="en-US" sz="1350" spc="-1" strike="noStrike">
              <a:latin typeface="Arial"/>
            </a:endParaRPr>
          </a:p>
        </p:txBody>
      </p:sp>
      <p:pic>
        <p:nvPicPr>
          <p:cNvPr id="103" name="Picture 2" descr=""/>
          <p:cNvPicPr/>
          <p:nvPr/>
        </p:nvPicPr>
        <p:blipFill>
          <a:blip r:embed="rId3"/>
          <a:stretch/>
        </p:blipFill>
        <p:spPr>
          <a:xfrm>
            <a:off x="8381880" y="4878000"/>
            <a:ext cx="671760" cy="228240"/>
          </a:xfrm>
          <a:prstGeom prst="rect">
            <a:avLst/>
          </a:prstGeom>
          <a:ln w="9525">
            <a:noFill/>
          </a:ln>
        </p:spPr>
      </p:pic>
      <p:pic>
        <p:nvPicPr>
          <p:cNvPr id="104" name="Picture 8" descr="USCSealTrnsprntBdr copy.gif"/>
          <p:cNvPicPr/>
          <p:nvPr/>
        </p:nvPicPr>
        <p:blipFill>
          <a:blip r:embed="rId4"/>
          <a:stretch/>
        </p:blipFill>
        <p:spPr>
          <a:xfrm>
            <a:off x="7543800" y="82440"/>
            <a:ext cx="601560" cy="617760"/>
          </a:xfrm>
          <a:prstGeom prst="rect">
            <a:avLst/>
          </a:prstGeom>
          <a:ln w="0">
            <a:noFill/>
          </a:ln>
        </p:spPr>
      </p:pic>
      <p:pic>
        <p:nvPicPr>
          <p:cNvPr id="105" name="Picture 9" descr="CPU_Logo.png"/>
          <p:cNvPicPr/>
          <p:nvPr/>
        </p:nvPicPr>
        <p:blipFill>
          <a:blip r:embed="rId5"/>
          <a:stretch/>
        </p:blipFill>
        <p:spPr>
          <a:xfrm>
            <a:off x="8271360" y="34920"/>
            <a:ext cx="669600" cy="665280"/>
          </a:xfrm>
          <a:prstGeom prst="rect">
            <a:avLst/>
          </a:prstGeom>
          <a:ln w="0">
            <a:noFill/>
          </a:ln>
        </p:spPr>
      </p:pic>
      <p:pic>
        <p:nvPicPr>
          <p:cNvPr id="106" name="Picture 4" descr="bg_title.jpg"/>
          <p:cNvPicPr/>
          <p:nvPr/>
        </p:nvPicPr>
        <p:blipFill>
          <a:blip r:embed="rId6"/>
          <a:srcRect l="0" t="58233" r="0" b="0"/>
          <a:stretch/>
        </p:blipFill>
        <p:spPr>
          <a:xfrm>
            <a:off x="0" y="3029040"/>
            <a:ext cx="9143640" cy="2171520"/>
          </a:xfrm>
          <a:prstGeom prst="rect">
            <a:avLst/>
          </a:prstGeom>
          <a:ln w="9525">
            <a:noFill/>
          </a:ln>
        </p:spPr>
      </p:pic>
      <p:sp>
        <p:nvSpPr>
          <p:cNvPr id="107" name="ZoneTexte 3"/>
          <p:cNvSpPr/>
          <p:nvPr/>
        </p:nvSpPr>
        <p:spPr>
          <a:xfrm rot="21280200">
            <a:off x="869040" y="3647160"/>
            <a:ext cx="5151960" cy="913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en-US" sz="5400" spc="-1" strike="noStrike">
                <a:solidFill>
                  <a:srgbClr val="ffff00"/>
                </a:solidFill>
                <a:latin typeface="Calibri"/>
              </a:rPr>
              <a:t>Q&amp;A / Discussion</a:t>
            </a:r>
            <a:endParaRPr b="0" lang="en-US" sz="5400" spc="-1" strike="noStrike">
              <a:latin typeface="Arial"/>
            </a:endParaRPr>
          </a:p>
        </p:txBody>
      </p:sp>
      <p:pic>
        <p:nvPicPr>
          <p:cNvPr id="108" name="Picture 4" descr="bg_title.jpg"/>
          <p:cNvPicPr/>
          <p:nvPr/>
        </p:nvPicPr>
        <p:blipFill>
          <a:blip r:embed="rId7"/>
          <a:srcRect l="0" t="0" r="0" b="43125"/>
          <a:stretch/>
        </p:blipFill>
        <p:spPr>
          <a:xfrm>
            <a:off x="1060200" y="0"/>
            <a:ext cx="7023240" cy="3028680"/>
          </a:xfrm>
          <a:prstGeom prst="rect">
            <a:avLst/>
          </a:prstGeom>
          <a:ln w="9525">
            <a:noFill/>
          </a:ln>
        </p:spPr>
      </p:pic>
      <p:pic>
        <p:nvPicPr>
          <p:cNvPr id="109" name="Picture 5" descr="USCSealTrnsprntBdr copy.gif"/>
          <p:cNvPicPr/>
          <p:nvPr/>
        </p:nvPicPr>
        <p:blipFill>
          <a:blip r:embed="rId8"/>
          <a:stretch/>
        </p:blipFill>
        <p:spPr>
          <a:xfrm>
            <a:off x="174600" y="1576800"/>
            <a:ext cx="1326600" cy="1361880"/>
          </a:xfrm>
          <a:prstGeom prst="rect">
            <a:avLst/>
          </a:prstGeom>
          <a:ln w="0">
            <a:noFill/>
          </a:ln>
        </p:spPr>
      </p:pic>
      <p:pic>
        <p:nvPicPr>
          <p:cNvPr id="110" name="Picture 6" descr="CPU_Logo.png"/>
          <p:cNvPicPr/>
          <p:nvPr/>
        </p:nvPicPr>
        <p:blipFill>
          <a:blip r:embed="rId9"/>
          <a:stretch/>
        </p:blipFill>
        <p:spPr>
          <a:xfrm>
            <a:off x="7464600" y="1472040"/>
            <a:ext cx="1476720" cy="1466640"/>
          </a:xfrm>
          <a:prstGeom prst="rect">
            <a:avLst/>
          </a:prstGeom>
          <a:ln w="0">
            <a:noFill/>
          </a:ln>
        </p:spPr>
      </p:pic>
      <p:sp>
        <p:nvSpPr>
          <p:cNvPr id="111" name="Rectangle 7"/>
          <p:cNvSpPr/>
          <p:nvPr/>
        </p:nvSpPr>
        <p:spPr>
          <a:xfrm>
            <a:off x="7464600" y="0"/>
            <a:ext cx="1679040" cy="122112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sp>
        <p:nvSpPr>
          <p:cNvPr id="11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1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Calibri"/>
              </a:rPr>
              <a:t>Click to edit the outline text format</a:t>
            </a:r>
            <a:endParaRPr b="0" lang="en-US" sz="24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Times New Roman"/>
              </a:rPr>
              <a:t>Second Outline Level</a:t>
            </a:r>
            <a:endParaRPr b="0" lang="en-US" sz="18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1500" spc="-1" strike="noStrike">
                <a:solidFill>
                  <a:srgbClr val="000000"/>
                </a:solidFill>
                <a:latin typeface="Times New Roman"/>
              </a:rPr>
              <a:t>Third Outline Level</a:t>
            </a:r>
            <a:endParaRPr b="0" lang="en-US" sz="15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1500" spc="-1" strike="noStrike">
                <a:solidFill>
                  <a:srgbClr val="000000"/>
                </a:solidFill>
                <a:latin typeface="Times New Roman"/>
              </a:rPr>
              <a:t>Fourth Outline Level</a:t>
            </a:r>
            <a:endParaRPr b="0" lang="en-US" sz="15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sldMaster>
</file>

<file path=ppt/slides/_rels/slide1.xml.rels><?xml version="1.0" encoding="UTF-8"?>
<Relationships xmlns="http://schemas.openxmlformats.org/package/2006/relationships"><Relationship Id="rId1" Type="http://schemas.openxmlformats.org/officeDocument/2006/relationships/image" Target="../media/image20.gif"/><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ubTitle"/>
          </p:nvPr>
        </p:nvSpPr>
        <p:spPr>
          <a:xfrm>
            <a:off x="3276720" y="3105720"/>
            <a:ext cx="2816280" cy="369000"/>
          </a:xfrm>
          <a:prstGeom prst="rect">
            <a:avLst/>
          </a:prstGeom>
          <a:noFill/>
          <a:ln w="0">
            <a:noFill/>
          </a:ln>
        </p:spPr>
        <p:txBody>
          <a:bodyPr anchor="t">
            <a:noAutofit/>
          </a:bodyPr>
          <a:p>
            <a:pPr>
              <a:lnSpc>
                <a:spcPct val="100000"/>
              </a:lnSpc>
            </a:pPr>
            <a:r>
              <a:rPr b="1" i="1" lang="en-US" sz="1800" spc="-1" strike="noStrike">
                <a:solidFill>
                  <a:srgbClr val="0070c0"/>
                </a:solidFill>
                <a:latin typeface="Calibri"/>
              </a:rPr>
              <a:t>2022-SIW-Presentation-014</a:t>
            </a:r>
            <a:endParaRPr b="0" lang="en-US" sz="1800" spc="-1" strike="noStrike">
              <a:latin typeface="Arial"/>
            </a:endParaRPr>
          </a:p>
        </p:txBody>
      </p:sp>
      <p:sp>
        <p:nvSpPr>
          <p:cNvPr id="151" name="PlaceHolder 2"/>
          <p:cNvSpPr>
            <a:spLocks noGrp="1"/>
          </p:cNvSpPr>
          <p:nvPr>
            <p:ph type="title"/>
          </p:nvPr>
        </p:nvSpPr>
        <p:spPr>
          <a:xfrm>
            <a:off x="0" y="1581120"/>
            <a:ext cx="9143640" cy="1132200"/>
          </a:xfrm>
          <a:prstGeom prst="rect">
            <a:avLst/>
          </a:prstGeom>
          <a:noFill/>
          <a:ln w="0">
            <a:noFill/>
          </a:ln>
        </p:spPr>
        <p:txBody>
          <a:bodyPr anchor="b" anchorCtr="1">
            <a:normAutofit fontScale="92000"/>
          </a:bodyPr>
          <a:p>
            <a:pPr algn="ctr">
              <a:lnSpc>
                <a:spcPct val="100000"/>
              </a:lnSpc>
            </a:pPr>
            <a:r>
              <a:rPr b="1" lang="en-US" sz="3300" spc="-1" strike="noStrike">
                <a:solidFill>
                  <a:srgbClr val="0070c0"/>
                </a:solidFill>
                <a:latin typeface="Calibri"/>
              </a:rPr>
              <a:t>XR Standards - Conversationally Adept Virtual Humans: </a:t>
            </a:r>
            <a:br/>
            <a:r>
              <a:rPr b="1" lang="en-US" sz="3300" spc="-1" strike="noStrike">
                <a:solidFill>
                  <a:srgbClr val="0070c0"/>
                </a:solidFill>
                <a:latin typeface="Calibri"/>
              </a:rPr>
              <a:t>Autonomous Combat Team Members’ “Incarnation</a:t>
            </a:r>
            <a:endParaRPr b="0" lang="en-US" sz="3300" spc="-1" strike="noStrike">
              <a:solidFill>
                <a:srgbClr val="000000"/>
              </a:solidFill>
              <a:latin typeface="Calibri"/>
            </a:endParaRPr>
          </a:p>
        </p:txBody>
      </p:sp>
      <p:sp>
        <p:nvSpPr>
          <p:cNvPr id="152" name="PlaceHolder 3"/>
          <p:cNvSpPr>
            <a:spLocks noGrp="1"/>
          </p:cNvSpPr>
          <p:nvPr>
            <p:ph/>
          </p:nvPr>
        </p:nvSpPr>
        <p:spPr>
          <a:xfrm>
            <a:off x="762120" y="3844800"/>
            <a:ext cx="7619760" cy="860400"/>
          </a:xfrm>
          <a:prstGeom prst="rect">
            <a:avLst/>
          </a:prstGeom>
          <a:noFill/>
          <a:ln w="0">
            <a:noFill/>
          </a:ln>
        </p:spPr>
        <p:txBody>
          <a:bodyPr anchor="t">
            <a:normAutofit/>
          </a:bodyPr>
          <a:p>
            <a:pPr algn="ctr">
              <a:lnSpc>
                <a:spcPct val="100000"/>
              </a:lnSpc>
              <a:spcBef>
                <a:spcPts val="360"/>
              </a:spcBef>
              <a:tabLst>
                <a:tab algn="l" pos="0"/>
              </a:tabLst>
            </a:pPr>
            <a:r>
              <a:rPr b="1" i="1" lang="en-US" sz="1800" spc="-1" strike="noStrike">
                <a:solidFill>
                  <a:srgbClr val="404040"/>
                </a:solidFill>
                <a:latin typeface="Calibri"/>
              </a:rPr>
              <a:t>Dan M. Davis, Catholic Polytechnic University </a:t>
            </a:r>
            <a:br/>
            <a:r>
              <a:rPr b="1" i="1" lang="en-US" sz="1800" spc="-1" strike="noStrike">
                <a:solidFill>
                  <a:srgbClr val="404040"/>
                </a:solidFill>
                <a:latin typeface="Calibri"/>
              </a:rPr>
              <a:t>and University of Southern California, United States</a:t>
            </a:r>
            <a:endParaRPr b="0" lang="en-US" sz="1800" spc="-1" strike="noStrike">
              <a:solidFill>
                <a:srgbClr val="000000"/>
              </a:solidFill>
              <a:latin typeface="Calibri"/>
            </a:endParaRPr>
          </a:p>
        </p:txBody>
      </p:sp>
      <p:pic>
        <p:nvPicPr>
          <p:cNvPr id="153" name="Picture 4" descr="USCSealTrnsprntBdr copy.gif"/>
          <p:cNvPicPr/>
          <p:nvPr/>
        </p:nvPicPr>
        <p:blipFill>
          <a:blip r:embed="rId1"/>
          <a:stretch/>
        </p:blipFill>
        <p:spPr>
          <a:xfrm>
            <a:off x="7683840" y="3529080"/>
            <a:ext cx="1145520" cy="1176120"/>
          </a:xfrm>
          <a:prstGeom prst="rect">
            <a:avLst/>
          </a:prstGeom>
          <a:ln w="0">
            <a:noFill/>
          </a:ln>
        </p:spPr>
      </p:pic>
      <p:pic>
        <p:nvPicPr>
          <p:cNvPr id="154" name="Picture 6" descr="CPU_Logo.png"/>
          <p:cNvPicPr/>
          <p:nvPr/>
        </p:nvPicPr>
        <p:blipFill>
          <a:blip r:embed="rId2"/>
          <a:stretch/>
        </p:blipFill>
        <p:spPr>
          <a:xfrm>
            <a:off x="457200" y="3529080"/>
            <a:ext cx="1256760" cy="1248120"/>
          </a:xfrm>
          <a:prstGeom prst="rect">
            <a:avLst/>
          </a:prstGeom>
          <a:ln w="0">
            <a:noFill/>
          </a:ln>
        </p:spPr>
      </p:pic>
      <p:sp>
        <p:nvSpPr>
          <p:cNvPr id="155" name="Rectangle 7"/>
          <p:cNvSpPr/>
          <p:nvPr/>
        </p:nvSpPr>
        <p:spPr>
          <a:xfrm>
            <a:off x="7986240" y="7200"/>
            <a:ext cx="1145520" cy="75924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Standard 2-D Displays </a:t>
            </a:r>
            <a:endParaRPr b="0" lang="en-US" sz="2400" spc="-1" strike="noStrike">
              <a:solidFill>
                <a:srgbClr val="000000"/>
              </a:solidFill>
              <a:latin typeface="Calibri"/>
            </a:endParaRPr>
          </a:p>
        </p:txBody>
      </p:sp>
      <p:pic>
        <p:nvPicPr>
          <p:cNvPr id="179" name="Image1" descr="MntPanel3aLgCrpd.jpg"/>
          <p:cNvPicPr/>
          <p:nvPr/>
        </p:nvPicPr>
        <p:blipFill>
          <a:blip r:embed="rId1"/>
          <a:stretch/>
        </p:blipFill>
        <p:spPr>
          <a:xfrm>
            <a:off x="147240" y="1423080"/>
            <a:ext cx="4638240" cy="2985480"/>
          </a:xfrm>
          <a:prstGeom prst="rect">
            <a:avLst/>
          </a:prstGeom>
          <a:ln w="0">
            <a:noFill/>
          </a:ln>
        </p:spPr>
      </p:pic>
      <p:sp>
        <p:nvSpPr>
          <p:cNvPr id="180" name="PlaceHolder 2"/>
          <p:cNvSpPr>
            <a:spLocks noGrp="1"/>
          </p:cNvSpPr>
          <p:nvPr>
            <p:ph/>
          </p:nvPr>
        </p:nvSpPr>
        <p:spPr>
          <a:xfrm>
            <a:off x="4953960" y="914400"/>
            <a:ext cx="394380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Naturally, widely available 2-D electronic displays also very effective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Shown here is Chief Anderson in a MentorPanel display</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This kind of image could easily be superimposed in a Video Headset or on a control monitor, but would have more constraints as to motion and orientation than an animation</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Establishing the Impact</a:t>
            </a:r>
            <a:endParaRPr b="0" lang="en-US" sz="2400" spc="-1" strike="noStrike">
              <a:solidFill>
                <a:srgbClr val="000000"/>
              </a:solidFill>
              <a:latin typeface="Calibri"/>
            </a:endParaRPr>
          </a:p>
        </p:txBody>
      </p:sp>
      <p:pic>
        <p:nvPicPr>
          <p:cNvPr id="182" name="Picture 5" descr="190520-boeing-airpower-teaming-system-cs-1047a_043e180153ce8c48b4bf0b9c470cc746.fit-760w.jpg"/>
          <p:cNvPicPr/>
          <p:nvPr/>
        </p:nvPicPr>
        <p:blipFill>
          <a:blip r:embed="rId1"/>
          <a:stretch/>
        </p:blipFill>
        <p:spPr>
          <a:xfrm>
            <a:off x="263880" y="1393560"/>
            <a:ext cx="4263120" cy="2716200"/>
          </a:xfrm>
          <a:prstGeom prst="rect">
            <a:avLst/>
          </a:prstGeom>
          <a:ln w="0">
            <a:noFill/>
          </a:ln>
        </p:spPr>
      </p:pic>
      <p:sp>
        <p:nvSpPr>
          <p:cNvPr id="183" name="PlaceHolder 2"/>
          <p:cNvSpPr>
            <a:spLocks noGrp="1"/>
          </p:cNvSpPr>
          <p:nvPr>
            <p:ph/>
          </p:nvPr>
        </p:nvSpPr>
        <p:spPr>
          <a:xfrm>
            <a:off x="4708440" y="914400"/>
            <a:ext cx="425088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Here is a manned plane with several drone “wingmen”</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question is, would he act differently if there was a cockpit with a “pilot” on each plane?  Would it be better?</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standard’s community should be a participant in developing the needed interoperability and metric standards for such an effort.</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Creating Reasonable Actions</a:t>
            </a:r>
            <a:endParaRPr b="0" lang="en-US" sz="2400" spc="-1" strike="noStrike">
              <a:solidFill>
                <a:srgbClr val="000000"/>
              </a:solidFill>
              <a:latin typeface="Calibri"/>
            </a:endParaRPr>
          </a:p>
        </p:txBody>
      </p:sp>
      <p:pic>
        <p:nvPicPr>
          <p:cNvPr id="185" name="Image2" descr="YaoBoydLucasD0Wave.jpg"/>
          <p:cNvPicPr/>
          <p:nvPr/>
        </p:nvPicPr>
        <p:blipFill>
          <a:blip r:embed="rId1"/>
          <a:stretch/>
        </p:blipFill>
        <p:spPr>
          <a:xfrm>
            <a:off x="6383880" y="2986560"/>
            <a:ext cx="2255400" cy="1717560"/>
          </a:xfrm>
          <a:prstGeom prst="rect">
            <a:avLst/>
          </a:prstGeom>
          <a:ln w="0">
            <a:noFill/>
          </a:ln>
        </p:spPr>
      </p:pic>
      <p:pic>
        <p:nvPicPr>
          <p:cNvPr id="186" name="Picture 6" descr="YaoLucasBoydUSCQCC.jpg"/>
          <p:cNvPicPr/>
          <p:nvPr/>
        </p:nvPicPr>
        <p:blipFill>
          <a:blip r:embed="rId2"/>
          <a:stretch/>
        </p:blipFill>
        <p:spPr>
          <a:xfrm>
            <a:off x="6120720" y="914400"/>
            <a:ext cx="2622240" cy="1879920"/>
          </a:xfrm>
          <a:prstGeom prst="rect">
            <a:avLst/>
          </a:prstGeom>
          <a:ln w="0">
            <a:noFill/>
          </a:ln>
        </p:spPr>
      </p:pic>
      <p:sp>
        <p:nvSpPr>
          <p:cNvPr id="187" name="PlaceHolder 2"/>
          <p:cNvSpPr>
            <a:spLocks noGrp="1"/>
          </p:cNvSpPr>
          <p:nvPr>
            <p:ph/>
          </p:nvPr>
        </p:nvSpPr>
        <p:spPr>
          <a:xfrm>
            <a:off x="444960" y="914400"/>
            <a:ext cx="567576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vast range of potential actions and resultant movement, orientations and state changes boggles the mind</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Some of these could be produced locally, but some would require high-speed, broad bandwidth communications to larger servers.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Some may even require the non-deterministic analyses promised by the quantum computers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Here, the scale of one, is shown during a briefing to a director from DHS</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Observations and Conclusions</a:t>
            </a:r>
            <a:endParaRPr b="0" lang="en-US" sz="2400" spc="-1" strike="noStrike">
              <a:solidFill>
                <a:srgbClr val="000000"/>
              </a:solidFill>
              <a:latin typeface="Calibri"/>
            </a:endParaRPr>
          </a:p>
        </p:txBody>
      </p:sp>
      <p:sp>
        <p:nvSpPr>
          <p:cNvPr id="189" name="PlaceHolder 2"/>
          <p:cNvSpPr>
            <a:spLocks noGrp="1"/>
          </p:cNvSpPr>
          <p:nvPr>
            <p:ph/>
          </p:nvPr>
        </p:nvSpPr>
        <p:spPr>
          <a:xfrm>
            <a:off x="444960" y="914400"/>
            <a:ext cx="819576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Combat personnel have anthropomorphized weapons and vehicles since time immemorial; some say it relieved some of their stress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advent of simulation, VR, AR and XR have done much to make these simulations increasingly real</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impact of that may be positive or in may insulate a person from their humanity to a dangerous degree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Further anthropomorphizing objects and now well within the realm of possible efforts to give a life-like image to the objects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Such an effort would be well served by the standard’s community’s deep involvement from the very beginning</a:t>
            </a:r>
            <a:endParaRPr b="0" lang="en-US" sz="2100" spc="-1" strike="noStrike">
              <a:solidFill>
                <a:srgbClr val="000000"/>
              </a:solidFill>
              <a:latin typeface="Calibri"/>
            </a:endParaRPr>
          </a:p>
          <a:p>
            <a:pPr>
              <a:lnSpc>
                <a:spcPct val="100000"/>
              </a:lnSpc>
              <a:spcBef>
                <a:spcPts val="420"/>
              </a:spcBef>
            </a:pP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Acknowledgements</a:t>
            </a:r>
            <a:endParaRPr b="0" lang="en-US" sz="2400" spc="-1" strike="noStrike">
              <a:solidFill>
                <a:srgbClr val="000000"/>
              </a:solidFill>
              <a:latin typeface="Calibri"/>
            </a:endParaRPr>
          </a:p>
        </p:txBody>
      </p:sp>
      <p:sp>
        <p:nvSpPr>
          <p:cNvPr id="191" name="Rectangle 4"/>
          <p:cNvSpPr/>
          <p:nvPr/>
        </p:nvSpPr>
        <p:spPr>
          <a:xfrm>
            <a:off x="1433160" y="1368360"/>
            <a:ext cx="6693840" cy="283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800" spc="-1" strike="noStrike">
                <a:solidFill>
                  <a:srgbClr val="000000"/>
                </a:solidFill>
                <a:latin typeface="Calibri"/>
              </a:rPr>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 No animals were harmed in the making of these slides.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Issues Confronting the Community</a:t>
            </a:r>
            <a:endParaRPr b="0" lang="en-US" sz="2400" spc="-1" strike="noStrike">
              <a:solidFill>
                <a:srgbClr val="000000"/>
              </a:solidFill>
              <a:latin typeface="Calibri"/>
            </a:endParaRPr>
          </a:p>
        </p:txBody>
      </p:sp>
      <p:sp>
        <p:nvSpPr>
          <p:cNvPr id="157" name="Rectangle 5"/>
          <p:cNvSpPr/>
          <p:nvPr/>
        </p:nvSpPr>
        <p:spPr>
          <a:xfrm>
            <a:off x="272880" y="989280"/>
            <a:ext cx="8590680" cy="3749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rgbClr val="000000"/>
                </a:solidFill>
                <a:latin typeface="Calibri"/>
              </a:rPr>
              <a:t>There are needs for standards in the Modeling and Simulation (M&amp;S) community  to facilitate the extension of XR. There is also a the rapid and accelerating progress in virtual human behavior. The future of such technology trends is extrapolated. Technology now provides various non-human operational entities that be infused with doctrinal guidance and controlled locally by a human. The man/machine interfaces are critical and demand analysis. The benefits of using non-humans for dangerous tasks must considered. The introduction of  human control via augmented reality and its impact on human controllers would be major issue. There is a need to discuss the avenues of research in Artificial Intelligence to avoid violations of standards or US humanitarian mandates. These issues are considered in a way that should be extensible into other areas with similar issues. </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The Tradition of Treating Tools as Humans</a:t>
            </a:r>
            <a:endParaRPr b="0" lang="en-US" sz="2400" spc="-1" strike="noStrike">
              <a:solidFill>
                <a:srgbClr val="000000"/>
              </a:solidFill>
              <a:latin typeface="Calibri"/>
            </a:endParaRPr>
          </a:p>
        </p:txBody>
      </p:sp>
      <p:sp>
        <p:nvSpPr>
          <p:cNvPr id="159" name="PlaceHolder 2"/>
          <p:cNvSpPr>
            <a:spLocks noGrp="1"/>
          </p:cNvSpPr>
          <p:nvPr>
            <p:ph/>
          </p:nvPr>
        </p:nvSpPr>
        <p:spPr>
          <a:xfrm>
            <a:off x="444960" y="914400"/>
            <a:ext cx="819576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world is changing at an ever-increasing rate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This is adding to the stress on everyone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Among the most highly stressed have always been men in combat</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There are many ways to relieve that stress, some of which are pernicious and insidious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One of the more benign has been to anthropomorphize objects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Machines are given names, weapons become friends, airplanes are decorated with and addressed by images and names of loved ones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Something seems to drive people to humanize inanimate objects</a:t>
            </a:r>
            <a:endParaRPr b="0" lang="en-US" sz="2100" spc="-1" strike="noStrike">
              <a:solidFill>
                <a:srgbClr val="000000"/>
              </a:solidFill>
              <a:latin typeface="Calibri"/>
            </a:endParaRPr>
          </a:p>
          <a:p>
            <a:pPr>
              <a:lnSpc>
                <a:spcPct val="100000"/>
              </a:lnSpc>
              <a:spcBef>
                <a:spcPts val="420"/>
              </a:spcBef>
            </a:pPr>
            <a:endParaRPr b="0" lang="en-US" sz="2100" spc="-1" strike="noStrike">
              <a:solidFill>
                <a:srgbClr val="000000"/>
              </a:solidFill>
              <a:latin typeface="Calibri"/>
            </a:endParaRPr>
          </a:p>
          <a:p>
            <a:pPr>
              <a:lnSpc>
                <a:spcPct val="100000"/>
              </a:lnSpc>
              <a:spcBef>
                <a:spcPts val="420"/>
              </a:spcBef>
            </a:pP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Distancing as a Psychic Defense</a:t>
            </a:r>
            <a:endParaRPr b="0" lang="en-US" sz="2400" spc="-1" strike="noStrike">
              <a:solidFill>
                <a:srgbClr val="000000"/>
              </a:solidFill>
              <a:latin typeface="Calibri"/>
            </a:endParaRPr>
          </a:p>
        </p:txBody>
      </p:sp>
      <p:pic>
        <p:nvPicPr>
          <p:cNvPr id="161" name="Picture 5" descr="mq9_reaper.jpg"/>
          <p:cNvPicPr/>
          <p:nvPr/>
        </p:nvPicPr>
        <p:blipFill>
          <a:blip r:embed="rId1"/>
          <a:stretch/>
        </p:blipFill>
        <p:spPr>
          <a:xfrm>
            <a:off x="5428800" y="1247400"/>
            <a:ext cx="3505680" cy="2366640"/>
          </a:xfrm>
          <a:prstGeom prst="rect">
            <a:avLst/>
          </a:prstGeom>
          <a:ln w="0">
            <a:noFill/>
          </a:ln>
        </p:spPr>
      </p:pic>
      <p:sp>
        <p:nvSpPr>
          <p:cNvPr id="162" name="PlaceHolder 2"/>
          <p:cNvSpPr>
            <a:spLocks noGrp="1"/>
          </p:cNvSpPr>
          <p:nvPr>
            <p:ph/>
          </p:nvPr>
        </p:nvSpPr>
        <p:spPr>
          <a:xfrm>
            <a:off x="238680" y="798480"/>
            <a:ext cx="5063040" cy="281556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People are inclined to treat others poorly if they can “de-humanize” them</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This can often lead to ethical and moral abuses to which civilize people object</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This distance is becoming even more severe as the separation increases, both geographically and operationally</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Note the drone in the picture </a:t>
            </a:r>
            <a:endParaRPr b="0" lang="en-US" sz="2100" spc="-1" strike="noStrike">
              <a:solidFill>
                <a:srgbClr val="000000"/>
              </a:solidFill>
              <a:latin typeface="Calibri"/>
            </a:endParaRPr>
          </a:p>
        </p:txBody>
      </p:sp>
      <p:sp>
        <p:nvSpPr>
          <p:cNvPr id="163" name="Content Placeholder 7"/>
          <p:cNvSpPr/>
          <p:nvPr/>
        </p:nvSpPr>
        <p:spPr>
          <a:xfrm>
            <a:off x="238680" y="3628080"/>
            <a:ext cx="8695800" cy="107316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It may be half a world away and there may be half a dozen intervening systems between it and the operator meting out death with its missile</a:t>
            </a:r>
            <a:endParaRPr b="0" lang="en-US" sz="2100" spc="-1" strike="noStrike">
              <a:latin typeface="Arial"/>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Augmented Reality may be able ameliorate both of these problems</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Augmented Reality and More</a:t>
            </a:r>
            <a:endParaRPr b="0" lang="en-US" sz="2400" spc="-1" strike="noStrike">
              <a:solidFill>
                <a:srgbClr val="000000"/>
              </a:solidFill>
              <a:latin typeface="Calibri"/>
            </a:endParaRPr>
          </a:p>
        </p:txBody>
      </p:sp>
      <p:sp>
        <p:nvSpPr>
          <p:cNvPr id="165" name="PlaceHolder 2"/>
          <p:cNvSpPr>
            <a:spLocks noGrp="1"/>
          </p:cNvSpPr>
          <p:nvPr>
            <p:ph/>
          </p:nvPr>
        </p:nvSpPr>
        <p:spPr>
          <a:xfrm>
            <a:off x="444960" y="914400"/>
            <a:ext cx="842580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Augmented Reality has given new promise to assisting humans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By various methods it can facilitate and influence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It may also unintentionally cause a human to react in undesirable ways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If all of life gets reduced to digits, even the living may seem of less consequence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evolving field of Extended Reality (XR) literally brings a new dimension to this situation</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By synergizing VR and AR, it is now technically feasible to present a simulated, VR, reality in a way that will augment and clarify situations</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Humanizing the Inhuman</a:t>
            </a:r>
            <a:endParaRPr b="0" lang="en-US" sz="2400" spc="-1" strike="noStrike">
              <a:solidFill>
                <a:srgbClr val="000000"/>
              </a:solidFill>
              <a:latin typeface="Calibri"/>
            </a:endParaRPr>
          </a:p>
        </p:txBody>
      </p:sp>
      <p:pic>
        <p:nvPicPr>
          <p:cNvPr id="167" name="Picture 5" descr="syracuse-drone-school.jpg"/>
          <p:cNvPicPr/>
          <p:nvPr/>
        </p:nvPicPr>
        <p:blipFill>
          <a:blip r:embed="rId1"/>
          <a:stretch/>
        </p:blipFill>
        <p:spPr>
          <a:xfrm>
            <a:off x="4462920" y="2279880"/>
            <a:ext cx="4507920" cy="2349000"/>
          </a:xfrm>
          <a:prstGeom prst="rect">
            <a:avLst/>
          </a:prstGeom>
          <a:ln w="0">
            <a:noFill/>
          </a:ln>
        </p:spPr>
      </p:pic>
      <p:sp>
        <p:nvSpPr>
          <p:cNvPr id="168" name="PlaceHolder 2"/>
          <p:cNvSpPr>
            <a:spLocks noGrp="1"/>
          </p:cNvSpPr>
          <p:nvPr>
            <p:ph/>
          </p:nvPr>
        </p:nvSpPr>
        <p:spPr>
          <a:xfrm>
            <a:off x="444960" y="873360"/>
            <a:ext cx="8525880" cy="127584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drone pilots below are the ones half a world away</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One wonders, have they given their drone a name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If they did, does that give them a connection they want or need</a:t>
            </a:r>
            <a:endParaRPr b="0" lang="en-US" sz="2100" spc="-1" strike="noStrike">
              <a:solidFill>
                <a:srgbClr val="000000"/>
              </a:solidFill>
              <a:latin typeface="Calibri"/>
            </a:endParaRPr>
          </a:p>
        </p:txBody>
      </p:sp>
      <p:sp>
        <p:nvSpPr>
          <p:cNvPr id="169" name="Content Placeholder 7"/>
          <p:cNvSpPr/>
          <p:nvPr/>
        </p:nvSpPr>
        <p:spPr>
          <a:xfrm>
            <a:off x="444960" y="2047320"/>
            <a:ext cx="4017600" cy="265428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If this turns out to be an action of worth, should it be fostered</a:t>
            </a:r>
            <a:endParaRPr b="0" lang="en-US" sz="2100" spc="-1" strike="noStrike">
              <a:latin typeface="Arial"/>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Further humanizing the device by “manning” it with a avatar might heighten the effect</a:t>
            </a:r>
            <a:endParaRPr b="0" lang="en-US" sz="2100" spc="-1" strike="noStrike">
              <a:latin typeface="Arial"/>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Making a small robotic vehicle look like a soldier may have the same effect on the infantry</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An AR Humanized Inanimate Object</a:t>
            </a:r>
            <a:endParaRPr b="0" lang="en-US" sz="2400" spc="-1" strike="noStrike">
              <a:solidFill>
                <a:srgbClr val="000000"/>
              </a:solidFill>
              <a:latin typeface="Calibri"/>
            </a:endParaRPr>
          </a:p>
        </p:txBody>
      </p:sp>
      <p:sp>
        <p:nvSpPr>
          <p:cNvPr id="171" name="PlaceHolder 2"/>
          <p:cNvSpPr>
            <a:spLocks noGrp="1"/>
          </p:cNvSpPr>
          <p:nvPr>
            <p:ph/>
          </p:nvPr>
        </p:nvSpPr>
        <p:spPr>
          <a:xfrm>
            <a:off x="444960" y="914400"/>
            <a:ext cx="8195760" cy="371448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Such digital anthropomorphization is within the current capabilities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Fully functioning animated or video taped people can be computer generated to the satisfaction of the users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Using digital technology, such computer agents could easily be superimposed on inanimate objects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effects of such a system are unknown and the authors take no position on the results, but suggest the interest in its impact</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 more immediate questions are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Can it be done?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What standards are likely to be in play?</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Nearing Photo realist</a:t>
            </a:r>
            <a:r>
              <a:rPr b="1" lang="en-US" sz="2400" spc="-1" strike="noStrike">
                <a:solidFill>
                  <a:srgbClr val="ffffff"/>
                </a:solidFill>
                <a:latin typeface="Calibri"/>
              </a:rPr>
              <a:t> Animation</a:t>
            </a:r>
            <a:endParaRPr b="0" lang="en-US" sz="2400" spc="-1" strike="noStrike">
              <a:solidFill>
                <a:srgbClr val="000000"/>
              </a:solidFill>
              <a:latin typeface="Calibri"/>
            </a:endParaRPr>
          </a:p>
        </p:txBody>
      </p:sp>
      <p:pic>
        <p:nvPicPr>
          <p:cNvPr id="173" name="Picture 5" descr="SimCoach-aviator.jpg"/>
          <p:cNvPicPr/>
          <p:nvPr/>
        </p:nvPicPr>
        <p:blipFill>
          <a:blip r:embed="rId1"/>
          <a:stretch/>
        </p:blipFill>
        <p:spPr>
          <a:xfrm>
            <a:off x="6186240" y="1028520"/>
            <a:ext cx="2522880" cy="2043000"/>
          </a:xfrm>
          <a:prstGeom prst="rect">
            <a:avLst/>
          </a:prstGeom>
          <a:ln w="0">
            <a:noFill/>
          </a:ln>
        </p:spPr>
      </p:pic>
      <p:sp>
        <p:nvSpPr>
          <p:cNvPr id="174" name="PlaceHolder 2"/>
          <p:cNvSpPr>
            <a:spLocks noGrp="1"/>
          </p:cNvSpPr>
          <p:nvPr>
            <p:ph/>
          </p:nvPr>
        </p:nvSpPr>
        <p:spPr>
          <a:xfrm>
            <a:off x="444960" y="914400"/>
            <a:ext cx="8412120" cy="382104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Assuming the technology to superimpose an </a:t>
            </a:r>
            <a:br/>
            <a:r>
              <a:rPr b="1" lang="en-US" sz="2100" spc="-1" strike="noStrike">
                <a:solidFill>
                  <a:srgbClr val="0070c0"/>
                </a:solidFill>
                <a:latin typeface="Calibri"/>
              </a:rPr>
              <a:t>animated character over an inanimate one, </a:t>
            </a:r>
            <a:br/>
            <a:r>
              <a:rPr b="1" lang="en-US" sz="2100" spc="-1" strike="noStrike">
                <a:solidFill>
                  <a:srgbClr val="0070c0"/>
                </a:solidFill>
                <a:latin typeface="Calibri"/>
              </a:rPr>
              <a:t>what would be the image in the user’s eye?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There is evidence that slightly photo realistic </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images do have a significant effect on users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One piece of data was that a program called</a:t>
            </a:r>
            <a:br/>
            <a:r>
              <a:rPr b="1" lang="en-US" sz="2100" spc="-1" strike="noStrike">
                <a:solidFill>
                  <a:srgbClr val="0070c0"/>
                </a:solidFill>
                <a:latin typeface="Calibri"/>
              </a:rPr>
              <a:t>SimCoach was develop for the VA using several</a:t>
            </a:r>
            <a:br/>
            <a:r>
              <a:rPr b="1" lang="en-US" sz="2100" spc="-1" strike="noStrike">
                <a:solidFill>
                  <a:srgbClr val="0070c0"/>
                </a:solidFill>
                <a:latin typeface="Calibri"/>
              </a:rPr>
              <a:t>animated counselors, one of whom is shown in the picture above</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These gave advice to PTSD sufferers and the data showed the patients spent more time on the phone and delved into deeper emotional topics than the other patients did with a live counselor on a Skype call</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728640" y="0"/>
            <a:ext cx="6718680" cy="735120"/>
          </a:xfrm>
          <a:prstGeom prst="rect">
            <a:avLst/>
          </a:prstGeom>
          <a:solidFill>
            <a:srgbClr val="005da2"/>
          </a:solidFill>
          <a:ln w="0">
            <a:solidFill>
              <a:srgbClr val="000099">
                <a:alpha val="3000"/>
              </a:srgbClr>
            </a:solidFill>
          </a:ln>
        </p:spPr>
        <p:txBody>
          <a:bodyPr anchor="ctr">
            <a:noAutofit/>
          </a:bodyPr>
          <a:p>
            <a:pPr algn="ctr">
              <a:lnSpc>
                <a:spcPct val="100000"/>
              </a:lnSpc>
            </a:pPr>
            <a:r>
              <a:rPr b="1" lang="en-US" sz="2400" spc="-1" strike="noStrike">
                <a:solidFill>
                  <a:srgbClr val="ffffff"/>
                </a:solidFill>
                <a:latin typeface="Calibri"/>
              </a:rPr>
              <a:t>3-D Holographic Video Clip Displays</a:t>
            </a:r>
            <a:endParaRPr b="0" lang="en-US" sz="2400" spc="-1" strike="noStrike">
              <a:solidFill>
                <a:srgbClr val="000000"/>
              </a:solidFill>
              <a:latin typeface="Calibri"/>
            </a:endParaRPr>
          </a:p>
        </p:txBody>
      </p:sp>
      <p:pic>
        <p:nvPicPr>
          <p:cNvPr id="176" name="Picture 5" descr="gutter-hologram-640x342Crpd.jpg"/>
          <p:cNvPicPr/>
          <p:nvPr/>
        </p:nvPicPr>
        <p:blipFill>
          <a:blip r:embed="rId1"/>
          <a:stretch/>
        </p:blipFill>
        <p:spPr>
          <a:xfrm>
            <a:off x="4647240" y="933480"/>
            <a:ext cx="4351320" cy="3420000"/>
          </a:xfrm>
          <a:prstGeom prst="rect">
            <a:avLst/>
          </a:prstGeom>
          <a:ln w="0">
            <a:noFill/>
          </a:ln>
        </p:spPr>
      </p:pic>
      <p:sp>
        <p:nvSpPr>
          <p:cNvPr id="177" name="PlaceHolder 2"/>
          <p:cNvSpPr>
            <a:spLocks noGrp="1"/>
          </p:cNvSpPr>
          <p:nvPr>
            <p:ph/>
          </p:nvPr>
        </p:nvSpPr>
        <p:spPr>
          <a:xfrm>
            <a:off x="75240" y="914400"/>
            <a:ext cx="4483080" cy="3821040"/>
          </a:xfrm>
          <a:prstGeom prst="rect">
            <a:avLst/>
          </a:prstGeom>
          <a:noFill/>
          <a:ln w="0">
            <a:noFill/>
          </a:ln>
        </p:spPr>
        <p:txBody>
          <a:bodyPr lIns="90000" rIns="90000" tIns="45000" bIns="45000" anchor="t">
            <a:noAutofit/>
          </a:bodyPr>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Another project was built around the holocaust survivors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These hologram videos were shown in classrooms</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They were so moving, many people wept openly</a:t>
            </a:r>
            <a:endParaRPr b="0" lang="en-US" sz="2100" spc="-1" strike="noStrike">
              <a:solidFill>
                <a:srgbClr val="000000"/>
              </a:solidFill>
              <a:latin typeface="Calibri"/>
            </a:endParaRPr>
          </a:p>
          <a:p>
            <a:pPr marL="343080" indent="-343080">
              <a:lnSpc>
                <a:spcPct val="100000"/>
              </a:lnSpc>
              <a:spcBef>
                <a:spcPts val="420"/>
              </a:spcBef>
              <a:buClr>
                <a:srgbClr val="0070c0"/>
              </a:buClr>
              <a:buFont typeface="Arial"/>
              <a:buChar char="•"/>
            </a:pPr>
            <a:r>
              <a:rPr b="1" lang="en-US" sz="2100" spc="-1" strike="noStrike">
                <a:solidFill>
                  <a:srgbClr val="0070c0"/>
                </a:solidFill>
                <a:latin typeface="Calibri"/>
              </a:rPr>
              <a:t>More movingly, one college student went so far as to apologize to “Gunter” (shown here),  all the while knowing it was a computer generated conversation </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1682</TotalTime>
  <Application>LibreOffice/7.2.4.1$Windows_X86_64 LibreOffice_project/27d75539669ac387bb498e35313b970b7fe9c4f9</Application>
  <AppVersion>15.0000</AppVersion>
  <Words>1080</Words>
  <Paragraphs>73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2010-03-08T13:56:26Z</dcterms:created>
  <dc:creator>jlaudone</dc:creator>
  <dc:description/>
  <dc:language>en-US</dc:language>
  <cp:lastModifiedBy/>
  <dcterms:modified xsi:type="dcterms:W3CDTF">2022-02-08T10:08:43Z</dcterms:modified>
  <cp:revision>99</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(16:9)</vt:lpwstr>
  </property>
  <property fmtid="{D5CDD505-2E9C-101B-9397-08002B2CF9AE}" pid="3" name="Slides">
    <vt:i4>15</vt:i4>
  </property>
</Properties>
</file>