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59" r:id="rId3"/>
  </p:sldMasterIdLst>
  <p:notesMasterIdLst>
    <p:notesMasterId r:id="rId19"/>
  </p:notesMasterIdLst>
  <p:sldIdLst>
    <p:sldId id="260" r:id="rId4"/>
    <p:sldId id="262" r:id="rId5"/>
    <p:sldId id="264" r:id="rId6"/>
    <p:sldId id="265" r:id="rId7"/>
    <p:sldId id="266" r:id="rId8"/>
    <p:sldId id="267" r:id="rId9"/>
    <p:sldId id="268" r:id="rId10"/>
    <p:sldId id="269" r:id="rId11"/>
    <p:sldId id="270" r:id="rId12"/>
    <p:sldId id="271" r:id="rId13"/>
    <p:sldId id="272" r:id="rId14"/>
    <p:sldId id="274" r:id="rId15"/>
    <p:sldId id="275" r:id="rId16"/>
    <p:sldId id="276" r:id="rId17"/>
    <p:sldId id="26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003399"/>
    <a:srgbClr val="3333CC"/>
    <a:srgbClr val="333399"/>
    <a:srgbClr val="6600FF"/>
    <a:srgbClr val="0000CC"/>
    <a:srgbClr val="0000FF"/>
    <a:srgbClr val="005DA2"/>
    <a:srgbClr val="7ABC3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5646" autoAdjust="0"/>
  </p:normalViewPr>
  <p:slideViewPr>
    <p:cSldViewPr snapToGrid="0" snapToObjects="1">
      <p:cViewPr>
        <p:scale>
          <a:sx n="140" d="100"/>
          <a:sy n="140" d="100"/>
        </p:scale>
        <p:origin x="-31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92352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3706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1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a16="http://schemas.microsoft.com/office/drawing/2014/main" xmlns=""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913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7822-F88D-47C5-B9CD-90EC118D9B42}"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8" name="Title 1"/>
          <p:cNvSpPr txBox="1">
            <a:spLocks/>
          </p:cNvSpPr>
          <p:nvPr userDrawn="1"/>
        </p:nvSpPr>
        <p:spPr>
          <a:xfrm>
            <a:off x="2419812" y="0"/>
            <a:ext cx="6719123" cy="740394"/>
          </a:xfrm>
          <a:prstGeom prst="rect">
            <a:avLst/>
          </a:prstGeom>
          <a:solidFill>
            <a:srgbClr val="005DA2"/>
          </a:solidFill>
          <a:ln>
            <a:solidFill>
              <a:srgbClr val="3333CC">
                <a:alpha val="0"/>
              </a:srgbClr>
            </a:solid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bg1"/>
                </a:solidFill>
                <a:effectLst/>
                <a:uLnTx/>
                <a:uFillTx/>
                <a:latin typeface="+mj-lt"/>
                <a:ea typeface="+mj-ea"/>
                <a:cs typeface="Times New Roman" pitchFamily="18" charset="0"/>
              </a:rPr>
              <a:t>Cl</a:t>
            </a: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sp>
        <p:nvSpPr>
          <p:cNvPr id="5" name="Content Placeholder 2"/>
          <p:cNvSpPr>
            <a:spLocks noGrp="1"/>
          </p:cNvSpPr>
          <p:nvPr>
            <p:ph idx="1"/>
          </p:nvPr>
        </p:nvSpPr>
        <p:spPr>
          <a:xfrm>
            <a:off x="444796" y="914400"/>
            <a:ext cx="8196263" cy="3714750"/>
          </a:xfrm>
          <a:prstGeom prst="rect">
            <a:avLst/>
          </a:prstGeom>
          <a:ln>
            <a:solidFill>
              <a:srgbClr val="003399"/>
            </a:solidFill>
          </a:ln>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6" name="Picture 5"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55552"/>
            <a:ext cx="670094" cy="665566"/>
          </a:xfrm>
          <a:prstGeom prst="rect">
            <a:avLst/>
          </a:prstGeom>
        </p:spPr>
      </p:pic>
      <p:sp>
        <p:nvSpPr>
          <p:cNvPr id="2" name="Title 1"/>
          <p:cNvSpPr>
            <a:spLocks noGrp="1"/>
          </p:cNvSpPr>
          <p:nvPr>
            <p:ph type="title"/>
          </p:nvPr>
        </p:nvSpPr>
        <p:spPr>
          <a:xfrm>
            <a:off x="728700" y="0"/>
            <a:ext cx="6719123" cy="735546"/>
          </a:xfrm>
          <a:solidFill>
            <a:srgbClr val="005DA2"/>
          </a:solidFill>
          <a:ln>
            <a:solidFill>
              <a:srgbClr val="000099">
                <a:alpha val="3000"/>
              </a:srgbClr>
            </a:solidFill>
          </a:ln>
        </p:spPr>
        <p:txBody>
          <a:bodyPr/>
          <a:lstStyle/>
          <a:p>
            <a:r>
              <a:rPr lang="en-US" dirty="0" err="1" smtClean="0"/>
              <a:t>Cl</a:t>
            </a:r>
            <a:endParaRPr lang="en-US" dirty="0"/>
          </a:p>
        </p:txBody>
      </p:sp>
    </p:spTree>
    <p:extLst>
      <p:ext uri="{BB962C8B-B14F-4D97-AF65-F5344CB8AC3E}">
        <p14:creationId xmlns="" xmlns:p14="http://schemas.microsoft.com/office/powerpoint/2010/main" val="174269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7822-F88D-47C5-B9CD-90EC118D9B42}"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7822-F88D-47C5-B9CD-90EC118D9B42}"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a16="http://schemas.microsoft.com/office/drawing/2014/main" xmlns="" id="{DD8A38DC-4E78-1A47-89F9-A8B020CBD7E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41832" y="83718"/>
            <a:ext cx="7260336" cy="1335902"/>
          </a:xfrm>
          <a:prstGeom prst="rect">
            <a:avLst/>
          </a:prstGeom>
        </p:spPr>
      </p:pic>
    </p:spTree>
    <p:extLst>
      <p:ext uri="{BB962C8B-B14F-4D97-AF65-F5344CB8AC3E}">
        <p14:creationId xmlns:p14="http://schemas.microsoft.com/office/powerpoint/2010/main" xmlns="" val="29355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728699" y="0"/>
            <a:ext cx="6815101" cy="735546"/>
          </a:xfrm>
        </p:spPr>
        <p:txBody>
          <a:bodyPr/>
          <a:lstStyle/>
          <a:p>
            <a:r>
              <a:rPr lang="en-US" dirty="0"/>
              <a:t>Click to edit Master title style</a:t>
            </a:r>
          </a:p>
        </p:txBody>
      </p:sp>
      <p:sp>
        <p:nvSpPr>
          <p:cNvPr id="5" name="Content Placeholder 2"/>
          <p:cNvSpPr>
            <a:spLocks noGrp="1"/>
          </p:cNvSpPr>
          <p:nvPr>
            <p:ph idx="1"/>
          </p:nvPr>
        </p:nvSpPr>
        <p:spPr>
          <a:xfrm>
            <a:off x="516531" y="914400"/>
            <a:ext cx="8124528"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343121" y="0"/>
            <a:ext cx="1797939" cy="741366"/>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78334" y="72777"/>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306012" y="49040"/>
            <a:ext cx="670094" cy="665566"/>
          </a:xfrm>
          <a:prstGeom prst="rect">
            <a:avLst/>
          </a:prstGeom>
        </p:spPr>
      </p:pic>
    </p:spTree>
    <p:extLst>
      <p:ext uri="{BB962C8B-B14F-4D97-AF65-F5344CB8AC3E}">
        <p14:creationId xmlns:p14="http://schemas.microsoft.com/office/powerpoint/2010/main" xmlns="" val="17426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gif"/><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a16="http://schemas.microsoft.com/office/drawing/2014/main" xmlns=""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a16="http://schemas.microsoft.com/office/drawing/2014/main" xmlns=""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a16="http://schemas.microsoft.com/office/drawing/2014/main" xmlns="" id="{2F1126CF-D424-B741-A8F7-2B25EC2662E1}"/>
                </a:ext>
              </a:extLst>
            </p:cNvPr>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a16="http://schemas.microsoft.com/office/drawing/2014/main" xmlns=""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877822-F88D-47C5-B9CD-90EC118D9B42}" type="datetimeFigureOut">
              <a:rPr lang="en-US" smtClean="0"/>
              <a:pPr/>
              <a:t>2/8/2022</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E76FD0F-BCAE-42F7-B077-74634E140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2022-SIW-Presentation-014</a:t>
            </a:r>
            <a:endParaRPr lang="en-US" dirty="0"/>
          </a:p>
        </p:txBody>
      </p:sp>
      <p:sp>
        <p:nvSpPr>
          <p:cNvPr id="31" name="Titre 30"/>
          <p:cNvSpPr>
            <a:spLocks noGrp="1"/>
          </p:cNvSpPr>
          <p:nvPr>
            <p:ph type="title"/>
          </p:nvPr>
        </p:nvSpPr>
        <p:spPr>
          <a:xfrm>
            <a:off x="0" y="1581150"/>
            <a:ext cx="9144000" cy="1132553"/>
          </a:xfrm>
        </p:spPr>
        <p:txBody>
          <a:bodyPr>
            <a:normAutofit fontScale="90000"/>
          </a:bodyPr>
          <a:lstStyle/>
          <a:p>
            <a:r>
              <a:rPr lang="en-US" dirty="0" smtClean="0"/>
              <a:t>XR Standards - Conversationally Adept Virtual Humans: </a:t>
            </a:r>
            <a:br>
              <a:rPr lang="en-US" dirty="0" smtClean="0"/>
            </a:br>
            <a:r>
              <a:rPr lang="en-US" dirty="0" smtClean="0"/>
              <a:t>Autonomous Combat Team Members’ “Incarnation</a:t>
            </a:r>
            <a:endParaRPr lang="en-US" dirty="0"/>
          </a:p>
        </p:txBody>
      </p:sp>
      <p:sp>
        <p:nvSpPr>
          <p:cNvPr id="33" name="Espace réservé du texte 32"/>
          <p:cNvSpPr>
            <a:spLocks noGrp="1"/>
          </p:cNvSpPr>
          <p:nvPr>
            <p:ph type="body" sz="quarter" idx="10"/>
          </p:nvPr>
        </p:nvSpPr>
        <p:spPr>
          <a:prstGeom prst="rect">
            <a:avLst/>
          </a:prstGeom>
        </p:spPr>
        <p:txBody>
          <a:bodyPr>
            <a:normAutofit/>
          </a:bodyPr>
          <a:lstStyle/>
          <a:p>
            <a:r>
              <a:rPr lang="en-US" dirty="0" smtClean="0"/>
              <a:t>Dan M. Davis, Catholic Polytechnic University </a:t>
            </a:r>
            <a:br>
              <a:rPr lang="en-US" dirty="0" smtClean="0"/>
            </a:br>
            <a:r>
              <a:rPr lang="en-US" dirty="0" smtClean="0"/>
              <a:t>and University of Southern California, United States</a:t>
            </a:r>
            <a:endParaRPr lang="en-US" dirty="0"/>
          </a:p>
        </p:txBody>
      </p:sp>
      <p:pic>
        <p:nvPicPr>
          <p:cNvPr id="5" name="Picture 4" descr="USCSealTrnsprntBdr copy.gif"/>
          <p:cNvPicPr>
            <a:picLocks noChangeAspect="1"/>
          </p:cNvPicPr>
          <p:nvPr/>
        </p:nvPicPr>
        <p:blipFill>
          <a:blip r:embed="rId2" cstate="print"/>
          <a:stretch>
            <a:fillRect/>
          </a:stretch>
        </p:blipFill>
        <p:spPr>
          <a:xfrm>
            <a:off x="7683750"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457200"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2-D Displays </a:t>
            </a:r>
            <a:endParaRPr lang="en-US" dirty="0"/>
          </a:p>
        </p:txBody>
      </p:sp>
      <p:pic>
        <p:nvPicPr>
          <p:cNvPr id="6" name="Image1" descr="MntPanel3aLgCrpd.jpg"/>
          <p:cNvPicPr/>
          <p:nvPr/>
        </p:nvPicPr>
        <p:blipFill>
          <a:blip r:embed="rId2" cstate="print"/>
          <a:stretch>
            <a:fillRect/>
          </a:stretch>
        </p:blipFill>
        <p:spPr bwMode="auto">
          <a:xfrm>
            <a:off x="147387" y="1423219"/>
            <a:ext cx="4638465" cy="2985998"/>
          </a:xfrm>
          <a:prstGeom prst="rect">
            <a:avLst/>
          </a:prstGeom>
        </p:spPr>
      </p:pic>
      <p:sp>
        <p:nvSpPr>
          <p:cNvPr id="8" name="Content Placeholder 7"/>
          <p:cNvSpPr>
            <a:spLocks noGrp="1"/>
          </p:cNvSpPr>
          <p:nvPr>
            <p:ph idx="1"/>
          </p:nvPr>
        </p:nvSpPr>
        <p:spPr>
          <a:xfrm>
            <a:off x="4954136" y="914400"/>
            <a:ext cx="3944203" cy="3714750"/>
          </a:xfrm>
          <a:ln>
            <a:noFill/>
          </a:ln>
        </p:spPr>
        <p:txBody>
          <a:bodyPr/>
          <a:lstStyle/>
          <a:p>
            <a:r>
              <a:rPr lang="en-US" dirty="0" smtClean="0"/>
              <a:t>Naturally, widely available 2-D electronic displays also very effective</a:t>
            </a:r>
          </a:p>
          <a:p>
            <a:r>
              <a:rPr lang="en-US" dirty="0" smtClean="0"/>
              <a:t>Shown here is Chief Anderson in a MentorPanel display</a:t>
            </a:r>
          </a:p>
          <a:p>
            <a:r>
              <a:rPr lang="en-US" dirty="0" smtClean="0"/>
              <a:t>This kind of image could easily be superimposed in a Video Headset or on a control monitor, but would have more constraints as to motion and orientation than an animation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Impact</a:t>
            </a:r>
            <a:endParaRPr lang="en-US" dirty="0"/>
          </a:p>
        </p:txBody>
      </p:sp>
      <p:pic>
        <p:nvPicPr>
          <p:cNvPr id="6" name="Picture 5" descr="190520-boeing-airpower-teaming-system-cs-1047a_043e180153ce8c48b4bf0b9c470cc746.fit-760w.jpg"/>
          <p:cNvPicPr/>
          <p:nvPr/>
        </p:nvPicPr>
        <p:blipFill>
          <a:blip r:embed="rId2" cstate="print"/>
          <a:stretch>
            <a:fillRect/>
          </a:stretch>
        </p:blipFill>
        <p:spPr bwMode="auto">
          <a:xfrm>
            <a:off x="263822" y="1393721"/>
            <a:ext cx="4263334" cy="2716469"/>
          </a:xfrm>
          <a:prstGeom prst="rect">
            <a:avLst/>
          </a:prstGeom>
        </p:spPr>
      </p:pic>
      <p:sp>
        <p:nvSpPr>
          <p:cNvPr id="8" name="Content Placeholder 7"/>
          <p:cNvSpPr>
            <a:spLocks noGrp="1"/>
          </p:cNvSpPr>
          <p:nvPr>
            <p:ph idx="1"/>
          </p:nvPr>
        </p:nvSpPr>
        <p:spPr>
          <a:xfrm>
            <a:off x="4708478" y="914400"/>
            <a:ext cx="4251277" cy="3714750"/>
          </a:xfrm>
          <a:ln>
            <a:noFill/>
          </a:ln>
        </p:spPr>
        <p:txBody>
          <a:bodyPr/>
          <a:lstStyle/>
          <a:p>
            <a:r>
              <a:rPr lang="en-US" dirty="0" smtClean="0"/>
              <a:t>Here is a manned plane with several drone “wingmen”</a:t>
            </a:r>
          </a:p>
          <a:p>
            <a:r>
              <a:rPr lang="en-US" dirty="0" smtClean="0"/>
              <a:t>The question is, would he act differently if there was a cockpit with a “pilot” on each plane?  Would it be better?</a:t>
            </a:r>
          </a:p>
          <a:p>
            <a:r>
              <a:rPr lang="en-US" dirty="0" smtClean="0"/>
              <a:t>The standard’s community should be a participant in developing the needed interoperability and metric standards for such an effort.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Reasonable Actions</a:t>
            </a:r>
            <a:endParaRPr lang="en-US" dirty="0"/>
          </a:p>
        </p:txBody>
      </p:sp>
      <p:pic>
        <p:nvPicPr>
          <p:cNvPr id="6" name="Image2" descr="YaoBoydLucasD0Wave.jpg"/>
          <p:cNvPicPr/>
          <p:nvPr/>
        </p:nvPicPr>
        <p:blipFill>
          <a:blip r:embed="rId2" cstate="print"/>
          <a:stretch>
            <a:fillRect/>
          </a:stretch>
        </p:blipFill>
        <p:spPr bwMode="auto">
          <a:xfrm>
            <a:off x="6384038" y="2986549"/>
            <a:ext cx="2255923" cy="1718003"/>
          </a:xfrm>
          <a:prstGeom prst="rect">
            <a:avLst/>
          </a:prstGeom>
        </p:spPr>
      </p:pic>
      <p:pic>
        <p:nvPicPr>
          <p:cNvPr id="7" name="Picture 6" descr="YaoLucasBoydUSCQCC.jpg"/>
          <p:cNvPicPr/>
          <p:nvPr/>
        </p:nvPicPr>
        <p:blipFill>
          <a:blip r:embed="rId3" cstate="print"/>
          <a:stretch>
            <a:fillRect/>
          </a:stretch>
        </p:blipFill>
        <p:spPr bwMode="auto">
          <a:xfrm>
            <a:off x="6120895" y="914399"/>
            <a:ext cx="2622736" cy="1880419"/>
          </a:xfrm>
          <a:prstGeom prst="rect">
            <a:avLst/>
          </a:prstGeom>
        </p:spPr>
      </p:pic>
      <p:sp>
        <p:nvSpPr>
          <p:cNvPr id="9" name="Content Placeholder 8"/>
          <p:cNvSpPr>
            <a:spLocks noGrp="1"/>
          </p:cNvSpPr>
          <p:nvPr>
            <p:ph idx="1"/>
          </p:nvPr>
        </p:nvSpPr>
        <p:spPr>
          <a:xfrm>
            <a:off x="444797" y="914400"/>
            <a:ext cx="5676098" cy="3714750"/>
          </a:xfrm>
          <a:ln>
            <a:noFill/>
          </a:ln>
        </p:spPr>
        <p:txBody>
          <a:bodyPr/>
          <a:lstStyle/>
          <a:p>
            <a:r>
              <a:rPr lang="en-US" dirty="0" smtClean="0"/>
              <a:t>The vast range of potential actions and resultant movement, orientations and state changes boggles the mind</a:t>
            </a:r>
          </a:p>
          <a:p>
            <a:r>
              <a:rPr lang="en-US" dirty="0" smtClean="0"/>
              <a:t>Some of these could be produced locally, but some would require high-speed, broad bandwidth communications to larger servers.</a:t>
            </a:r>
          </a:p>
          <a:p>
            <a:r>
              <a:rPr lang="en-US" dirty="0" smtClean="0"/>
              <a:t>Some may even require the non-deterministic analyses promised by the quantum computers</a:t>
            </a:r>
          </a:p>
          <a:p>
            <a:r>
              <a:rPr lang="en-US" dirty="0" smtClean="0"/>
              <a:t>Here, the scale of one, is shown during a briefing to a director from DHS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7" name="Content Placeholder 6"/>
          <p:cNvSpPr>
            <a:spLocks noGrp="1"/>
          </p:cNvSpPr>
          <p:nvPr>
            <p:ph idx="1"/>
          </p:nvPr>
        </p:nvSpPr>
        <p:spPr>
          <a:ln>
            <a:noFill/>
          </a:ln>
        </p:spPr>
        <p:txBody>
          <a:bodyPr/>
          <a:lstStyle/>
          <a:p>
            <a:r>
              <a:rPr lang="en-US" dirty="0" smtClean="0"/>
              <a:t>Combat personnel have anthropomorphized weapons and vehicles since time immemorial; some say it relieved some of their stress</a:t>
            </a:r>
          </a:p>
          <a:p>
            <a:r>
              <a:rPr lang="en-US" dirty="0" smtClean="0"/>
              <a:t>The advent of simulation, VR, AR and XR have done much to make these simulations increasingly real</a:t>
            </a:r>
          </a:p>
          <a:p>
            <a:r>
              <a:rPr lang="en-US" dirty="0" smtClean="0"/>
              <a:t>The impact of that may be positive or in may insulate a person from their humanity to a dangerous degree</a:t>
            </a:r>
          </a:p>
          <a:p>
            <a:r>
              <a:rPr lang="en-US" dirty="0" smtClean="0"/>
              <a:t>Further anthropomorphizing objects and now well within the realm of possible efforts to give a life-like image to the objects</a:t>
            </a:r>
          </a:p>
          <a:p>
            <a:r>
              <a:rPr lang="en-US" dirty="0" smtClean="0"/>
              <a:t>Such an effort would be well served by the standard’s community’s deep involvement from the very beginning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1433015" y="1368484"/>
            <a:ext cx="6694227" cy="2862322"/>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 No animals were harmed in the making of these slides.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Confronting the Community</a:t>
            </a:r>
            <a:endParaRPr lang="en-US" dirty="0"/>
          </a:p>
        </p:txBody>
      </p:sp>
      <p:sp>
        <p:nvSpPr>
          <p:cNvPr id="6" name="Rectangle 5"/>
          <p:cNvSpPr/>
          <p:nvPr/>
        </p:nvSpPr>
        <p:spPr>
          <a:xfrm>
            <a:off x="272842" y="989294"/>
            <a:ext cx="8590936" cy="3785652"/>
          </a:xfrm>
          <a:prstGeom prst="rect">
            <a:avLst/>
          </a:prstGeom>
        </p:spPr>
        <p:txBody>
          <a:bodyPr wrap="square">
            <a:spAutoFit/>
          </a:bodyPr>
          <a:lstStyle/>
          <a:p>
            <a:r>
              <a:rPr lang="en-US" sz="2000" dirty="0" smtClean="0"/>
              <a:t>There are needs for standards in the Modeling and Simulation (M&amp;S) community  to facilitate the extension of XR. There is also a the rapid and accelerating progress in virtual human behavior. The future of such technology trends is extrapolated. Technology now provides various non-human operational entities that be infused with doctrinal guidance and controlled locally by a human. The man/machine interfaces are critical and demand analysis. The benefits of using non-humans for dangerous tasks must considered. The introduction of  human control via augmented reality and its impact on human controllers would be major issue. There is a need to discuss the avenues of research in Artificial Intelligence to avoid violations of standards or US humanitarian mandates. These issues are considered in a way that should be extensible into other areas with similar issues.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 of Treating Tools as Humans</a:t>
            </a:r>
            <a:endParaRPr lang="en-US" dirty="0"/>
          </a:p>
        </p:txBody>
      </p:sp>
      <p:sp>
        <p:nvSpPr>
          <p:cNvPr id="7" name="Content Placeholder 6"/>
          <p:cNvSpPr>
            <a:spLocks noGrp="1"/>
          </p:cNvSpPr>
          <p:nvPr>
            <p:ph idx="1"/>
          </p:nvPr>
        </p:nvSpPr>
        <p:spPr>
          <a:ln>
            <a:noFill/>
          </a:ln>
        </p:spPr>
        <p:txBody>
          <a:bodyPr/>
          <a:lstStyle/>
          <a:p>
            <a:r>
              <a:rPr lang="en-US" dirty="0" smtClean="0"/>
              <a:t>The world is changing at an ever-increasing rate</a:t>
            </a:r>
          </a:p>
          <a:p>
            <a:r>
              <a:rPr lang="en-US" dirty="0" smtClean="0"/>
              <a:t>This is adding to the stress on everyone</a:t>
            </a:r>
          </a:p>
          <a:p>
            <a:r>
              <a:rPr lang="en-US" dirty="0" smtClean="0"/>
              <a:t>Among the most highly stressed have always been men in combat</a:t>
            </a:r>
          </a:p>
          <a:p>
            <a:r>
              <a:rPr lang="en-US" dirty="0" smtClean="0"/>
              <a:t>There are many ways to relieve that stress, some of which are pernicious and insidious</a:t>
            </a:r>
          </a:p>
          <a:p>
            <a:r>
              <a:rPr lang="en-US" dirty="0" smtClean="0"/>
              <a:t>One of the more benign has been to anthropomorphize objects</a:t>
            </a:r>
          </a:p>
          <a:p>
            <a:r>
              <a:rPr lang="en-US" dirty="0" smtClean="0"/>
              <a:t>Machines are given names, weapons become friends, airplanes are decorated with and addressed by images and names of loved ones</a:t>
            </a:r>
          </a:p>
          <a:p>
            <a:r>
              <a:rPr lang="en-US" dirty="0" smtClean="0"/>
              <a:t>Something seems to drive people to humanize inanimate objects</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Distancing as a Psychic Defense</a:t>
            </a:r>
            <a:endParaRPr lang="en-US" dirty="0"/>
          </a:p>
        </p:txBody>
      </p:sp>
      <p:pic>
        <p:nvPicPr>
          <p:cNvPr id="6" name="Picture 5" descr="mq9_reaper.jpg"/>
          <p:cNvPicPr/>
          <p:nvPr/>
        </p:nvPicPr>
        <p:blipFill>
          <a:blip r:embed="rId2" cstate="print"/>
          <a:stretch>
            <a:fillRect/>
          </a:stretch>
        </p:blipFill>
        <p:spPr bwMode="auto">
          <a:xfrm>
            <a:off x="5428838" y="1247401"/>
            <a:ext cx="3506045" cy="2366950"/>
          </a:xfrm>
          <a:prstGeom prst="rect">
            <a:avLst/>
          </a:prstGeom>
        </p:spPr>
      </p:pic>
      <p:sp>
        <p:nvSpPr>
          <p:cNvPr id="8" name="Content Placeholder 7"/>
          <p:cNvSpPr>
            <a:spLocks noGrp="1"/>
          </p:cNvSpPr>
          <p:nvPr>
            <p:ph idx="1"/>
          </p:nvPr>
        </p:nvSpPr>
        <p:spPr>
          <a:xfrm>
            <a:off x="238836" y="798392"/>
            <a:ext cx="5063319" cy="2815959"/>
          </a:xfrm>
          <a:ln>
            <a:noFill/>
          </a:ln>
        </p:spPr>
        <p:txBody>
          <a:bodyPr/>
          <a:lstStyle/>
          <a:p>
            <a:r>
              <a:rPr lang="en-US" dirty="0" smtClean="0"/>
              <a:t>People are inclined to treat others poorly if they can “de-humanize” them</a:t>
            </a:r>
          </a:p>
          <a:p>
            <a:r>
              <a:rPr lang="en-US" dirty="0" smtClean="0"/>
              <a:t>This can often lead to ethical and moral abuses to which civilize people object</a:t>
            </a:r>
          </a:p>
          <a:p>
            <a:r>
              <a:rPr lang="en-US" dirty="0" smtClean="0"/>
              <a:t>This distance is becoming even more severe as the separation increases, both geographically and operationally</a:t>
            </a:r>
          </a:p>
          <a:p>
            <a:r>
              <a:rPr lang="en-US" dirty="0" smtClean="0"/>
              <a:t>Note the drone in the picture </a:t>
            </a:r>
            <a:endParaRPr lang="en-US" dirty="0"/>
          </a:p>
        </p:txBody>
      </p:sp>
      <p:sp>
        <p:nvSpPr>
          <p:cNvPr id="9" name="Content Placeholder 7"/>
          <p:cNvSpPr txBox="1">
            <a:spLocks/>
          </p:cNvSpPr>
          <p:nvPr/>
        </p:nvSpPr>
        <p:spPr>
          <a:xfrm>
            <a:off x="238836" y="3627999"/>
            <a:ext cx="8696047" cy="1073655"/>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It may be half</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 world away and there may be half a dozen intervening systems between it and the operator meting out death with its missile</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lang="en-US" sz="2100" b="1" dirty="0" smtClean="0">
                <a:solidFill>
                  <a:srgbClr val="0070C0"/>
                </a:solidFill>
                <a:cs typeface="Times New Roman" pitchFamily="18" charset="0"/>
              </a:rPr>
              <a:t>Augmented Reality may be able ameliorate both of these problems</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and More</a:t>
            </a:r>
            <a:endParaRPr lang="en-US" dirty="0"/>
          </a:p>
        </p:txBody>
      </p:sp>
      <p:sp>
        <p:nvSpPr>
          <p:cNvPr id="7" name="Content Placeholder 6"/>
          <p:cNvSpPr>
            <a:spLocks noGrp="1"/>
          </p:cNvSpPr>
          <p:nvPr>
            <p:ph idx="1"/>
          </p:nvPr>
        </p:nvSpPr>
        <p:spPr>
          <a:xfrm>
            <a:off x="444795" y="914400"/>
            <a:ext cx="8426249" cy="3714750"/>
          </a:xfrm>
          <a:ln>
            <a:noFill/>
          </a:ln>
        </p:spPr>
        <p:txBody>
          <a:bodyPr/>
          <a:lstStyle/>
          <a:p>
            <a:r>
              <a:rPr lang="en-US" dirty="0" smtClean="0"/>
              <a:t>Augmented Reality has given new promise to assisting humans</a:t>
            </a:r>
          </a:p>
          <a:p>
            <a:r>
              <a:rPr lang="en-US" dirty="0" smtClean="0"/>
              <a:t>By various methods it can facilitate and influence</a:t>
            </a:r>
          </a:p>
          <a:p>
            <a:r>
              <a:rPr lang="en-US" dirty="0" smtClean="0"/>
              <a:t>It may also unintentionally cause a human to react in undesirable ways</a:t>
            </a:r>
          </a:p>
          <a:p>
            <a:r>
              <a:rPr lang="en-US" dirty="0" smtClean="0"/>
              <a:t>If all of life gets reduced to digits, even the living may seem of less consequence</a:t>
            </a:r>
          </a:p>
          <a:p>
            <a:r>
              <a:rPr lang="en-US" dirty="0" smtClean="0"/>
              <a:t>The evolving field of Extended Reality (XR) literally brings a new dimension to this situation</a:t>
            </a:r>
          </a:p>
          <a:p>
            <a:r>
              <a:rPr lang="en-US" dirty="0" smtClean="0"/>
              <a:t>By synergizing VR and AR, it is now technically feasible to present a simulated, VR, reality in a way that will augment and clarify situations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Humanizing the Inhuman</a:t>
            </a:r>
            <a:endParaRPr lang="en-US" dirty="0"/>
          </a:p>
        </p:txBody>
      </p:sp>
      <p:pic>
        <p:nvPicPr>
          <p:cNvPr id="6" name="Picture 5" descr="syracuse-drone-school.jpg"/>
          <p:cNvPicPr/>
          <p:nvPr/>
        </p:nvPicPr>
        <p:blipFill>
          <a:blip r:embed="rId2" cstate="print"/>
          <a:stretch>
            <a:fillRect/>
          </a:stretch>
        </p:blipFill>
        <p:spPr bwMode="auto">
          <a:xfrm>
            <a:off x="4462818" y="2279822"/>
            <a:ext cx="4508169" cy="2349328"/>
          </a:xfrm>
          <a:prstGeom prst="rect">
            <a:avLst/>
          </a:prstGeom>
        </p:spPr>
      </p:pic>
      <p:sp>
        <p:nvSpPr>
          <p:cNvPr id="8" name="Content Placeholder 7"/>
          <p:cNvSpPr>
            <a:spLocks noGrp="1"/>
          </p:cNvSpPr>
          <p:nvPr>
            <p:ph idx="1"/>
          </p:nvPr>
        </p:nvSpPr>
        <p:spPr>
          <a:xfrm>
            <a:off x="444797" y="873456"/>
            <a:ext cx="8526190" cy="1276066"/>
          </a:xfrm>
          <a:ln>
            <a:noFill/>
          </a:ln>
        </p:spPr>
        <p:txBody>
          <a:bodyPr/>
          <a:lstStyle/>
          <a:p>
            <a:r>
              <a:rPr lang="en-US" dirty="0" smtClean="0"/>
              <a:t>The drone pilots below are the ones half a world away</a:t>
            </a:r>
          </a:p>
          <a:p>
            <a:r>
              <a:rPr lang="en-US" dirty="0" smtClean="0"/>
              <a:t>One wonders, have they given their drone a name</a:t>
            </a:r>
          </a:p>
          <a:p>
            <a:r>
              <a:rPr lang="en-US" dirty="0" smtClean="0"/>
              <a:t>If they did, does that give them a connection they want or need</a:t>
            </a:r>
            <a:endParaRPr lang="en-US" dirty="0"/>
          </a:p>
        </p:txBody>
      </p:sp>
      <p:sp>
        <p:nvSpPr>
          <p:cNvPr id="9" name="Content Placeholder 7"/>
          <p:cNvSpPr txBox="1">
            <a:spLocks/>
          </p:cNvSpPr>
          <p:nvPr/>
        </p:nvSpPr>
        <p:spPr>
          <a:xfrm>
            <a:off x="444797" y="2047161"/>
            <a:ext cx="4018021" cy="2654489"/>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If this turns out to be an</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action of worth, should it be fostered</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Further humanizing the device by “manning” it with a avatar</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might heighten the effect</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Making a small robotic</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vehicle look like a soldier may have the same effect on the infantry</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 Humanized Inanimate Object</a:t>
            </a:r>
            <a:endParaRPr lang="en-US" dirty="0"/>
          </a:p>
        </p:txBody>
      </p:sp>
      <p:sp>
        <p:nvSpPr>
          <p:cNvPr id="7" name="Content Placeholder 6"/>
          <p:cNvSpPr>
            <a:spLocks noGrp="1"/>
          </p:cNvSpPr>
          <p:nvPr>
            <p:ph idx="1"/>
          </p:nvPr>
        </p:nvSpPr>
        <p:spPr>
          <a:ln>
            <a:noFill/>
          </a:ln>
        </p:spPr>
        <p:txBody>
          <a:bodyPr/>
          <a:lstStyle/>
          <a:p>
            <a:r>
              <a:rPr lang="en-US" dirty="0" smtClean="0"/>
              <a:t>Such digital anthropomorphization is within the current capabilities</a:t>
            </a:r>
          </a:p>
          <a:p>
            <a:r>
              <a:rPr lang="en-US" dirty="0" smtClean="0"/>
              <a:t>Fully functioning animated or video taped people can be computer generated to the satisfaction of the users</a:t>
            </a:r>
          </a:p>
          <a:p>
            <a:r>
              <a:rPr lang="en-US" dirty="0" smtClean="0"/>
              <a:t>Using digital technology, such computer agents could easily be superimposed on inanimate objects</a:t>
            </a:r>
          </a:p>
          <a:p>
            <a:r>
              <a:rPr lang="en-US" dirty="0" smtClean="0"/>
              <a:t>The effects of such a system are unknown and the authors take no position on the results, but suggest the interest in its impact</a:t>
            </a:r>
          </a:p>
          <a:p>
            <a:r>
              <a:rPr lang="en-US" dirty="0" smtClean="0"/>
              <a:t>The more immediate questions are</a:t>
            </a:r>
          </a:p>
          <a:p>
            <a:r>
              <a:rPr lang="en-US" dirty="0" smtClean="0"/>
              <a:t>Can it be done?</a:t>
            </a:r>
          </a:p>
          <a:p>
            <a:r>
              <a:rPr lang="en-US" dirty="0" smtClean="0"/>
              <a:t>What standards are likely to be in play?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Nearing Photorealist Animation</a:t>
            </a:r>
            <a:endParaRPr lang="en-US" dirty="0"/>
          </a:p>
        </p:txBody>
      </p:sp>
      <p:pic>
        <p:nvPicPr>
          <p:cNvPr id="6" name="Picture 5" descr="SimCoach-aviator.jpg"/>
          <p:cNvPicPr/>
          <p:nvPr/>
        </p:nvPicPr>
        <p:blipFill>
          <a:blip r:embed="rId2" cstate="print"/>
          <a:stretch>
            <a:fillRect/>
          </a:stretch>
        </p:blipFill>
        <p:spPr bwMode="auto">
          <a:xfrm>
            <a:off x="6186195" y="1028646"/>
            <a:ext cx="2523256" cy="2043532"/>
          </a:xfrm>
          <a:prstGeom prst="rect">
            <a:avLst/>
          </a:prstGeom>
        </p:spPr>
      </p:pic>
      <p:sp>
        <p:nvSpPr>
          <p:cNvPr id="8" name="Content Placeholder 7"/>
          <p:cNvSpPr>
            <a:spLocks noGrp="1"/>
          </p:cNvSpPr>
          <p:nvPr>
            <p:ph idx="1"/>
          </p:nvPr>
        </p:nvSpPr>
        <p:spPr>
          <a:xfrm>
            <a:off x="444797" y="914399"/>
            <a:ext cx="8412600" cy="3821373"/>
          </a:xfrm>
          <a:ln>
            <a:noFill/>
          </a:ln>
        </p:spPr>
        <p:txBody>
          <a:bodyPr/>
          <a:lstStyle/>
          <a:p>
            <a:r>
              <a:rPr lang="en-US" dirty="0" smtClean="0"/>
              <a:t>Assuming the technology to superimpose an </a:t>
            </a:r>
            <a:br>
              <a:rPr lang="en-US" dirty="0" smtClean="0"/>
            </a:br>
            <a:r>
              <a:rPr lang="en-US" dirty="0" smtClean="0"/>
              <a:t>animated character over an inanimate one, </a:t>
            </a:r>
            <a:br>
              <a:rPr lang="en-US" dirty="0" smtClean="0"/>
            </a:br>
            <a:r>
              <a:rPr lang="en-US" dirty="0" smtClean="0"/>
              <a:t>what would be the image in the user’s eye?</a:t>
            </a:r>
          </a:p>
          <a:p>
            <a:r>
              <a:rPr lang="en-US" dirty="0" smtClean="0"/>
              <a:t>There is evidence that slightly photorealistic </a:t>
            </a:r>
            <a:br>
              <a:rPr lang="en-US" dirty="0" smtClean="0"/>
            </a:br>
            <a:r>
              <a:rPr lang="en-US" dirty="0" smtClean="0"/>
              <a:t>images do have a significant effect on users</a:t>
            </a:r>
          </a:p>
          <a:p>
            <a:r>
              <a:rPr lang="en-US" dirty="0" smtClean="0"/>
              <a:t>One piece of data was that a program called</a:t>
            </a:r>
            <a:br>
              <a:rPr lang="en-US" dirty="0" smtClean="0"/>
            </a:br>
            <a:r>
              <a:rPr lang="en-US" dirty="0" smtClean="0"/>
              <a:t>SimCoach was develop for the VA using several</a:t>
            </a:r>
            <a:br>
              <a:rPr lang="en-US" dirty="0" smtClean="0"/>
            </a:br>
            <a:r>
              <a:rPr lang="en-US" dirty="0" smtClean="0"/>
              <a:t>animated counselors, one of whom is shown in the picture above</a:t>
            </a:r>
          </a:p>
          <a:p>
            <a:r>
              <a:rPr lang="en-US" dirty="0" smtClean="0"/>
              <a:t>These gave advice to PTSD sufferers and the data showed the patients spent more time on the phone and delved into deeper emotional topics than the other patients did with a live counselor on a Skype call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Holographic Video Clip Displays</a:t>
            </a:r>
            <a:endParaRPr lang="en-US" dirty="0"/>
          </a:p>
        </p:txBody>
      </p:sp>
      <p:pic>
        <p:nvPicPr>
          <p:cNvPr id="6" name="Picture 5" descr="gutter-hologram-640x342Crpd.jpg"/>
          <p:cNvPicPr/>
          <p:nvPr/>
        </p:nvPicPr>
        <p:blipFill>
          <a:blip r:embed="rId2" cstate="print"/>
          <a:stretch>
            <a:fillRect/>
          </a:stretch>
        </p:blipFill>
        <p:spPr bwMode="auto">
          <a:xfrm>
            <a:off x="4647062" y="933609"/>
            <a:ext cx="4351688" cy="3420463"/>
          </a:xfrm>
          <a:prstGeom prst="rect">
            <a:avLst/>
          </a:prstGeom>
        </p:spPr>
      </p:pic>
      <p:sp>
        <p:nvSpPr>
          <p:cNvPr id="8" name="Content Placeholder 7"/>
          <p:cNvSpPr>
            <a:spLocks noGrp="1"/>
          </p:cNvSpPr>
          <p:nvPr>
            <p:ph idx="1"/>
          </p:nvPr>
        </p:nvSpPr>
        <p:spPr>
          <a:xfrm>
            <a:off x="75062" y="914399"/>
            <a:ext cx="4483290" cy="3821373"/>
          </a:xfrm>
          <a:ln>
            <a:noFill/>
          </a:ln>
        </p:spPr>
        <p:txBody>
          <a:bodyPr/>
          <a:lstStyle/>
          <a:p>
            <a:r>
              <a:rPr lang="en-US" dirty="0" smtClean="0"/>
              <a:t>Another project was built around the holocaust survivors</a:t>
            </a:r>
          </a:p>
          <a:p>
            <a:r>
              <a:rPr lang="en-US" dirty="0" smtClean="0"/>
              <a:t>These hologram videos were shown in classrooms</a:t>
            </a:r>
          </a:p>
          <a:p>
            <a:r>
              <a:rPr lang="en-US" dirty="0" smtClean="0"/>
              <a:t>They were so moving, many people wept openly</a:t>
            </a:r>
          </a:p>
          <a:p>
            <a:r>
              <a:rPr lang="en-US" dirty="0" smtClean="0"/>
              <a:t>More movingly, one college student went so far as to apologize to “Gunter” (shown here),  all the while knowing it was a computer generated conversation </a:t>
            </a:r>
            <a:endParaRPr lang="en-US"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1080</Words>
  <Application>Microsoft Office PowerPoint</Application>
  <PresentationFormat>On-screen Show (16:9)</PresentationFormat>
  <Paragraphs>73</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Custom Design</vt:lpstr>
      <vt:lpstr>XR Standards - Conversationally Adept Virtual Humans:  Autonomous Combat Team Members’ “Incarnation</vt:lpstr>
      <vt:lpstr>Issues Confronting the Community</vt:lpstr>
      <vt:lpstr>The Tradition of Treating Tools as Humans</vt:lpstr>
      <vt:lpstr>Distancing as a Psychic Defense</vt:lpstr>
      <vt:lpstr>Augmented Reality and More</vt:lpstr>
      <vt:lpstr>Humanizing the Inhuman</vt:lpstr>
      <vt:lpstr>An AR Humanized Inanimate Object</vt:lpstr>
      <vt:lpstr>Nearing Photorealist Animation</vt:lpstr>
      <vt:lpstr>3-D Holographic Video Clip Displays</vt:lpstr>
      <vt:lpstr>Standard 2-D Displays </vt:lpstr>
      <vt:lpstr>Establishing the Impact</vt:lpstr>
      <vt:lpstr>Creating Reasonable Actions</vt:lpstr>
      <vt:lpstr>Observations and Conclusions</vt:lpstr>
      <vt:lpstr>Acknowledgements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98</cp:revision>
  <dcterms:created xsi:type="dcterms:W3CDTF">2010-03-08T13:56:26Z</dcterms:created>
  <dcterms:modified xsi:type="dcterms:W3CDTF">2022-02-08T18:15:10Z</dcterms:modified>
</cp:coreProperties>
</file>