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gif" ContentType="image/gif"/>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59" r:id="rId3"/>
  </p:sldMasterIdLst>
  <p:notesMasterIdLst>
    <p:notesMasterId r:id="rId19"/>
  </p:notesMasterIdLst>
  <p:sldIdLst>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003399"/>
    <a:srgbClr val="3333CC"/>
    <a:srgbClr val="333399"/>
    <a:srgbClr val="6600FF"/>
    <a:srgbClr val="0000CC"/>
    <a:srgbClr val="0000FF"/>
    <a:srgbClr val="005DA2"/>
    <a:srgbClr val="7ABC3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EAE2-9E1C-46EF-960F-2C1FC1902F19}" v="1" dt="2021-12-14T23:28:49.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5646" autoAdjust="0"/>
  </p:normalViewPr>
  <p:slideViewPr>
    <p:cSldViewPr snapToGrid="0" snapToObjects="1">
      <p:cViewPr>
        <p:scale>
          <a:sx n="140" d="100"/>
          <a:sy n="140" d="100"/>
        </p:scale>
        <p:origin x="-312"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owe" userId="a7e66bb7359ceccd" providerId="LiveId" clId="{C666EAE2-9E1C-46EF-960F-2C1FC1902F19}"/>
    <pc:docChg chg="undo custSel modSld modMainMaster">
      <pc:chgData name="Patrick Rowe" userId="a7e66bb7359ceccd" providerId="LiveId" clId="{C666EAE2-9E1C-46EF-960F-2C1FC1902F19}" dt="2021-12-14T23:29:49.682" v="73" actId="20577"/>
      <pc:docMkLst>
        <pc:docMk/>
      </pc:docMkLst>
      <pc:sldChg chg="modSp mod">
        <pc:chgData name="Patrick Rowe" userId="a7e66bb7359ceccd" providerId="LiveId" clId="{C666EAE2-9E1C-46EF-960F-2C1FC1902F19}" dt="2021-12-14T23:29:49.682" v="73" actId="20577"/>
        <pc:sldMkLst>
          <pc:docMk/>
          <pc:sldMk cId="3567761503" sldId="260"/>
        </pc:sldMkLst>
        <pc:spChg chg="mod">
          <ac:chgData name="Patrick Rowe" userId="a7e66bb7359ceccd" providerId="LiveId" clId="{C666EAE2-9E1C-46EF-960F-2C1FC1902F19}" dt="2021-12-14T23:29:49.682" v="73" actId="20577"/>
          <ac:spMkLst>
            <pc:docMk/>
            <pc:sldMk cId="3567761503" sldId="260"/>
            <ac:spMk id="32" creationId="{00000000-0000-0000-0000-000000000000}"/>
          </ac:spMkLst>
        </pc:spChg>
      </pc:sldChg>
      <pc:sldMasterChg chg="modSp mod modSldLayout">
        <pc:chgData name="Patrick Rowe" userId="a7e66bb7359ceccd" providerId="LiveId" clId="{C666EAE2-9E1C-46EF-960F-2C1FC1902F19}" dt="2021-12-14T23:29:09.205" v="71" actId="20577"/>
        <pc:sldMasterMkLst>
          <pc:docMk/>
          <pc:sldMasterMk cId="0" sldId="2147483648"/>
        </pc:sldMasterMkLst>
        <pc:spChg chg="mod">
          <ac:chgData name="Patrick Rowe" userId="a7e66bb7359ceccd" providerId="LiveId" clId="{C666EAE2-9E1C-46EF-960F-2C1FC1902F19}" dt="2021-12-14T23:29:01.261" v="63" actId="20577"/>
          <ac:spMkLst>
            <pc:docMk/>
            <pc:sldMasterMk cId="0" sldId="2147483648"/>
            <ac:spMk id="11" creationId="{00000000-0000-0000-0000-000000000000}"/>
          </ac:spMkLst>
        </pc:spChg>
        <pc:sldLayoutChg chg="modSp mod">
          <pc:chgData name="Patrick Rowe" userId="a7e66bb7359ceccd" providerId="LiveId" clId="{C666EAE2-9E1C-46EF-960F-2C1FC1902F19}" dt="2021-12-14T23:29:09.205" v="71" actId="20577"/>
          <pc:sldLayoutMkLst>
            <pc:docMk/>
            <pc:sldMasterMk cId="0" sldId="2147483648"/>
            <pc:sldLayoutMk cId="293559987" sldId="2147483655"/>
          </pc:sldLayoutMkLst>
          <pc:spChg chg="mod">
            <ac:chgData name="Patrick Rowe" userId="a7e66bb7359ceccd" providerId="LiveId" clId="{C666EAE2-9E1C-46EF-960F-2C1FC1902F19}" dt="2021-12-14T23:28:49.456" v="55" actId="20577"/>
            <ac:spMkLst>
              <pc:docMk/>
              <pc:sldMasterMk cId="0" sldId="2147483648"/>
              <pc:sldLayoutMk cId="293559987" sldId="2147483655"/>
              <ac:spMk id="6" creationId="{00000000-0000-0000-0000-000000000000}"/>
            </ac:spMkLst>
          </pc:spChg>
          <pc:spChg chg="mod">
            <ac:chgData name="Patrick Rowe" userId="a7e66bb7359ceccd" providerId="LiveId" clId="{C666EAE2-9E1C-46EF-960F-2C1FC1902F19}" dt="2021-12-14T23:29:09.205" v="71" actId="20577"/>
            <ac:spMkLst>
              <pc:docMk/>
              <pc:sldMasterMk cId="0" sldId="2147483648"/>
              <pc:sldLayoutMk cId="293559987" sldId="2147483655"/>
              <ac:spMk id="10" creationId="{00000000-0000-0000-0000-000000000000}"/>
            </ac:spMkLst>
          </pc:spChg>
          <pc:spChg chg="mod">
            <ac:chgData name="Patrick Rowe" userId="a7e66bb7359ceccd" providerId="LiveId" clId="{C666EAE2-9E1C-46EF-960F-2C1FC1902F19}" dt="2021-12-14T23:26:36.941" v="7" actId="20577"/>
            <ac:spMkLst>
              <pc:docMk/>
              <pc:sldMasterMk cId="0" sldId="2147483648"/>
              <pc:sldLayoutMk cId="293559987" sldId="2147483655"/>
              <ac:spMk id="11" creationId="{00000000-0000-0000-0000-000000000000}"/>
            </ac:spMkLst>
          </pc:spChg>
        </pc:sldLayoutChg>
        <pc:sldLayoutChg chg="modSp mod">
          <pc:chgData name="Patrick Rowe" userId="a7e66bb7359ceccd" providerId="LiveId" clId="{C666EAE2-9E1C-46EF-960F-2C1FC1902F19}" dt="2021-12-14T23:28:10.256" v="53" actId="1037"/>
          <pc:sldLayoutMkLst>
            <pc:docMk/>
            <pc:sldMasterMk cId="0" sldId="2147483648"/>
            <pc:sldLayoutMk cId="1919131262" sldId="2147483657"/>
          </pc:sldLayoutMkLst>
          <pc:spChg chg="mod">
            <ac:chgData name="Patrick Rowe" userId="a7e66bb7359ceccd" providerId="LiveId" clId="{C666EAE2-9E1C-46EF-960F-2C1FC1902F19}" dt="2021-12-14T23:28:10.256" v="53" actId="1037"/>
            <ac:spMkLst>
              <pc:docMk/>
              <pc:sldMasterMk cId="0" sldId="2147483648"/>
              <pc:sldLayoutMk cId="1919131262" sldId="2147483657"/>
              <ac:spMk id="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a:p>
        </p:txBody>
      </p:sp>
    </p:spTree>
    <p:extLst>
      <p:ext uri="{BB962C8B-B14F-4D97-AF65-F5344CB8AC3E}">
        <p14:creationId xmlns="" xmlns:p14="http://schemas.microsoft.com/office/powerpoint/2010/main"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 xmlns:a16="http://schemas.microsoft.com/office/drawing/2014/main" id="{DD8A38DC-4E78-1A47-89F9-A8B020CBD7E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41832" y="83718"/>
            <a:ext cx="7260336" cy="1335902"/>
          </a:xfrm>
          <a:prstGeom prst="rect">
            <a:avLst/>
          </a:prstGeom>
        </p:spPr>
      </p:pic>
    </p:spTree>
    <p:extLst>
      <p:ext uri="{BB962C8B-B14F-4D97-AF65-F5344CB8AC3E}">
        <p14:creationId xmlns="" xmlns:p14="http://schemas.microsoft.com/office/powerpoint/2010/main" val="29355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92352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33706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1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a16="http://schemas.microsoft.com/office/drawing/2014/main" xmlns=""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913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7822-F88D-47C5-B9CD-90EC118D9B42}" type="datetimeFigureOut">
              <a:rPr lang="en-US" smtClean="0"/>
              <a:pPr/>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8" name="Title 1"/>
          <p:cNvSpPr txBox="1">
            <a:spLocks/>
          </p:cNvSpPr>
          <p:nvPr userDrawn="1"/>
        </p:nvSpPr>
        <p:spPr>
          <a:xfrm>
            <a:off x="2419812" y="0"/>
            <a:ext cx="6719123" cy="740394"/>
          </a:xfrm>
          <a:prstGeom prst="rect">
            <a:avLst/>
          </a:prstGeom>
          <a:solidFill>
            <a:srgbClr val="005DA2"/>
          </a:solidFill>
          <a:ln>
            <a:solidFill>
              <a:srgbClr val="3333CC">
                <a:alpha val="0"/>
              </a:srgbClr>
            </a:solid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bg1"/>
                </a:solidFill>
                <a:effectLst/>
                <a:uLnTx/>
                <a:uFillTx/>
                <a:latin typeface="+mj-lt"/>
                <a:ea typeface="+mj-ea"/>
                <a:cs typeface="Times New Roman" pitchFamily="18" charset="0"/>
              </a:rPr>
              <a:t>Cl</a:t>
            </a: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sp>
        <p:nvSpPr>
          <p:cNvPr id="5" name="Content Placeholder 2"/>
          <p:cNvSpPr>
            <a:spLocks noGrp="1"/>
          </p:cNvSpPr>
          <p:nvPr>
            <p:ph idx="1"/>
          </p:nvPr>
        </p:nvSpPr>
        <p:spPr>
          <a:xfrm>
            <a:off x="444796" y="914400"/>
            <a:ext cx="8196263" cy="3714750"/>
          </a:xfrm>
          <a:prstGeom prst="rect">
            <a:avLst/>
          </a:prstGeom>
          <a:ln>
            <a:solidFill>
              <a:srgbClr val="003399"/>
            </a:solidFill>
          </a:ln>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6" name="Picture 5"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55552"/>
            <a:ext cx="670094" cy="665566"/>
          </a:xfrm>
          <a:prstGeom prst="rect">
            <a:avLst/>
          </a:prstGeom>
        </p:spPr>
      </p:pic>
      <p:sp>
        <p:nvSpPr>
          <p:cNvPr id="2" name="Title 1"/>
          <p:cNvSpPr>
            <a:spLocks noGrp="1"/>
          </p:cNvSpPr>
          <p:nvPr>
            <p:ph type="title"/>
          </p:nvPr>
        </p:nvSpPr>
        <p:spPr>
          <a:xfrm>
            <a:off x="728700" y="0"/>
            <a:ext cx="6719123" cy="735546"/>
          </a:xfrm>
          <a:solidFill>
            <a:srgbClr val="005DA2"/>
          </a:solidFill>
          <a:ln>
            <a:solidFill>
              <a:srgbClr val="000099">
                <a:alpha val="3000"/>
              </a:srgbClr>
            </a:solidFill>
          </a:ln>
        </p:spPr>
        <p:txBody>
          <a:bodyPr/>
          <a:lstStyle/>
          <a:p>
            <a:r>
              <a:rPr lang="en-US" dirty="0" err="1" smtClean="0"/>
              <a:t>Cl</a:t>
            </a:r>
            <a:endParaRPr lang="en-US" dirty="0"/>
          </a:p>
        </p:txBody>
      </p:sp>
    </p:spTree>
    <p:extLst>
      <p:ext uri="{BB962C8B-B14F-4D97-AF65-F5344CB8AC3E}">
        <p14:creationId xmlns="" xmlns:p14="http://schemas.microsoft.com/office/powerpoint/2010/main" val="174269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7822-F88D-47C5-B9CD-90EC118D9B42}" type="datetimeFigureOut">
              <a:rPr lang="en-US" smtClean="0"/>
              <a:pPr/>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7822-F88D-47C5-B9CD-90EC118D9B42}" type="datetimeFigureOut">
              <a:rPr lang="en-US" smtClean="0"/>
              <a:pPr/>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7822-F88D-47C5-B9CD-90EC118D9B42}" type="datetimeFigureOut">
              <a:rPr lang="en-US" smtClean="0"/>
              <a:pPr/>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7822-F88D-47C5-B9CD-90EC118D9B42}" type="datetimeFigureOut">
              <a:rPr lang="en-US" smtClean="0"/>
              <a:pPr/>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6FD0F-BCAE-42F7-B077-74634E1408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914400"/>
            <a:ext cx="3960000" cy="3714750"/>
          </a:xfrm>
          <a:prstGeom prst="rect">
            <a:avLst/>
          </a:prstGeom>
        </p:spPr>
        <p:txBody>
          <a:bodyPr>
            <a:normAutofit/>
          </a:bodyPr>
          <a:lstStyle>
            <a:lvl1pPr marL="342900" indent="-342900">
              <a:buClr>
                <a:srgbClr val="0070C0"/>
              </a:buClr>
              <a:buFont typeface="Arial" panose="020B0604020202020204" pitchFamily="34" charset="0"/>
              <a:buChar char="•"/>
              <a:defRPr sz="1800" b="1">
                <a:solidFill>
                  <a:srgbClr val="0070C0"/>
                </a:solidFill>
                <a:latin typeface="+mn-lt"/>
              </a:defRPr>
            </a:lvl1pPr>
            <a:lvl2pPr marL="600075" indent="-257175">
              <a:buClr>
                <a:schemeClr val="tx1"/>
              </a:buClr>
              <a:buFont typeface="Wingdings" panose="05000000000000000000" pitchFamily="2" charset="2"/>
              <a:buChar char="§"/>
              <a:defRPr sz="1500">
                <a:solidFill>
                  <a:schemeClr val="tx1"/>
                </a:solidFill>
                <a:latin typeface="+mn-lt"/>
              </a:defRPr>
            </a:lvl2pPr>
            <a:lvl3pPr marL="942975" indent="-257175">
              <a:buClr>
                <a:schemeClr val="tx1"/>
              </a:buClr>
              <a:buFont typeface="Wingdings" panose="05000000000000000000" pitchFamily="2" charset="2"/>
              <a:buChar char="Ø"/>
              <a:defRPr sz="135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 name="Titre 2"/>
          <p:cNvSpPr>
            <a:spLocks noGrp="1"/>
          </p:cNvSpPr>
          <p:nvPr>
            <p:ph type="title" hasCustomPrompt="1"/>
          </p:nvPr>
        </p:nvSpPr>
        <p:spPr>
          <a:xfrm>
            <a:off x="485800" y="2832650"/>
            <a:ext cx="3381760" cy="369332"/>
          </a:xfrm>
          <a:noFill/>
        </p:spPr>
        <p:txBody>
          <a:bodyPr vert="horz" wrap="none" lIns="91440" tIns="45720" rIns="91440" bIns="45720" rtlCol="0">
            <a:spAutoFit/>
          </a:bodyPr>
          <a:lstStyle>
            <a:lvl1pPr algn="l">
              <a:defRPr lang="en-US" sz="18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3314700"/>
            <a:ext cx="8124800" cy="85725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pic>
        <p:nvPicPr>
          <p:cNvPr id="5" name="Picture 4"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6" name="Picture 5"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685800" y="0"/>
            <a:ext cx="8458200" cy="73554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 name="Picture 2" descr="USCSealTrnsprntBdr copy.gif"/>
          <p:cNvPicPr>
            <a:picLocks noChangeAspect="1"/>
          </p:cNvPicPr>
          <p:nvPr userDrawn="1"/>
        </p:nvPicPr>
        <p:blipFill>
          <a:blip r:embed="rId2" cstate="print"/>
          <a:stretch>
            <a:fillRect/>
          </a:stretch>
        </p:blipFill>
        <p:spPr>
          <a:xfrm>
            <a:off x="7543801" y="82554"/>
            <a:ext cx="602038" cy="618092"/>
          </a:xfrm>
          <a:prstGeom prst="rect">
            <a:avLst/>
          </a:prstGeom>
        </p:spPr>
      </p:pic>
      <p:pic>
        <p:nvPicPr>
          <p:cNvPr id="4" name="Picture 3" descr="CPU_Logo.png"/>
          <p:cNvPicPr>
            <a:picLocks noChangeAspect="1"/>
          </p:cNvPicPr>
          <p:nvPr userDrawn="1"/>
        </p:nvPicPr>
        <p:blipFill>
          <a:blip r:embed="rId3" cstate="print"/>
          <a:stretch>
            <a:fillRect/>
          </a:stretch>
        </p:blipFill>
        <p:spPr>
          <a:xfrm>
            <a:off x="8271479" y="35080"/>
            <a:ext cx="670094" cy="665566"/>
          </a:xfrm>
          <a:prstGeom prst="rect">
            <a:avLst/>
          </a:prstGeom>
        </p:spPr>
      </p:pic>
    </p:spTree>
    <p:extLst>
      <p:ext uri="{BB962C8B-B14F-4D97-AF65-F5344CB8AC3E}">
        <p14:creationId xmlns="" xmlns:p14="http://schemas.microsoft.com/office/powerpoint/2010/main"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rotWithShape="1">
          <a:blip r:embed="rId2" cstate="print"/>
          <a:srcRect t="58242"/>
          <a:stretch/>
        </p:blipFill>
        <p:spPr bwMode="auto">
          <a:xfrm>
            <a:off x="0" y="3028950"/>
            <a:ext cx="9144000" cy="2171700"/>
          </a:xfrm>
          <a:prstGeom prst="rect">
            <a:avLst/>
          </a:prstGeom>
          <a:noFill/>
          <a:ln w="9525">
            <a:noFill/>
            <a:miter lim="800000"/>
            <a:headEnd/>
            <a:tailEnd/>
          </a:ln>
        </p:spPr>
      </p:pic>
      <p:sp>
        <p:nvSpPr>
          <p:cNvPr id="4" name="ZoneTexte 3"/>
          <p:cNvSpPr txBox="1"/>
          <p:nvPr userDrawn="1"/>
        </p:nvSpPr>
        <p:spPr>
          <a:xfrm rot="21280201">
            <a:off x="869946" y="3647261"/>
            <a:ext cx="5152373" cy="923330"/>
          </a:xfrm>
          <a:prstGeom prst="rect">
            <a:avLst/>
          </a:prstGeom>
          <a:noFill/>
        </p:spPr>
        <p:txBody>
          <a:bodyPr wrap="square" rtlCol="0">
            <a:spAutoFit/>
          </a:bodyPr>
          <a:lstStyle/>
          <a:p>
            <a:r>
              <a:rPr lang="en-US" sz="5400" b="1" i="1" dirty="0">
                <a:solidFill>
                  <a:srgbClr val="FFFF00"/>
                </a:solidFill>
              </a:rPr>
              <a:t>Q&amp;A / Discussion</a:t>
            </a:r>
          </a:p>
        </p:txBody>
      </p:sp>
      <p:pic>
        <p:nvPicPr>
          <p:cNvPr id="5" name="Picture 4" descr="bg_title.jpg">
            <a:extLst>
              <a:ext uri="{FF2B5EF4-FFF2-40B4-BE49-F238E27FC236}">
                <a16:creationId xmlns="" xmlns:a16="http://schemas.microsoft.com/office/drawing/2014/main" id="{066A85ED-D912-544E-AB03-390DC1430C74}"/>
              </a:ext>
            </a:extLst>
          </p:cNvPr>
          <p:cNvPicPr>
            <a:picLocks noChangeAspect="1"/>
          </p:cNvPicPr>
          <p:nvPr userDrawn="1"/>
        </p:nvPicPr>
        <p:blipFill rotWithShape="1">
          <a:blip r:embed="rId2" cstate="print"/>
          <a:srcRect b="43132"/>
          <a:stretch/>
        </p:blipFill>
        <p:spPr bwMode="auto">
          <a:xfrm>
            <a:off x="1060174" y="0"/>
            <a:ext cx="7023652" cy="3028950"/>
          </a:xfrm>
          <a:prstGeom prst="rect">
            <a:avLst/>
          </a:prstGeom>
          <a:noFill/>
          <a:ln w="9525">
            <a:noFill/>
            <a:miter lim="800000"/>
            <a:headEnd/>
            <a:tailEnd/>
          </a:ln>
        </p:spPr>
      </p:pic>
      <p:pic>
        <p:nvPicPr>
          <p:cNvPr id="6" name="Picture 5" descr="USCSealTrnsprntBdr copy.gif"/>
          <p:cNvPicPr>
            <a:picLocks noChangeAspect="1"/>
          </p:cNvPicPr>
          <p:nvPr userDrawn="1"/>
        </p:nvPicPr>
        <p:blipFill>
          <a:blip r:embed="rId3" cstate="print"/>
          <a:stretch>
            <a:fillRect/>
          </a:stretch>
        </p:blipFill>
        <p:spPr>
          <a:xfrm>
            <a:off x="174723" y="1576639"/>
            <a:ext cx="1326953" cy="1362338"/>
          </a:xfrm>
          <a:prstGeom prst="rect">
            <a:avLst/>
          </a:prstGeom>
        </p:spPr>
      </p:pic>
      <p:pic>
        <p:nvPicPr>
          <p:cNvPr id="7" name="Picture 6" descr="CPU_Logo.png"/>
          <p:cNvPicPr>
            <a:picLocks noChangeAspect="1"/>
          </p:cNvPicPr>
          <p:nvPr userDrawn="1"/>
        </p:nvPicPr>
        <p:blipFill>
          <a:blip r:embed="rId4" cstate="print"/>
          <a:stretch>
            <a:fillRect/>
          </a:stretch>
        </p:blipFill>
        <p:spPr>
          <a:xfrm>
            <a:off x="7464616" y="1472001"/>
            <a:ext cx="1476956" cy="1466976"/>
          </a:xfrm>
          <a:prstGeom prst="rect">
            <a:avLst/>
          </a:prstGeom>
        </p:spPr>
      </p:pic>
      <p:sp>
        <p:nvSpPr>
          <p:cNvPr id="8" name="Rectangle 7"/>
          <p:cNvSpPr/>
          <p:nvPr userDrawn="1"/>
        </p:nvSpPr>
        <p:spPr>
          <a:xfrm>
            <a:off x="7464616" y="0"/>
            <a:ext cx="1679384" cy="1221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1913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25612" y="3290285"/>
            <a:ext cx="5492786" cy="369332"/>
          </a:xfrm>
          <a:prstGeom prst="rect">
            <a:avLst/>
          </a:prstGeom>
        </p:spPr>
        <p:txBody>
          <a:bodyPr vert="horz" wrap="none" lIns="91440" tIns="45720" rIns="91440" bIns="45720" rtlCol="0">
            <a:spAutoFit/>
          </a:bodyPr>
          <a:lstStyle>
            <a:lvl1pPr algn="l">
              <a:defRPr lang="en-US" sz="1800" b="1" i="1" dirty="0">
                <a:solidFill>
                  <a:srgbClr val="0070C0"/>
                </a:solidFill>
                <a:latin typeface="+mn-lt"/>
                <a:cs typeface="+mn-cs"/>
              </a:defRPr>
            </a:lvl1pPr>
          </a:lstStyle>
          <a:p>
            <a:pPr marL="0" lvl="0" indent="0" algn="ctr">
              <a:buFont typeface="Arial" pitchFamily="34" charset="0"/>
            </a:pPr>
            <a:r>
              <a:rPr lang="en-US" noProof="0" dirty="0"/>
              <a:t>Click to edit the reference (2022-SIW-Presentation-xxx)</a:t>
            </a:r>
          </a:p>
        </p:txBody>
      </p:sp>
      <p:sp>
        <p:nvSpPr>
          <p:cNvPr id="10" name="Rectangle 9"/>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sp>
        <p:nvSpPr>
          <p:cNvPr id="11" name="Rectangle 10"/>
          <p:cNvSpPr/>
          <p:nvPr userDrawn="1"/>
        </p:nvSpPr>
        <p:spPr>
          <a:xfrm>
            <a:off x="3927724" y="4840969"/>
            <a:ext cx="5216276" cy="30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350" b="1" i="1" noProof="0" dirty="0">
                <a:solidFill>
                  <a:srgbClr val="0070C0"/>
                </a:solidFill>
              </a:rPr>
              <a:t>7-11 February 2022</a:t>
            </a:r>
          </a:p>
        </p:txBody>
      </p:sp>
      <p:sp>
        <p:nvSpPr>
          <p:cNvPr id="3" name="Titre 2"/>
          <p:cNvSpPr>
            <a:spLocks noGrp="1"/>
          </p:cNvSpPr>
          <p:nvPr>
            <p:ph type="title" hasCustomPrompt="1"/>
          </p:nvPr>
        </p:nvSpPr>
        <p:spPr>
          <a:xfrm>
            <a:off x="485800" y="1581150"/>
            <a:ext cx="8172400" cy="1524001"/>
          </a:xfrm>
          <a:noFill/>
        </p:spPr>
        <p:txBody>
          <a:bodyPr vert="horz" lIns="91440" tIns="45720" rIns="91440" bIns="45720" rtlCol="0" anchor="b" anchorCtr="1">
            <a:normAutofit/>
          </a:bodyPr>
          <a:lstStyle>
            <a:lvl1pPr algn="ctr">
              <a:defRPr lang="fr-FR" sz="33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3844751"/>
            <a:ext cx="7620000" cy="860599"/>
          </a:xfrm>
          <a:prstGeom prst="rect">
            <a:avLst/>
          </a:prstGeom>
        </p:spPr>
        <p:txBody>
          <a:bodyPr vert="horz" lIns="91440" tIns="45720" rIns="91440" bIns="45720" rtlCol="0">
            <a:normAutofit fontScale="70000" lnSpcReduction="20000"/>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lang="fr-FR" sz="18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pic>
        <p:nvPicPr>
          <p:cNvPr id="12" name="Picture 1" descr="SISO_Logo_Horizontal-1.jpg">
            <a:extLst>
              <a:ext uri="{FF2B5EF4-FFF2-40B4-BE49-F238E27FC236}">
                <a16:creationId xmlns:a16="http://schemas.microsoft.com/office/drawing/2014/main" xmlns="" id="{DD8A38DC-4E78-1A47-89F9-A8B020CBD7E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41832" y="83718"/>
            <a:ext cx="7260336" cy="1335902"/>
          </a:xfrm>
          <a:prstGeom prst="rect">
            <a:avLst/>
          </a:prstGeom>
        </p:spPr>
      </p:pic>
    </p:spTree>
    <p:extLst>
      <p:ext uri="{BB962C8B-B14F-4D97-AF65-F5344CB8AC3E}">
        <p14:creationId xmlns:p14="http://schemas.microsoft.com/office/powerpoint/2010/main" xmlns="" val="29355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a:xfrm>
            <a:off x="728699" y="0"/>
            <a:ext cx="6815101" cy="735546"/>
          </a:xfrm>
        </p:spPr>
        <p:txBody>
          <a:bodyPr/>
          <a:lstStyle/>
          <a:p>
            <a:r>
              <a:rPr lang="en-US" dirty="0"/>
              <a:t>Click to edit Master title style</a:t>
            </a:r>
          </a:p>
        </p:txBody>
      </p:sp>
      <p:sp>
        <p:nvSpPr>
          <p:cNvPr id="5" name="Content Placeholder 2"/>
          <p:cNvSpPr>
            <a:spLocks noGrp="1"/>
          </p:cNvSpPr>
          <p:nvPr>
            <p:ph idx="1"/>
          </p:nvPr>
        </p:nvSpPr>
        <p:spPr>
          <a:xfrm>
            <a:off x="516531" y="914400"/>
            <a:ext cx="8124528" cy="3714750"/>
          </a:xfrm>
          <a:prstGeom prst="rect">
            <a:avLst/>
          </a:prstGeom>
        </p:spPr>
        <p:txBody>
          <a:bodyPr/>
          <a:lstStyle>
            <a:lvl1pPr marL="342900" indent="-342900">
              <a:buClr>
                <a:srgbClr val="0070C0"/>
              </a:buClr>
              <a:buFont typeface="Arial" panose="020B0604020202020204" pitchFamily="34" charset="0"/>
              <a:buChar char="•"/>
              <a:defRPr sz="2100" b="1">
                <a:solidFill>
                  <a:srgbClr val="0070C0"/>
                </a:solidFill>
                <a:latin typeface="+mn-lt"/>
              </a:defRPr>
            </a:lvl1pPr>
            <a:lvl2pPr marL="600075" indent="-257175">
              <a:buClr>
                <a:schemeClr val="tx1"/>
              </a:buClr>
              <a:buFont typeface="Wingdings" panose="05000000000000000000" pitchFamily="2" charset="2"/>
              <a:buChar char="§"/>
              <a:defRPr sz="1800">
                <a:solidFill>
                  <a:schemeClr val="tx1"/>
                </a:solidFill>
                <a:latin typeface="+mn-lt"/>
              </a:defRPr>
            </a:lvl2pPr>
            <a:lvl3pPr marL="942975" indent="-257175">
              <a:buClr>
                <a:schemeClr val="tx1"/>
              </a:buClr>
              <a:buFont typeface="Wingdings" panose="05000000000000000000" pitchFamily="2" charset="2"/>
              <a:buChar char="Ø"/>
              <a:defRPr sz="1500" i="1">
                <a:solidFill>
                  <a:schemeClr val="tx1"/>
                </a:solidFill>
                <a:latin typeface="+mn-lt"/>
              </a:defRPr>
            </a:lvl3pPr>
            <a:lvl4pPr>
              <a:buClr>
                <a:schemeClr val="tx1"/>
              </a:buClr>
              <a:defRPr sz="1350">
                <a:solidFill>
                  <a:schemeClr val="tx1"/>
                </a:solidFill>
                <a:latin typeface="Arial Narrow" pitchFamily="34" charset="0"/>
              </a:defRPr>
            </a:lvl4pPr>
            <a:lvl5pPr>
              <a:buClr>
                <a:schemeClr val="tx1"/>
              </a:buClr>
              <a:defRPr sz="135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txBox="1">
            <a:spLocks/>
          </p:cNvSpPr>
          <p:nvPr userDrawn="1"/>
        </p:nvSpPr>
        <p:spPr>
          <a:xfrm>
            <a:off x="7343121" y="0"/>
            <a:ext cx="1797939" cy="741366"/>
          </a:xfrm>
          <a:prstGeom prst="rect">
            <a:avLst/>
          </a:prstGeom>
          <a:solidFill>
            <a:srgbClr val="005DA2"/>
          </a:solidFill>
          <a:ln>
            <a:noFill/>
          </a:ln>
        </p:spPr>
        <p:txBody>
          <a:bodyPr vert="horz" lIns="91440" tIns="45720" rIns="91440" bIns="45720" rtlCol="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Times New Roman" pitchFamily="18" charset="0"/>
            </a:endParaRPr>
          </a:p>
        </p:txBody>
      </p:sp>
      <p:pic>
        <p:nvPicPr>
          <p:cNvPr id="6" name="Picture 5" descr="USCSealTrnsprntBdr copy.gif"/>
          <p:cNvPicPr>
            <a:picLocks noChangeAspect="1"/>
          </p:cNvPicPr>
          <p:nvPr userDrawn="1"/>
        </p:nvPicPr>
        <p:blipFill>
          <a:blip r:embed="rId2" cstate="print"/>
          <a:stretch>
            <a:fillRect/>
          </a:stretch>
        </p:blipFill>
        <p:spPr>
          <a:xfrm>
            <a:off x="7578334" y="72777"/>
            <a:ext cx="602038" cy="618092"/>
          </a:xfrm>
          <a:prstGeom prst="rect">
            <a:avLst/>
          </a:prstGeom>
        </p:spPr>
      </p:pic>
      <p:pic>
        <p:nvPicPr>
          <p:cNvPr id="7" name="Picture 6" descr="CPU_Logo.png"/>
          <p:cNvPicPr>
            <a:picLocks noChangeAspect="1"/>
          </p:cNvPicPr>
          <p:nvPr userDrawn="1"/>
        </p:nvPicPr>
        <p:blipFill>
          <a:blip r:embed="rId3" cstate="print"/>
          <a:stretch>
            <a:fillRect/>
          </a:stretch>
        </p:blipFill>
        <p:spPr>
          <a:xfrm>
            <a:off x="8306012" y="49040"/>
            <a:ext cx="670094" cy="665566"/>
          </a:xfrm>
          <a:prstGeom prst="rect">
            <a:avLst/>
          </a:prstGeom>
        </p:spPr>
      </p:pic>
    </p:spTree>
    <p:extLst>
      <p:ext uri="{BB962C8B-B14F-4D97-AF65-F5344CB8AC3E}">
        <p14:creationId xmlns:p14="http://schemas.microsoft.com/office/powerpoint/2010/main" xmlns="" val="17426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gif"/><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 xmlns:a16="http://schemas.microsoft.com/office/drawing/2014/main"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 xmlns:a16="http://schemas.microsoft.com/office/drawing/2014/main"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 xmlns:a16="http://schemas.microsoft.com/office/drawing/2014/main" id="{2F1126CF-D424-B741-A8F7-2B25EC2662E1}"/>
                </a:ext>
              </a:extLst>
            </p:cNvPr>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971600" y="1060190"/>
              <a:ext cx="792088" cy="80344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 xmlns:a16="http://schemas.microsoft.com/office/drawing/2014/main"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700" y="0"/>
            <a:ext cx="8415300" cy="735546"/>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12" name="ZoneTexte 11"/>
          <p:cNvSpPr txBox="1"/>
          <p:nvPr userDrawn="1"/>
        </p:nvSpPr>
        <p:spPr>
          <a:xfrm>
            <a:off x="5710474" y="4853734"/>
            <a:ext cx="389850" cy="300082"/>
          </a:xfrm>
          <a:prstGeom prst="rect">
            <a:avLst/>
          </a:prstGeom>
          <a:noFill/>
        </p:spPr>
        <p:txBody>
          <a:bodyPr wrap="none" rtlCol="0">
            <a:spAutoFit/>
          </a:bodyPr>
          <a:lstStyle/>
          <a:p>
            <a:fld id="{F1E807A1-1B26-4427-B144-D3AA17575746}" type="slidenum">
              <a:rPr lang="en-US" sz="1350" b="0" noProof="0" smtClean="0">
                <a:solidFill>
                  <a:srgbClr val="0070C0"/>
                </a:solidFill>
              </a:rPr>
              <a:pPr/>
              <a:t>‹#›</a:t>
            </a:fld>
            <a:endParaRPr lang="en-US" sz="1350" b="0" noProof="0" dirty="0">
              <a:solidFill>
                <a:srgbClr val="0070C0"/>
              </a:solidFill>
            </a:endParaRPr>
          </a:p>
        </p:txBody>
      </p:sp>
      <p:grpSp>
        <p:nvGrpSpPr>
          <p:cNvPr id="3" name="Group 2">
            <a:extLst>
              <a:ext uri="{FF2B5EF4-FFF2-40B4-BE49-F238E27FC236}">
                <a16:creationId xmlns:a16="http://schemas.microsoft.com/office/drawing/2014/main" xmlns="" id="{71A38C80-B6EE-3B4D-A8B0-18CE06D30B7B}"/>
              </a:ext>
            </a:extLst>
          </p:cNvPr>
          <p:cNvGrpSpPr/>
          <p:nvPr userDrawn="1"/>
        </p:nvGrpSpPr>
        <p:grpSpPr>
          <a:xfrm>
            <a:off x="0" y="1"/>
            <a:ext cx="728700" cy="735546"/>
            <a:chOff x="881844" y="971550"/>
            <a:chExt cx="971600" cy="980728"/>
          </a:xfrm>
        </p:grpSpPr>
        <p:sp>
          <p:nvSpPr>
            <p:cNvPr id="13" name="Titre 1">
              <a:extLst>
                <a:ext uri="{FF2B5EF4-FFF2-40B4-BE49-F238E27FC236}">
                  <a16:creationId xmlns:a16="http://schemas.microsoft.com/office/drawing/2014/main" xmlns="" id="{CA962DD0-F835-3D40-A26C-5CED86B525BD}"/>
                </a:ext>
              </a:extLst>
            </p:cNvPr>
            <p:cNvSpPr txBox="1">
              <a:spLocks/>
            </p:cNvSpPr>
            <p:nvPr userDrawn="1"/>
          </p:nvSpPr>
          <p:spPr>
            <a:xfrm>
              <a:off x="881844" y="97155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14" name="Picture 3" descr="C:\Users\utilisateur\Pictures\SISO.png">
              <a:extLst>
                <a:ext uri="{FF2B5EF4-FFF2-40B4-BE49-F238E27FC236}">
                  <a16:creationId xmlns:a16="http://schemas.microsoft.com/office/drawing/2014/main" xmlns="" id="{2F1126CF-D424-B741-A8F7-2B25EC2662E1}"/>
                </a:ext>
              </a:extLst>
            </p:cNvPr>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1060190"/>
              <a:ext cx="792088" cy="80344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userDrawn="1"/>
        </p:nvSpPr>
        <p:spPr>
          <a:xfrm>
            <a:off x="0" y="4840969"/>
            <a:ext cx="9144000" cy="302531"/>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noProof="0" dirty="0">
                <a:solidFill>
                  <a:srgbClr val="0070C0"/>
                </a:solidFill>
              </a:rPr>
              <a:t>2022 Simulation Innovation Workshop (SIW)</a:t>
            </a:r>
          </a:p>
        </p:txBody>
      </p:sp>
      <p:pic>
        <p:nvPicPr>
          <p:cNvPr id="15" name="Picture 2">
            <a:extLst>
              <a:ext uri="{FF2B5EF4-FFF2-40B4-BE49-F238E27FC236}">
                <a16:creationId xmlns:a16="http://schemas.microsoft.com/office/drawing/2014/main" xmlns="" id="{95820608-A8C0-2142-A329-687B83C3686A}"/>
              </a:ext>
            </a:extLst>
          </p:cNvPr>
          <p:cNvPicPr>
            <a:picLocks noChangeAspect="1" noChangeArrowheads="1"/>
          </p:cNvPicPr>
          <p:nvPr userDrawn="1"/>
        </p:nvPicPr>
        <p:blipFill>
          <a:blip r:embed="rId10" cstate="print"/>
          <a:srcRect/>
          <a:stretch>
            <a:fillRect/>
          </a:stretch>
        </p:blipFill>
        <p:spPr bwMode="auto">
          <a:xfrm>
            <a:off x="8382000" y="4877934"/>
            <a:ext cx="672075" cy="228600"/>
          </a:xfrm>
          <a:prstGeom prst="rect">
            <a:avLst/>
          </a:prstGeom>
          <a:noFill/>
          <a:ln w="9525">
            <a:noFill/>
            <a:miter lim="800000"/>
            <a:headEnd/>
            <a:tailEnd/>
          </a:ln>
          <a:effectLst/>
        </p:spPr>
      </p:pic>
      <p:pic>
        <p:nvPicPr>
          <p:cNvPr id="9" name="Picture 8" descr="USCSealTrnsprntBdr copy.gif"/>
          <p:cNvPicPr>
            <a:picLocks noChangeAspect="1"/>
          </p:cNvPicPr>
          <p:nvPr userDrawn="1"/>
        </p:nvPicPr>
        <p:blipFill>
          <a:blip r:embed="rId11" cstate="print"/>
          <a:stretch>
            <a:fillRect/>
          </a:stretch>
        </p:blipFill>
        <p:spPr>
          <a:xfrm>
            <a:off x="7543801" y="82554"/>
            <a:ext cx="602038" cy="618092"/>
          </a:xfrm>
          <a:prstGeom prst="rect">
            <a:avLst/>
          </a:prstGeom>
        </p:spPr>
      </p:pic>
      <p:pic>
        <p:nvPicPr>
          <p:cNvPr id="10" name="Picture 9" descr="CPU_Logo.png"/>
          <p:cNvPicPr>
            <a:picLocks noChangeAspect="1"/>
          </p:cNvPicPr>
          <p:nvPr userDrawn="1"/>
        </p:nvPicPr>
        <p:blipFill>
          <a:blip r:embed="rId12" cstate="print"/>
          <a:stretch>
            <a:fillRect/>
          </a:stretch>
        </p:blipFill>
        <p:spPr>
          <a:xfrm>
            <a:off x="8271479" y="35080"/>
            <a:ext cx="670094" cy="665566"/>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dt="0"/>
  <p:txStyles>
    <p:titleStyle>
      <a:lvl1pPr algn="ctr" defTabSz="685800" rtl="0" eaLnBrk="1" latinLnBrk="0" hangingPunct="1">
        <a:spcBef>
          <a:spcPct val="0"/>
        </a:spcBef>
        <a:buNone/>
        <a:defRPr sz="2400" b="1" kern="1200">
          <a:solidFill>
            <a:schemeClr val="bg1"/>
          </a:solidFill>
          <a:latin typeface="+mj-lt"/>
          <a:ea typeface="+mj-ea"/>
          <a:cs typeface="Times New Roman" pitchFamily="18" charset="0"/>
        </a:defRPr>
      </a:lvl1pPr>
    </p:titleStyle>
    <p:bodyStyle>
      <a:lvl1pPr marL="257175" indent="-257175" algn="l" defTabSz="685800" rtl="0" eaLnBrk="1" latinLnBrk="0" hangingPunct="1">
        <a:spcBef>
          <a:spcPct val="20000"/>
        </a:spcBef>
        <a:buFontTx/>
        <a:buNone/>
        <a:defRPr sz="2400" kern="1200">
          <a:solidFill>
            <a:schemeClr val="tx1"/>
          </a:solidFill>
          <a:latin typeface="+mj-lt"/>
          <a:ea typeface="+mn-ea"/>
          <a:cs typeface="Times New Roman" pitchFamily="18" charset="0"/>
        </a:defRPr>
      </a:lvl1pPr>
      <a:lvl2pPr marL="557213" indent="-214313" algn="l" defTabSz="685800" rtl="0" eaLnBrk="1" latinLnBrk="0" hangingPunct="1">
        <a:spcBef>
          <a:spcPct val="20000"/>
        </a:spcBef>
        <a:buFontTx/>
        <a:buNone/>
        <a:defRPr sz="2100" kern="120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Tx/>
        <a:buNone/>
        <a:defRPr sz="1800" kern="1200">
          <a:solidFill>
            <a:schemeClr val="tx1"/>
          </a:solidFill>
          <a:latin typeface="Times New Roman" pitchFamily="18" charset="0"/>
          <a:ea typeface="+mn-ea"/>
          <a:cs typeface="Times New Roman" pitchFamily="18" charset="0"/>
        </a:defRPr>
      </a:lvl3pPr>
      <a:lvl4pPr marL="12001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4pPr>
      <a:lvl5pPr marL="1543050" indent="-171450" algn="l" defTabSz="685800" rtl="0" eaLnBrk="1" latinLnBrk="0" hangingPunct="1">
        <a:spcBef>
          <a:spcPct val="20000"/>
        </a:spcBef>
        <a:buFontTx/>
        <a:buNone/>
        <a:defRPr sz="1500" kern="1200">
          <a:solidFill>
            <a:schemeClr val="tx1"/>
          </a:solidFill>
          <a:latin typeface="Times New Roman" pitchFamily="18" charset="0"/>
          <a:ea typeface="+mn-ea"/>
          <a:cs typeface="Times New Roman" pitchFamily="18"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877822-F88D-47C5-B9CD-90EC118D9B42}" type="datetimeFigureOut">
              <a:rPr lang="en-US" smtClean="0"/>
              <a:pPr/>
              <a:t>2/8/2022</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E76FD0F-BCAE-42F7-B077-74634E1408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276600" y="3105619"/>
            <a:ext cx="2816797" cy="369332"/>
          </a:xfrm>
          <a:prstGeom prst="rect">
            <a:avLst/>
          </a:prstGeom>
        </p:spPr>
        <p:txBody>
          <a:bodyPr/>
          <a:lstStyle/>
          <a:p>
            <a:r>
              <a:rPr lang="en-US" dirty="0" smtClean="0"/>
              <a:t>2022-SIW-Presentation-014</a:t>
            </a:r>
            <a:endParaRPr lang="en-US" dirty="0"/>
          </a:p>
        </p:txBody>
      </p:sp>
      <p:sp>
        <p:nvSpPr>
          <p:cNvPr id="31" name="Titre 30"/>
          <p:cNvSpPr>
            <a:spLocks noGrp="1"/>
          </p:cNvSpPr>
          <p:nvPr>
            <p:ph type="title"/>
          </p:nvPr>
        </p:nvSpPr>
        <p:spPr>
          <a:xfrm>
            <a:off x="0" y="1581150"/>
            <a:ext cx="9144000" cy="1132553"/>
          </a:xfrm>
        </p:spPr>
        <p:txBody>
          <a:bodyPr>
            <a:normAutofit fontScale="90000"/>
          </a:bodyPr>
          <a:lstStyle/>
          <a:p>
            <a:r>
              <a:rPr lang="en-US" dirty="0" smtClean="0"/>
              <a:t>XR Standards - Conversationally Adept Virtual Humans: </a:t>
            </a:r>
            <a:br>
              <a:rPr lang="en-US" dirty="0" smtClean="0"/>
            </a:br>
            <a:r>
              <a:rPr lang="en-US" dirty="0" smtClean="0"/>
              <a:t>Autonomous Combat Team Members’ “Incarnation</a:t>
            </a:r>
            <a:endParaRPr lang="en-US" dirty="0"/>
          </a:p>
        </p:txBody>
      </p:sp>
      <p:sp>
        <p:nvSpPr>
          <p:cNvPr id="33" name="Espace réservé du texte 32"/>
          <p:cNvSpPr>
            <a:spLocks noGrp="1"/>
          </p:cNvSpPr>
          <p:nvPr>
            <p:ph type="body" sz="quarter" idx="10"/>
          </p:nvPr>
        </p:nvSpPr>
        <p:spPr>
          <a:prstGeom prst="rect">
            <a:avLst/>
          </a:prstGeom>
        </p:spPr>
        <p:txBody>
          <a:bodyPr>
            <a:normAutofit/>
          </a:bodyPr>
          <a:lstStyle/>
          <a:p>
            <a:r>
              <a:rPr lang="en-US" dirty="0" smtClean="0"/>
              <a:t>Dan M. Davis, Catholic Polytechnic University </a:t>
            </a:r>
            <a:br>
              <a:rPr lang="en-US" dirty="0" smtClean="0"/>
            </a:br>
            <a:r>
              <a:rPr lang="en-US" dirty="0" smtClean="0"/>
              <a:t>and University of Southern California, United States</a:t>
            </a:r>
            <a:endParaRPr lang="en-US" dirty="0"/>
          </a:p>
        </p:txBody>
      </p:sp>
      <p:pic>
        <p:nvPicPr>
          <p:cNvPr id="5" name="Picture 4" descr="USCSealTrnsprntBdr copy.gif"/>
          <p:cNvPicPr>
            <a:picLocks noChangeAspect="1"/>
          </p:cNvPicPr>
          <p:nvPr/>
        </p:nvPicPr>
        <p:blipFill>
          <a:blip r:embed="rId2" cstate="print"/>
          <a:stretch>
            <a:fillRect/>
          </a:stretch>
        </p:blipFill>
        <p:spPr>
          <a:xfrm>
            <a:off x="7683750" y="3529013"/>
            <a:ext cx="1145783" cy="1176337"/>
          </a:xfrm>
          <a:prstGeom prst="rect">
            <a:avLst/>
          </a:prstGeom>
        </p:spPr>
      </p:pic>
      <p:pic>
        <p:nvPicPr>
          <p:cNvPr id="7" name="Picture 6" descr="CPU_Logo.png"/>
          <p:cNvPicPr>
            <a:picLocks noChangeAspect="1"/>
          </p:cNvPicPr>
          <p:nvPr/>
        </p:nvPicPr>
        <p:blipFill>
          <a:blip r:embed="rId3" cstate="print"/>
          <a:stretch>
            <a:fillRect/>
          </a:stretch>
        </p:blipFill>
        <p:spPr>
          <a:xfrm>
            <a:off x="457200" y="3529013"/>
            <a:ext cx="1257137" cy="1248644"/>
          </a:xfrm>
          <a:prstGeom prst="rect">
            <a:avLst/>
          </a:prstGeom>
        </p:spPr>
      </p:pic>
      <p:sp>
        <p:nvSpPr>
          <p:cNvPr id="8" name="Rectangle 7"/>
          <p:cNvSpPr/>
          <p:nvPr/>
        </p:nvSpPr>
        <p:spPr>
          <a:xfrm>
            <a:off x="7986084" y="7374"/>
            <a:ext cx="1145783" cy="75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2-D Displays </a:t>
            </a:r>
            <a:endParaRPr lang="en-US" dirty="0"/>
          </a:p>
        </p:txBody>
      </p:sp>
      <p:pic>
        <p:nvPicPr>
          <p:cNvPr id="6" name="Image1" descr="MntPanel3aLgCrpd.jpg"/>
          <p:cNvPicPr/>
          <p:nvPr/>
        </p:nvPicPr>
        <p:blipFill>
          <a:blip r:embed="rId2" cstate="print"/>
          <a:stretch>
            <a:fillRect/>
          </a:stretch>
        </p:blipFill>
        <p:spPr bwMode="auto">
          <a:xfrm>
            <a:off x="147387" y="1423219"/>
            <a:ext cx="4638465" cy="2985998"/>
          </a:xfrm>
          <a:prstGeom prst="rect">
            <a:avLst/>
          </a:prstGeom>
        </p:spPr>
      </p:pic>
      <p:sp>
        <p:nvSpPr>
          <p:cNvPr id="8" name="Content Placeholder 7"/>
          <p:cNvSpPr>
            <a:spLocks noGrp="1"/>
          </p:cNvSpPr>
          <p:nvPr>
            <p:ph idx="1"/>
          </p:nvPr>
        </p:nvSpPr>
        <p:spPr>
          <a:xfrm>
            <a:off x="4954136" y="914400"/>
            <a:ext cx="3944203" cy="3714750"/>
          </a:xfrm>
          <a:ln>
            <a:noFill/>
          </a:ln>
        </p:spPr>
        <p:txBody>
          <a:bodyPr/>
          <a:lstStyle/>
          <a:p>
            <a:r>
              <a:rPr lang="en-US" dirty="0" smtClean="0"/>
              <a:t>Naturally, widely available 2-D electronic displays also very effective</a:t>
            </a:r>
          </a:p>
          <a:p>
            <a:r>
              <a:rPr lang="en-US" dirty="0" smtClean="0"/>
              <a:t>Shown here is Chief Anderson in a MentorPanel display</a:t>
            </a:r>
          </a:p>
          <a:p>
            <a:r>
              <a:rPr lang="en-US" dirty="0" smtClean="0"/>
              <a:t>This kind of image could easily be superimposed in a Video Headset or on a control monitor, but would have more constraints as to motion and orientation than an animation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the Impact</a:t>
            </a:r>
            <a:endParaRPr lang="en-US" dirty="0"/>
          </a:p>
        </p:txBody>
      </p:sp>
      <p:pic>
        <p:nvPicPr>
          <p:cNvPr id="6" name="Picture 5" descr="190520-boeing-airpower-teaming-system-cs-1047a_043e180153ce8c48b4bf0b9c470cc746.fit-760w.jpg"/>
          <p:cNvPicPr/>
          <p:nvPr/>
        </p:nvPicPr>
        <p:blipFill>
          <a:blip r:embed="rId2" cstate="print"/>
          <a:stretch>
            <a:fillRect/>
          </a:stretch>
        </p:blipFill>
        <p:spPr bwMode="auto">
          <a:xfrm>
            <a:off x="263822" y="1393721"/>
            <a:ext cx="4263334" cy="2716469"/>
          </a:xfrm>
          <a:prstGeom prst="rect">
            <a:avLst/>
          </a:prstGeom>
        </p:spPr>
      </p:pic>
      <p:sp>
        <p:nvSpPr>
          <p:cNvPr id="8" name="Content Placeholder 7"/>
          <p:cNvSpPr>
            <a:spLocks noGrp="1"/>
          </p:cNvSpPr>
          <p:nvPr>
            <p:ph idx="1"/>
          </p:nvPr>
        </p:nvSpPr>
        <p:spPr>
          <a:xfrm>
            <a:off x="4708478" y="914400"/>
            <a:ext cx="4251277" cy="3714750"/>
          </a:xfrm>
          <a:ln>
            <a:noFill/>
          </a:ln>
        </p:spPr>
        <p:txBody>
          <a:bodyPr/>
          <a:lstStyle/>
          <a:p>
            <a:r>
              <a:rPr lang="en-US" dirty="0" smtClean="0"/>
              <a:t>Here is a manned plane with several drone “wingmen”</a:t>
            </a:r>
          </a:p>
          <a:p>
            <a:r>
              <a:rPr lang="en-US" dirty="0" smtClean="0"/>
              <a:t>The question is, would he act differently if there was a cockpit with a “pilot” on each plane?  Would it be better?</a:t>
            </a:r>
          </a:p>
          <a:p>
            <a:r>
              <a:rPr lang="en-US" dirty="0" smtClean="0"/>
              <a:t>The standard’s community should be a participant in developing the needed interoperability and metric standards for such an effort.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Reasonable Actions</a:t>
            </a:r>
            <a:endParaRPr lang="en-US" dirty="0"/>
          </a:p>
        </p:txBody>
      </p:sp>
      <p:pic>
        <p:nvPicPr>
          <p:cNvPr id="6" name="Image2" descr="YaoBoydLucasD0Wave.jpg"/>
          <p:cNvPicPr/>
          <p:nvPr/>
        </p:nvPicPr>
        <p:blipFill>
          <a:blip r:embed="rId2" cstate="print"/>
          <a:stretch>
            <a:fillRect/>
          </a:stretch>
        </p:blipFill>
        <p:spPr bwMode="auto">
          <a:xfrm>
            <a:off x="6384038" y="2986549"/>
            <a:ext cx="2255923" cy="1718003"/>
          </a:xfrm>
          <a:prstGeom prst="rect">
            <a:avLst/>
          </a:prstGeom>
        </p:spPr>
      </p:pic>
      <p:pic>
        <p:nvPicPr>
          <p:cNvPr id="7" name="Picture 6" descr="YaoLucasBoydUSCQCC.jpg"/>
          <p:cNvPicPr/>
          <p:nvPr/>
        </p:nvPicPr>
        <p:blipFill>
          <a:blip r:embed="rId3" cstate="print"/>
          <a:stretch>
            <a:fillRect/>
          </a:stretch>
        </p:blipFill>
        <p:spPr bwMode="auto">
          <a:xfrm>
            <a:off x="6120895" y="914399"/>
            <a:ext cx="2622736" cy="1880419"/>
          </a:xfrm>
          <a:prstGeom prst="rect">
            <a:avLst/>
          </a:prstGeom>
        </p:spPr>
      </p:pic>
      <p:sp>
        <p:nvSpPr>
          <p:cNvPr id="9" name="Content Placeholder 8"/>
          <p:cNvSpPr>
            <a:spLocks noGrp="1"/>
          </p:cNvSpPr>
          <p:nvPr>
            <p:ph idx="1"/>
          </p:nvPr>
        </p:nvSpPr>
        <p:spPr>
          <a:xfrm>
            <a:off x="444797" y="914400"/>
            <a:ext cx="5676098" cy="3714750"/>
          </a:xfrm>
          <a:ln>
            <a:noFill/>
          </a:ln>
        </p:spPr>
        <p:txBody>
          <a:bodyPr/>
          <a:lstStyle/>
          <a:p>
            <a:r>
              <a:rPr lang="en-US" dirty="0" smtClean="0"/>
              <a:t>The vast range of potential actions and resultant movement, orientations and state changes boggles the mind</a:t>
            </a:r>
          </a:p>
          <a:p>
            <a:r>
              <a:rPr lang="en-US" dirty="0" smtClean="0"/>
              <a:t>Some of these could be produced locally, but some would require high-speed, broad bandwidth communications to larger servers.</a:t>
            </a:r>
          </a:p>
          <a:p>
            <a:r>
              <a:rPr lang="en-US" dirty="0" smtClean="0"/>
              <a:t>Some may even require the non-deterministic analyses promised by the quantum computers</a:t>
            </a:r>
          </a:p>
          <a:p>
            <a:r>
              <a:rPr lang="en-US" dirty="0" smtClean="0"/>
              <a:t>Here, the scale of one, is shown during a briefing to a director from DHS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7" name="Content Placeholder 6"/>
          <p:cNvSpPr>
            <a:spLocks noGrp="1"/>
          </p:cNvSpPr>
          <p:nvPr>
            <p:ph idx="1"/>
          </p:nvPr>
        </p:nvSpPr>
        <p:spPr>
          <a:ln>
            <a:noFill/>
          </a:ln>
        </p:spPr>
        <p:txBody>
          <a:bodyPr/>
          <a:lstStyle/>
          <a:p>
            <a:r>
              <a:rPr lang="en-US" dirty="0" smtClean="0"/>
              <a:t>Combat personnel have anthropomorphized weapons and vehicles since time immemorial; some say it relieved some of their stress</a:t>
            </a:r>
          </a:p>
          <a:p>
            <a:r>
              <a:rPr lang="en-US" dirty="0" smtClean="0"/>
              <a:t>The advent of simulation, VR, AR and XR have done much to make these simulations increasingly real</a:t>
            </a:r>
          </a:p>
          <a:p>
            <a:r>
              <a:rPr lang="en-US" dirty="0" smtClean="0"/>
              <a:t>The impact of that may be positive or in may insulate a person from their humanity to a dangerous degree</a:t>
            </a:r>
          </a:p>
          <a:p>
            <a:r>
              <a:rPr lang="en-US" dirty="0" smtClean="0"/>
              <a:t>Further anthropomorphizing objects and now well within the realm of possible efforts to give a life-like image to the objects</a:t>
            </a:r>
          </a:p>
          <a:p>
            <a:r>
              <a:rPr lang="en-US" dirty="0" smtClean="0"/>
              <a:t>Such an effort would be well served by the standard’s community’s deep involvement from the very beginning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5" name="Rectangle 4"/>
          <p:cNvSpPr/>
          <p:nvPr/>
        </p:nvSpPr>
        <p:spPr>
          <a:xfrm>
            <a:off x="1433015" y="1368484"/>
            <a:ext cx="6694227" cy="2862322"/>
          </a:xfrm>
          <a:prstGeom prst="rect">
            <a:avLst/>
          </a:prstGeom>
        </p:spPr>
        <p:txBody>
          <a:bodyPr wrap="square">
            <a:spAutoFit/>
          </a:bodyPr>
          <a:lstStyle/>
          <a:p>
            <a:r>
              <a:rPr lang="en-US" dirty="0" smtClean="0"/>
              <a:t>The authors wish to thank all of their live mentors; without them we could not have contributed as well as we did. We should also note that much of the work cited was supported by grants from the Office of Naval Research's STEM Program (ONR N00014-16-1-2820) and by research assistants supported by the National Science Foundation Research Experience for Undergraduates program (NSF 1560426). Nevertheless, the positions taken in the paper are the authors’ own and do not represent in any way the views of the Department of Defense or the US Government. No animals were harmed in the making of these slides.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Confronting the Community</a:t>
            </a:r>
            <a:endParaRPr lang="en-US" dirty="0"/>
          </a:p>
        </p:txBody>
      </p:sp>
      <p:sp>
        <p:nvSpPr>
          <p:cNvPr id="6" name="Rectangle 5"/>
          <p:cNvSpPr/>
          <p:nvPr/>
        </p:nvSpPr>
        <p:spPr>
          <a:xfrm>
            <a:off x="272842" y="989294"/>
            <a:ext cx="8590936" cy="3785652"/>
          </a:xfrm>
          <a:prstGeom prst="rect">
            <a:avLst/>
          </a:prstGeom>
        </p:spPr>
        <p:txBody>
          <a:bodyPr wrap="square">
            <a:spAutoFit/>
          </a:bodyPr>
          <a:lstStyle/>
          <a:p>
            <a:r>
              <a:rPr lang="en-US" sz="2000" dirty="0" smtClean="0"/>
              <a:t>There are needs for standards in the Modeling and Simulation (M&amp;S) community  to facilitate the extension of XR. There is also a the rapid and accelerating progress in virtual human behavior. The future of such technology trends is extrapolated. Technology now provides various non-human operational entities that be infused with doctrinal guidance and controlled locally by a human. The man/machine interfaces are critical and demand analysis. The benefits of using non-humans for dangerous tasks must considered. The introduction of  human control via augmented reality and its impact on human controllers would be major issue. There is a need to discuss the avenues of research in Artificial Intelligence to avoid violations of standards or US humanitarian mandates. These issues are considered in a way that should be extensible into other areas with similar issues.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 of Treating Tools as Humans</a:t>
            </a:r>
            <a:endParaRPr lang="en-US" dirty="0"/>
          </a:p>
        </p:txBody>
      </p:sp>
      <p:sp>
        <p:nvSpPr>
          <p:cNvPr id="7" name="Content Placeholder 6"/>
          <p:cNvSpPr>
            <a:spLocks noGrp="1"/>
          </p:cNvSpPr>
          <p:nvPr>
            <p:ph idx="1"/>
          </p:nvPr>
        </p:nvSpPr>
        <p:spPr>
          <a:ln>
            <a:noFill/>
          </a:ln>
        </p:spPr>
        <p:txBody>
          <a:bodyPr/>
          <a:lstStyle/>
          <a:p>
            <a:r>
              <a:rPr lang="en-US" dirty="0" smtClean="0"/>
              <a:t>The world is changing at an ever-increasing rate</a:t>
            </a:r>
          </a:p>
          <a:p>
            <a:r>
              <a:rPr lang="en-US" dirty="0" smtClean="0"/>
              <a:t>This is adding to the stress on everyone</a:t>
            </a:r>
          </a:p>
          <a:p>
            <a:r>
              <a:rPr lang="en-US" dirty="0" smtClean="0"/>
              <a:t>Among the most highly stressed have always been men in combat</a:t>
            </a:r>
          </a:p>
          <a:p>
            <a:r>
              <a:rPr lang="en-US" dirty="0" smtClean="0"/>
              <a:t>There are many ways to relieve that stress, some of which are pernicious and insidious</a:t>
            </a:r>
          </a:p>
          <a:p>
            <a:r>
              <a:rPr lang="en-US" dirty="0" smtClean="0"/>
              <a:t>One of the more benign has been to anthropomorphize objects</a:t>
            </a:r>
          </a:p>
          <a:p>
            <a:r>
              <a:rPr lang="en-US" dirty="0" smtClean="0"/>
              <a:t>Machines are given names, weapons become friends, airplanes are decorated with and addressed by images and names of loved ones</a:t>
            </a:r>
          </a:p>
          <a:p>
            <a:r>
              <a:rPr lang="en-US" dirty="0" smtClean="0"/>
              <a:t>Something seems to drive people to humanize inanimate objects</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Distancing as a Psychic Defense</a:t>
            </a:r>
            <a:endParaRPr lang="en-US" dirty="0"/>
          </a:p>
        </p:txBody>
      </p:sp>
      <p:pic>
        <p:nvPicPr>
          <p:cNvPr id="6" name="Picture 5" descr="mq9_reaper.jpg"/>
          <p:cNvPicPr/>
          <p:nvPr/>
        </p:nvPicPr>
        <p:blipFill>
          <a:blip r:embed="rId2" cstate="print"/>
          <a:stretch>
            <a:fillRect/>
          </a:stretch>
        </p:blipFill>
        <p:spPr bwMode="auto">
          <a:xfrm>
            <a:off x="5428838" y="1247401"/>
            <a:ext cx="3506045" cy="2366950"/>
          </a:xfrm>
          <a:prstGeom prst="rect">
            <a:avLst/>
          </a:prstGeom>
        </p:spPr>
      </p:pic>
      <p:sp>
        <p:nvSpPr>
          <p:cNvPr id="8" name="Content Placeholder 7"/>
          <p:cNvSpPr>
            <a:spLocks noGrp="1"/>
          </p:cNvSpPr>
          <p:nvPr>
            <p:ph idx="1"/>
          </p:nvPr>
        </p:nvSpPr>
        <p:spPr>
          <a:xfrm>
            <a:off x="238836" y="798392"/>
            <a:ext cx="5063319" cy="2815959"/>
          </a:xfrm>
          <a:ln>
            <a:noFill/>
          </a:ln>
        </p:spPr>
        <p:txBody>
          <a:bodyPr/>
          <a:lstStyle/>
          <a:p>
            <a:r>
              <a:rPr lang="en-US" dirty="0" smtClean="0"/>
              <a:t>People are inclined to treat others poorly if they can “de-humanize” them</a:t>
            </a:r>
          </a:p>
          <a:p>
            <a:r>
              <a:rPr lang="en-US" dirty="0" smtClean="0"/>
              <a:t>This can often lead to ethical and moral abuses to which civilize people object</a:t>
            </a:r>
          </a:p>
          <a:p>
            <a:r>
              <a:rPr lang="en-US" dirty="0" smtClean="0"/>
              <a:t>This distance is becoming even more severe as the separation increases, both geographically and operationally</a:t>
            </a:r>
          </a:p>
          <a:p>
            <a:r>
              <a:rPr lang="en-US" dirty="0" smtClean="0"/>
              <a:t>Note the drone in the picture </a:t>
            </a:r>
            <a:endParaRPr lang="en-US" dirty="0"/>
          </a:p>
        </p:txBody>
      </p:sp>
      <p:sp>
        <p:nvSpPr>
          <p:cNvPr id="9" name="Content Placeholder 7"/>
          <p:cNvSpPr txBox="1">
            <a:spLocks/>
          </p:cNvSpPr>
          <p:nvPr/>
        </p:nvSpPr>
        <p:spPr>
          <a:xfrm>
            <a:off x="238836" y="3627999"/>
            <a:ext cx="8696047" cy="1073655"/>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It may be half</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 world away and there may be half a dozen intervening systems between it and the operator meting out death with its missile</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lang="en-US" sz="2100" b="1" dirty="0" smtClean="0">
                <a:solidFill>
                  <a:srgbClr val="0070C0"/>
                </a:solidFill>
                <a:cs typeface="Times New Roman" pitchFamily="18" charset="0"/>
              </a:rPr>
              <a:t>Augmented Reality may be able ameliorate both of these problems</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and More</a:t>
            </a:r>
            <a:endParaRPr lang="en-US" dirty="0"/>
          </a:p>
        </p:txBody>
      </p:sp>
      <p:sp>
        <p:nvSpPr>
          <p:cNvPr id="7" name="Content Placeholder 6"/>
          <p:cNvSpPr>
            <a:spLocks noGrp="1"/>
          </p:cNvSpPr>
          <p:nvPr>
            <p:ph idx="1"/>
          </p:nvPr>
        </p:nvSpPr>
        <p:spPr>
          <a:xfrm>
            <a:off x="444795" y="914400"/>
            <a:ext cx="8426249" cy="3714750"/>
          </a:xfrm>
          <a:ln>
            <a:noFill/>
          </a:ln>
        </p:spPr>
        <p:txBody>
          <a:bodyPr/>
          <a:lstStyle/>
          <a:p>
            <a:r>
              <a:rPr lang="en-US" dirty="0" smtClean="0"/>
              <a:t>Augmented Reality has given new promise to assisting humans</a:t>
            </a:r>
          </a:p>
          <a:p>
            <a:r>
              <a:rPr lang="en-US" dirty="0" smtClean="0"/>
              <a:t>By various methods it can facilitate and influence</a:t>
            </a:r>
          </a:p>
          <a:p>
            <a:r>
              <a:rPr lang="en-US" dirty="0" smtClean="0"/>
              <a:t>It may also unintentionally cause a human to react in undesirable ways</a:t>
            </a:r>
          </a:p>
          <a:p>
            <a:r>
              <a:rPr lang="en-US" dirty="0" smtClean="0"/>
              <a:t>If all of life gets reduced to digits, even the living may seem of less consequence</a:t>
            </a:r>
          </a:p>
          <a:p>
            <a:r>
              <a:rPr lang="en-US" dirty="0" smtClean="0"/>
              <a:t>The evolving field of Extended Reality (XR) literally brings a new dimension to this situation</a:t>
            </a:r>
          </a:p>
          <a:p>
            <a:r>
              <a:rPr lang="en-US" dirty="0" smtClean="0"/>
              <a:t>By synergizing VR and AR, it is now technically feasible to present a simulated, VR, reality in a way that will augment and clarify situations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Humanizing the Inhuman</a:t>
            </a:r>
            <a:endParaRPr lang="en-US" dirty="0"/>
          </a:p>
        </p:txBody>
      </p:sp>
      <p:pic>
        <p:nvPicPr>
          <p:cNvPr id="6" name="Picture 5" descr="syracuse-drone-school.jpg"/>
          <p:cNvPicPr/>
          <p:nvPr/>
        </p:nvPicPr>
        <p:blipFill>
          <a:blip r:embed="rId2" cstate="print"/>
          <a:stretch>
            <a:fillRect/>
          </a:stretch>
        </p:blipFill>
        <p:spPr bwMode="auto">
          <a:xfrm>
            <a:off x="4462818" y="2279822"/>
            <a:ext cx="4508169" cy="2349328"/>
          </a:xfrm>
          <a:prstGeom prst="rect">
            <a:avLst/>
          </a:prstGeom>
        </p:spPr>
      </p:pic>
      <p:sp>
        <p:nvSpPr>
          <p:cNvPr id="8" name="Content Placeholder 7"/>
          <p:cNvSpPr>
            <a:spLocks noGrp="1"/>
          </p:cNvSpPr>
          <p:nvPr>
            <p:ph idx="1"/>
          </p:nvPr>
        </p:nvSpPr>
        <p:spPr>
          <a:xfrm>
            <a:off x="444797" y="873456"/>
            <a:ext cx="8526190" cy="1276066"/>
          </a:xfrm>
          <a:ln>
            <a:noFill/>
          </a:ln>
        </p:spPr>
        <p:txBody>
          <a:bodyPr/>
          <a:lstStyle/>
          <a:p>
            <a:r>
              <a:rPr lang="en-US" dirty="0" smtClean="0"/>
              <a:t>The drone pilots below are the ones half a world away</a:t>
            </a:r>
          </a:p>
          <a:p>
            <a:r>
              <a:rPr lang="en-US" dirty="0" smtClean="0"/>
              <a:t>One wonders, have they given their drone a name</a:t>
            </a:r>
          </a:p>
          <a:p>
            <a:r>
              <a:rPr lang="en-US" dirty="0" smtClean="0"/>
              <a:t>If they did, does that give them a connection they want or need</a:t>
            </a:r>
            <a:endParaRPr lang="en-US" dirty="0"/>
          </a:p>
        </p:txBody>
      </p:sp>
      <p:sp>
        <p:nvSpPr>
          <p:cNvPr id="9" name="Content Placeholder 7"/>
          <p:cNvSpPr txBox="1">
            <a:spLocks/>
          </p:cNvSpPr>
          <p:nvPr/>
        </p:nvSpPr>
        <p:spPr>
          <a:xfrm>
            <a:off x="444797" y="2047161"/>
            <a:ext cx="4018021" cy="2654489"/>
          </a:xfrm>
          <a:prstGeom prst="rect">
            <a:avLst/>
          </a:prstGeom>
          <a:ln>
            <a:noFill/>
          </a:ln>
        </p:spPr>
        <p:txBody>
          <a:bodyPr/>
          <a:lstStyle/>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If this turns out to be an</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action of worth, should it be fostered</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Further humanizing the device by “manning” it with a avatar</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might heighten the effect</a:t>
            </a:r>
            <a:endPar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endParaRPr>
          </a:p>
          <a:p>
            <a:pPr marL="342900" marR="0" lvl="0" indent="-342900" algn="l" defTabSz="6858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en-US" sz="2100" b="1" i="0" u="none" strike="noStrike" kern="1200" cap="none" spc="0" normalizeH="0" baseline="0" noProof="0" dirty="0" smtClean="0">
                <a:ln>
                  <a:noFill/>
                </a:ln>
                <a:solidFill>
                  <a:srgbClr val="0070C0"/>
                </a:solidFill>
                <a:effectLst/>
                <a:uLnTx/>
                <a:uFillTx/>
                <a:latin typeface="+mn-lt"/>
                <a:ea typeface="+mn-ea"/>
                <a:cs typeface="Times New Roman" pitchFamily="18" charset="0"/>
              </a:rPr>
              <a:t>Making a small robotic</a:t>
            </a:r>
            <a:r>
              <a:rPr kumimoji="0" lang="en-US" sz="2100" b="1" i="0" u="none" strike="noStrike" kern="1200" cap="none" spc="0" normalizeH="0" noProof="0" dirty="0" smtClean="0">
                <a:ln>
                  <a:noFill/>
                </a:ln>
                <a:solidFill>
                  <a:srgbClr val="0070C0"/>
                </a:solidFill>
                <a:effectLst/>
                <a:uLnTx/>
                <a:uFillTx/>
                <a:latin typeface="+mn-lt"/>
                <a:ea typeface="+mn-ea"/>
                <a:cs typeface="Times New Roman" pitchFamily="18" charset="0"/>
              </a:rPr>
              <a:t> vehicle look like a soldier may have the same effect on the infantry</a:t>
            </a:r>
            <a:endParaRPr kumimoji="0" lang="en-US" sz="2100" b="1" i="0" u="none" strike="noStrike" kern="1200" cap="none" spc="0" normalizeH="0" baseline="0" noProof="0" dirty="0">
              <a:ln>
                <a:noFill/>
              </a:ln>
              <a:solidFill>
                <a:srgbClr val="0070C0"/>
              </a:solidFill>
              <a:effectLst/>
              <a:uLnTx/>
              <a:uFillTx/>
              <a:latin typeface="+mn-lt"/>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 Humanized Inanimate Object</a:t>
            </a:r>
            <a:endParaRPr lang="en-US" dirty="0"/>
          </a:p>
        </p:txBody>
      </p:sp>
      <p:sp>
        <p:nvSpPr>
          <p:cNvPr id="7" name="Content Placeholder 6"/>
          <p:cNvSpPr>
            <a:spLocks noGrp="1"/>
          </p:cNvSpPr>
          <p:nvPr>
            <p:ph idx="1"/>
          </p:nvPr>
        </p:nvSpPr>
        <p:spPr>
          <a:ln>
            <a:noFill/>
          </a:ln>
        </p:spPr>
        <p:txBody>
          <a:bodyPr/>
          <a:lstStyle/>
          <a:p>
            <a:r>
              <a:rPr lang="en-US" dirty="0" smtClean="0"/>
              <a:t>Such digital anthropomorphization is within the current capabilities</a:t>
            </a:r>
          </a:p>
          <a:p>
            <a:r>
              <a:rPr lang="en-US" dirty="0" smtClean="0"/>
              <a:t>Fully functioning animated or video taped people can be computer generated to the satisfaction of the users</a:t>
            </a:r>
          </a:p>
          <a:p>
            <a:r>
              <a:rPr lang="en-US" dirty="0" smtClean="0"/>
              <a:t>Using digital technology, such computer agents could easily be superimposed on inanimate objects</a:t>
            </a:r>
          </a:p>
          <a:p>
            <a:r>
              <a:rPr lang="en-US" dirty="0" smtClean="0"/>
              <a:t>The effects of such a system are unknown and the authors take no position on the results, but suggest the interest in its impact</a:t>
            </a:r>
          </a:p>
          <a:p>
            <a:r>
              <a:rPr lang="en-US" dirty="0" smtClean="0"/>
              <a:t>The more immediate questions are</a:t>
            </a:r>
          </a:p>
          <a:p>
            <a:r>
              <a:rPr lang="en-US" dirty="0" smtClean="0"/>
              <a:t>Can it be done?</a:t>
            </a:r>
          </a:p>
          <a:p>
            <a:r>
              <a:rPr lang="en-US" dirty="0" smtClean="0"/>
              <a:t>What standards are likely to be in play?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Nearing Photorealist Animation</a:t>
            </a:r>
            <a:endParaRPr lang="en-US" dirty="0"/>
          </a:p>
        </p:txBody>
      </p:sp>
      <p:pic>
        <p:nvPicPr>
          <p:cNvPr id="6" name="Picture 5" descr="SimCoach-aviator.jpg"/>
          <p:cNvPicPr/>
          <p:nvPr/>
        </p:nvPicPr>
        <p:blipFill>
          <a:blip r:embed="rId2" cstate="print"/>
          <a:stretch>
            <a:fillRect/>
          </a:stretch>
        </p:blipFill>
        <p:spPr bwMode="auto">
          <a:xfrm>
            <a:off x="6186195" y="1028646"/>
            <a:ext cx="2523256" cy="2043532"/>
          </a:xfrm>
          <a:prstGeom prst="rect">
            <a:avLst/>
          </a:prstGeom>
        </p:spPr>
      </p:pic>
      <p:sp>
        <p:nvSpPr>
          <p:cNvPr id="8" name="Content Placeholder 7"/>
          <p:cNvSpPr>
            <a:spLocks noGrp="1"/>
          </p:cNvSpPr>
          <p:nvPr>
            <p:ph idx="1"/>
          </p:nvPr>
        </p:nvSpPr>
        <p:spPr>
          <a:xfrm>
            <a:off x="444797" y="914399"/>
            <a:ext cx="8412600" cy="3821373"/>
          </a:xfrm>
          <a:ln>
            <a:noFill/>
          </a:ln>
        </p:spPr>
        <p:txBody>
          <a:bodyPr/>
          <a:lstStyle/>
          <a:p>
            <a:r>
              <a:rPr lang="en-US" dirty="0" smtClean="0"/>
              <a:t>Assuming the technology to superimpose an </a:t>
            </a:r>
            <a:br>
              <a:rPr lang="en-US" dirty="0" smtClean="0"/>
            </a:br>
            <a:r>
              <a:rPr lang="en-US" dirty="0" smtClean="0"/>
              <a:t>animated character over an inanimate one, </a:t>
            </a:r>
            <a:br>
              <a:rPr lang="en-US" dirty="0" smtClean="0"/>
            </a:br>
            <a:r>
              <a:rPr lang="en-US" dirty="0" smtClean="0"/>
              <a:t>what would be the image in the user’s eye?</a:t>
            </a:r>
          </a:p>
          <a:p>
            <a:r>
              <a:rPr lang="en-US" dirty="0" smtClean="0"/>
              <a:t>There is evidence that slightly photorealistic </a:t>
            </a:r>
            <a:br>
              <a:rPr lang="en-US" dirty="0" smtClean="0"/>
            </a:br>
            <a:r>
              <a:rPr lang="en-US" dirty="0" smtClean="0"/>
              <a:t>images do have a significant effect on users</a:t>
            </a:r>
          </a:p>
          <a:p>
            <a:r>
              <a:rPr lang="en-US" dirty="0" smtClean="0"/>
              <a:t>One piece of data was that a program called</a:t>
            </a:r>
            <a:br>
              <a:rPr lang="en-US" dirty="0" smtClean="0"/>
            </a:br>
            <a:r>
              <a:rPr lang="en-US" dirty="0" smtClean="0"/>
              <a:t>SimCoach was develop for the VA using several</a:t>
            </a:r>
            <a:br>
              <a:rPr lang="en-US" dirty="0" smtClean="0"/>
            </a:br>
            <a:r>
              <a:rPr lang="en-US" dirty="0" smtClean="0"/>
              <a:t>animated counselors, one of whom is shown in the picture above</a:t>
            </a:r>
          </a:p>
          <a:p>
            <a:r>
              <a:rPr lang="en-US" dirty="0" smtClean="0"/>
              <a:t>These gave advice to PTSD sufferers and the data showed the patients spent more time on the phone and delved into deeper emotional topics than the other patients did with a live counselor on a Skype call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Holographic Video Clip Displays</a:t>
            </a:r>
            <a:endParaRPr lang="en-US" dirty="0"/>
          </a:p>
        </p:txBody>
      </p:sp>
      <p:pic>
        <p:nvPicPr>
          <p:cNvPr id="6" name="Picture 5" descr="gutter-hologram-640x342Crpd.jpg"/>
          <p:cNvPicPr/>
          <p:nvPr/>
        </p:nvPicPr>
        <p:blipFill>
          <a:blip r:embed="rId2" cstate="print"/>
          <a:stretch>
            <a:fillRect/>
          </a:stretch>
        </p:blipFill>
        <p:spPr bwMode="auto">
          <a:xfrm>
            <a:off x="4647062" y="933609"/>
            <a:ext cx="4351688" cy="3420463"/>
          </a:xfrm>
          <a:prstGeom prst="rect">
            <a:avLst/>
          </a:prstGeom>
        </p:spPr>
      </p:pic>
      <p:sp>
        <p:nvSpPr>
          <p:cNvPr id="8" name="Content Placeholder 7"/>
          <p:cNvSpPr>
            <a:spLocks noGrp="1"/>
          </p:cNvSpPr>
          <p:nvPr>
            <p:ph idx="1"/>
          </p:nvPr>
        </p:nvSpPr>
        <p:spPr>
          <a:xfrm>
            <a:off x="75062" y="914399"/>
            <a:ext cx="4483290" cy="3821373"/>
          </a:xfrm>
          <a:ln>
            <a:noFill/>
          </a:ln>
        </p:spPr>
        <p:txBody>
          <a:bodyPr/>
          <a:lstStyle/>
          <a:p>
            <a:r>
              <a:rPr lang="en-US" dirty="0" smtClean="0"/>
              <a:t>Another project was built around the holocaust survivors</a:t>
            </a:r>
          </a:p>
          <a:p>
            <a:r>
              <a:rPr lang="en-US" dirty="0" smtClean="0"/>
              <a:t>These hologram videos were shown in classrooms</a:t>
            </a:r>
          </a:p>
          <a:p>
            <a:r>
              <a:rPr lang="en-US" dirty="0" smtClean="0"/>
              <a:t>They were so moving, many people wept openly</a:t>
            </a:r>
          </a:p>
          <a:p>
            <a:r>
              <a:rPr lang="en-US" dirty="0" smtClean="0"/>
              <a:t>More movingly, one college student went so far as to apologize to “Gunter” (shown here),  all the while knowing it was a computer generated conversation </a:t>
            </a:r>
            <a:endParaRPr lang="en-US" dirty="0"/>
          </a:p>
        </p:txBody>
      </p:sp>
    </p:spTree>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1679</TotalTime>
  <Words>1080</Words>
  <Application>Microsoft Office PowerPoint</Application>
  <PresentationFormat>On-screen Show (16:9)</PresentationFormat>
  <Paragraphs>73</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Custom Design</vt:lpstr>
      <vt:lpstr>XR Standards - Conversationally Adept Virtual Humans:  Autonomous Combat Team Members’ “Incarnation</vt:lpstr>
      <vt:lpstr>Issues Confronting the Community</vt:lpstr>
      <vt:lpstr>The Tradition of Treating Tools as Humans</vt:lpstr>
      <vt:lpstr>Distancing as a Psychic Defense</vt:lpstr>
      <vt:lpstr>Augmented Reality and More</vt:lpstr>
      <vt:lpstr>Humanizing the Inhuman</vt:lpstr>
      <vt:lpstr>An AR Humanized Inanimate Object</vt:lpstr>
      <vt:lpstr>Nearing Photorealist Animation</vt:lpstr>
      <vt:lpstr>3-D Holographic Video Clip Displays</vt:lpstr>
      <vt:lpstr>Standard 2-D Displays </vt:lpstr>
      <vt:lpstr>Establishing the Impact</vt:lpstr>
      <vt:lpstr>Creating Reasonable Actions</vt:lpstr>
      <vt:lpstr>Observations and Conclusions</vt:lpstr>
      <vt:lpstr>Acknowledgements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97</cp:revision>
  <dcterms:created xsi:type="dcterms:W3CDTF">2010-03-08T13:56:26Z</dcterms:created>
  <dcterms:modified xsi:type="dcterms:W3CDTF">2022-02-08T18:23:34Z</dcterms:modified>
</cp:coreProperties>
</file>