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81" r:id="rId2"/>
    <p:sldId id="272" r:id="rId3"/>
    <p:sldId id="263" r:id="rId4"/>
    <p:sldId id="275" r:id="rId5"/>
    <p:sldId id="264" r:id="rId6"/>
    <p:sldId id="273" r:id="rId7"/>
    <p:sldId id="282" r:id="rId8"/>
    <p:sldId id="274" r:id="rId9"/>
    <p:sldId id="276" r:id="rId10"/>
    <p:sldId id="266" r:id="rId11"/>
    <p:sldId id="277" r:id="rId12"/>
    <p:sldId id="278" r:id="rId13"/>
    <p:sldId id="268" r:id="rId14"/>
    <p:sldId id="279" r:id="rId15"/>
    <p:sldId id="280" r:id="rId16"/>
    <p:sldId id="269" r:id="rId17"/>
    <p:sldId id="271" r:id="rId18"/>
    <p:sldId id="257" r:id="rId19"/>
    <p:sldId id="261"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5DA2"/>
    <a:srgbClr val="000099"/>
    <a:srgbClr val="7ABC32"/>
    <a:srgbClr val="333399"/>
    <a:srgbClr val="3333CC"/>
    <a:srgbClr val="0000FF"/>
    <a:srgbClr val="6600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5646" autoAdjust="0"/>
  </p:normalViewPr>
  <p:slideViewPr>
    <p:cSldViewPr snapToGrid="0" snapToObjects="1">
      <p:cViewPr varScale="1">
        <p:scale>
          <a:sx n="134" d="100"/>
          <a:sy n="134" d="100"/>
        </p:scale>
        <p:origin x="-474" y="-7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A1F204-0010-4BCC-AF04-23E6E3D45BFE}" type="datetimeFigureOut">
              <a:rPr lang="en-US" smtClean="0"/>
              <a:pPr/>
              <a:t>2/5/2023</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400413-910E-41A9-B6A3-65404A7F32CE}" type="slidenum">
              <a:rPr lang="en-US" smtClean="0"/>
              <a:pPr/>
              <a:t>‹#›</a:t>
            </a:fld>
            <a:endParaRPr lang="en-US" dirty="0"/>
          </a:p>
        </p:txBody>
      </p:sp>
    </p:spTree>
    <p:extLst>
      <p:ext uri="{BB962C8B-B14F-4D97-AF65-F5344CB8AC3E}">
        <p14:creationId xmlns="" xmlns:p14="http://schemas.microsoft.com/office/powerpoint/2010/main" val="3238782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6" name="Subtitle 2"/>
          <p:cNvSpPr>
            <a:spLocks noGrp="1"/>
          </p:cNvSpPr>
          <p:nvPr>
            <p:ph type="subTitle" idx="1" hasCustomPrompt="1"/>
          </p:nvPr>
        </p:nvSpPr>
        <p:spPr>
          <a:xfrm>
            <a:off x="3163604" y="3290285"/>
            <a:ext cx="2816797" cy="369332"/>
          </a:xfrm>
          <a:prstGeom prst="rect">
            <a:avLst/>
          </a:prstGeom>
        </p:spPr>
        <p:txBody>
          <a:bodyPr vert="horz" wrap="none" lIns="91440" tIns="45720" rIns="91440" bIns="45720" rtlCol="0">
            <a:spAutoFit/>
          </a:bodyPr>
          <a:lstStyle>
            <a:lvl1pPr algn="l">
              <a:defRPr lang="en-US" sz="1800" b="1" i="1" dirty="0">
                <a:solidFill>
                  <a:srgbClr val="0070C0"/>
                </a:solidFill>
                <a:latin typeface="+mn-lt"/>
                <a:cs typeface="+mn-cs"/>
              </a:defRPr>
            </a:lvl1pPr>
          </a:lstStyle>
          <a:p>
            <a:pPr marL="0" lvl="0" indent="0" algn="ctr">
              <a:buFont typeface="Arial" pitchFamily="34" charset="0"/>
            </a:pPr>
            <a:r>
              <a:rPr lang="en-US" noProof="0" dirty="0"/>
              <a:t>2023-SIW-Presentation-014</a:t>
            </a:r>
          </a:p>
        </p:txBody>
      </p:sp>
      <p:sp>
        <p:nvSpPr>
          <p:cNvPr id="10" name="Rectangle 9"/>
          <p:cNvSpPr/>
          <p:nvPr userDrawn="1"/>
        </p:nvSpPr>
        <p:spPr>
          <a:xfrm>
            <a:off x="0" y="4840969"/>
            <a:ext cx="9144000" cy="302531"/>
          </a:xfrm>
          <a:prstGeom prst="rect">
            <a:avLst/>
          </a:prstGeom>
          <a:solidFill>
            <a:srgbClr val="A3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noProof="0" dirty="0">
                <a:solidFill>
                  <a:srgbClr val="0070C0"/>
                </a:solidFill>
              </a:rPr>
              <a:t>2023 Simulation Innovation Workshop (SIW)</a:t>
            </a:r>
          </a:p>
        </p:txBody>
      </p:sp>
      <p:sp>
        <p:nvSpPr>
          <p:cNvPr id="11" name="Rectangle 10"/>
          <p:cNvSpPr/>
          <p:nvPr userDrawn="1"/>
        </p:nvSpPr>
        <p:spPr>
          <a:xfrm>
            <a:off x="3927724" y="4840969"/>
            <a:ext cx="5216276" cy="3025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350" b="1" i="1" noProof="0" dirty="0">
                <a:solidFill>
                  <a:srgbClr val="0070C0"/>
                </a:solidFill>
              </a:rPr>
              <a:t>February 13-17, 2023</a:t>
            </a:r>
          </a:p>
        </p:txBody>
      </p:sp>
      <p:sp>
        <p:nvSpPr>
          <p:cNvPr id="3" name="Titre 2"/>
          <p:cNvSpPr>
            <a:spLocks noGrp="1"/>
          </p:cNvSpPr>
          <p:nvPr>
            <p:ph type="title" hasCustomPrompt="1"/>
          </p:nvPr>
        </p:nvSpPr>
        <p:spPr>
          <a:xfrm>
            <a:off x="152400" y="1581150"/>
            <a:ext cx="8505800" cy="1524001"/>
          </a:xfrm>
          <a:noFill/>
        </p:spPr>
        <p:txBody>
          <a:bodyPr vert="horz" lIns="91440" tIns="45720" rIns="91440" bIns="45720" rtlCol="0" anchor="b" anchorCtr="1">
            <a:normAutofit/>
          </a:bodyPr>
          <a:lstStyle>
            <a:lvl1pPr algn="ctr">
              <a:defRPr lang="fr-FR" sz="3300">
                <a:solidFill>
                  <a:srgbClr val="0070C0"/>
                </a:solidFill>
                <a:cs typeface="+mj-cs"/>
              </a:defRPr>
            </a:lvl1pPr>
          </a:lstStyle>
          <a:p>
            <a:pPr lvl="0"/>
            <a:r>
              <a:rPr lang="en-US" noProof="0" dirty="0"/>
              <a:t>Real-time Self-driving Car Experience: </a:t>
            </a:r>
            <a:br>
              <a:rPr lang="en-US" noProof="0" dirty="0"/>
            </a:br>
            <a:r>
              <a:rPr lang="en-US" noProof="0" dirty="0"/>
              <a:t>M&amp;S and Self-driving Standards Synergy</a:t>
            </a:r>
          </a:p>
        </p:txBody>
      </p:sp>
      <p:sp>
        <p:nvSpPr>
          <p:cNvPr id="19" name="Espace réservé du texte 18"/>
          <p:cNvSpPr>
            <a:spLocks noGrp="1"/>
          </p:cNvSpPr>
          <p:nvPr>
            <p:ph type="body" sz="quarter" idx="10" hasCustomPrompt="1"/>
          </p:nvPr>
        </p:nvSpPr>
        <p:spPr>
          <a:xfrm>
            <a:off x="762000" y="3844751"/>
            <a:ext cx="7620000" cy="860599"/>
          </a:xfrm>
          <a:prstGeom prst="rect">
            <a:avLst/>
          </a:prstGeom>
        </p:spPr>
        <p:txBody>
          <a:bodyPr vert="horz" lIns="91440" tIns="45720" rIns="91440" bIns="45720" rtlCol="0">
            <a:normAutofit fontScale="70000" lnSpcReduction="20000"/>
          </a:bodyPr>
          <a:lstStyle>
            <a:lvl1pPr marL="0" marR="0" indent="0" algn="ctr" defTabSz="685800" rtl="0" eaLnBrk="1" fontAlgn="auto" latinLnBrk="0" hangingPunct="1">
              <a:lnSpc>
                <a:spcPct val="100000"/>
              </a:lnSpc>
              <a:spcBef>
                <a:spcPct val="20000"/>
              </a:spcBef>
              <a:spcAft>
                <a:spcPts val="0"/>
              </a:spcAft>
              <a:buClrTx/>
              <a:buSzTx/>
              <a:buFont typeface="Arial" pitchFamily="34" charset="0"/>
              <a:buNone/>
              <a:tabLst/>
              <a:defRPr lang="fr-FR" sz="2300" b="1" i="1" baseline="0">
                <a:solidFill>
                  <a:schemeClr val="tx1">
                    <a:lumMod val="75000"/>
                    <a:lumOff val="25000"/>
                  </a:schemeClr>
                </a:solidFill>
                <a:latin typeface="+mn-lt"/>
                <a:cs typeface="+mn-cs"/>
              </a:defRPr>
            </a:lvl1pPr>
            <a:lvl2pPr>
              <a:defRPr lang="fr-FR" smtClean="0">
                <a:solidFill>
                  <a:schemeClr val="tx1">
                    <a:tint val="75000"/>
                  </a:schemeClr>
                </a:solidFill>
                <a:latin typeface="+mn-lt"/>
                <a:cs typeface="+mn-cs"/>
              </a:defRPr>
            </a:lvl2pPr>
            <a:lvl3pPr>
              <a:defRPr lang="fr-FR" smtClean="0">
                <a:solidFill>
                  <a:schemeClr val="tx1">
                    <a:tint val="75000"/>
                  </a:schemeClr>
                </a:solidFill>
                <a:latin typeface="+mn-lt"/>
                <a:cs typeface="+mn-cs"/>
              </a:defRPr>
            </a:lvl3pPr>
            <a:lvl4pPr>
              <a:defRPr lang="fr-FR" smtClean="0">
                <a:solidFill>
                  <a:schemeClr val="tx1">
                    <a:tint val="75000"/>
                  </a:schemeClr>
                </a:solidFill>
                <a:latin typeface="+mn-lt"/>
                <a:cs typeface="+mn-cs"/>
              </a:defRPr>
            </a:lvl4pPr>
            <a:lvl5pPr>
              <a:defRPr lang="fr-FR">
                <a:solidFill>
                  <a:schemeClr val="tx1">
                    <a:tint val="75000"/>
                  </a:schemeClr>
                </a:solidFill>
                <a:latin typeface="+mn-lt"/>
                <a:cs typeface="+mn-cs"/>
              </a:defRPr>
            </a:lvl5pPr>
          </a:lstStyle>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r>
              <a:rPr lang="en-US" dirty="0"/>
              <a:t>Dan M. Davis, </a:t>
            </a:r>
            <a:br>
              <a:rPr lang="en-US" dirty="0"/>
            </a:br>
            <a:r>
              <a:rPr lang="en-US" dirty="0"/>
              <a:t>Catholic Polytechnic University and University of Southern California, USA</a:t>
            </a:r>
          </a:p>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r>
              <a:rPr lang="en-US" dirty="0"/>
              <a:t>Co-Authors: Mark C. Davis, Jennifer H. Nolan and Judith L. Jacobus</a:t>
            </a:r>
          </a:p>
          <a:p>
            <a:pPr marL="0" marR="0" lvl="0" indent="0" algn="ctr" defTabSz="685800" rtl="0" eaLnBrk="1" fontAlgn="auto" latinLnBrk="0" hangingPunct="1">
              <a:lnSpc>
                <a:spcPct val="100000"/>
              </a:lnSpc>
              <a:spcBef>
                <a:spcPct val="20000"/>
              </a:spcBef>
              <a:spcAft>
                <a:spcPts val="0"/>
              </a:spcAft>
              <a:buClrTx/>
              <a:buSzTx/>
              <a:buFont typeface="Arial" pitchFamily="34" charset="0"/>
              <a:buNone/>
              <a:tabLst/>
              <a:defRPr/>
            </a:pPr>
            <a:endParaRPr lang="en-US" dirty="0"/>
          </a:p>
        </p:txBody>
      </p:sp>
      <p:pic>
        <p:nvPicPr>
          <p:cNvPr id="12" name="Picture 1" descr="SISO_Logo_Horizontal-1.jpg">
            <a:extLst>
              <a:ext uri="{FF2B5EF4-FFF2-40B4-BE49-F238E27FC236}">
                <a16:creationId xmlns="" xmlns:a16="http://schemas.microsoft.com/office/drawing/2014/main" id="{DD8A38DC-4E78-1A47-89F9-A8B020CBD7EF}"/>
              </a:ext>
            </a:extLst>
          </p:cNvPr>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941832" y="83718"/>
            <a:ext cx="7260336" cy="1335902"/>
          </a:xfrm>
          <a:prstGeom prst="rect">
            <a:avLst/>
          </a:prstGeom>
        </p:spPr>
      </p:pic>
      <p:pic>
        <p:nvPicPr>
          <p:cNvPr id="8" name="Picture 7" descr="CPU_Logo.png"/>
          <p:cNvPicPr>
            <a:picLocks noChangeAspect="1"/>
          </p:cNvPicPr>
          <p:nvPr userDrawn="1"/>
        </p:nvPicPr>
        <p:blipFill>
          <a:blip r:embed="rId3" cstate="print"/>
          <a:stretch>
            <a:fillRect/>
          </a:stretch>
        </p:blipFill>
        <p:spPr>
          <a:xfrm>
            <a:off x="76201" y="3642379"/>
            <a:ext cx="1143000" cy="1135278"/>
          </a:xfrm>
          <a:prstGeom prst="rect">
            <a:avLst/>
          </a:prstGeom>
        </p:spPr>
      </p:pic>
      <p:pic>
        <p:nvPicPr>
          <p:cNvPr id="13" name="Picture 12" descr="USCSealTrnsprntBdr copy.gif"/>
          <p:cNvPicPr>
            <a:picLocks noChangeAspect="1"/>
          </p:cNvPicPr>
          <p:nvPr userDrawn="1"/>
        </p:nvPicPr>
        <p:blipFill>
          <a:blip r:embed="rId4" cstate="print"/>
          <a:stretch>
            <a:fillRect/>
          </a:stretch>
        </p:blipFill>
        <p:spPr>
          <a:xfrm>
            <a:off x="8001000" y="3638550"/>
            <a:ext cx="1066801" cy="1095249"/>
          </a:xfrm>
          <a:prstGeom prst="rect">
            <a:avLst/>
          </a:prstGeom>
        </p:spPr>
      </p:pic>
    </p:spTree>
    <p:extLst>
      <p:ext uri="{BB962C8B-B14F-4D97-AF65-F5344CB8AC3E}">
        <p14:creationId xmlns="" xmlns:p14="http://schemas.microsoft.com/office/powerpoint/2010/main" val="293559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mple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Content Placeholder 2"/>
          <p:cNvSpPr>
            <a:spLocks noGrp="1"/>
          </p:cNvSpPr>
          <p:nvPr>
            <p:ph idx="1"/>
          </p:nvPr>
        </p:nvSpPr>
        <p:spPr>
          <a:xfrm>
            <a:off x="444796" y="914400"/>
            <a:ext cx="8196263" cy="3714750"/>
          </a:xfrm>
          <a:prstGeom prst="rect">
            <a:avLst/>
          </a:prstGeom>
        </p:spPr>
        <p:txBody>
          <a:bodyPr/>
          <a:lstStyle>
            <a:lvl1pPr marL="342900" indent="-342900">
              <a:buClr>
                <a:srgbClr val="0070C0"/>
              </a:buClr>
              <a:buFont typeface="Arial" panose="020B0604020202020204" pitchFamily="34" charset="0"/>
              <a:buChar char="•"/>
              <a:defRPr sz="2100" b="1">
                <a:solidFill>
                  <a:srgbClr val="0070C0"/>
                </a:solidFill>
                <a:latin typeface="+mn-lt"/>
              </a:defRPr>
            </a:lvl1pPr>
            <a:lvl2pPr marL="600075" indent="-257175">
              <a:buClr>
                <a:schemeClr val="tx1"/>
              </a:buClr>
              <a:buFont typeface="Wingdings" panose="05000000000000000000" pitchFamily="2" charset="2"/>
              <a:buChar char="§"/>
              <a:defRPr sz="1800">
                <a:solidFill>
                  <a:schemeClr val="tx1"/>
                </a:solidFill>
                <a:latin typeface="+mn-lt"/>
              </a:defRPr>
            </a:lvl2pPr>
            <a:lvl3pPr marL="942975" indent="-257175">
              <a:buClr>
                <a:schemeClr val="tx1"/>
              </a:buClr>
              <a:buFont typeface="Wingdings" panose="05000000000000000000" pitchFamily="2" charset="2"/>
              <a:buChar char="Ø"/>
              <a:defRPr sz="150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 xmlns:p14="http://schemas.microsoft.com/office/powerpoint/2010/main" val="1742691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Li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Content Placeholder 2"/>
          <p:cNvSpPr>
            <a:spLocks noGrp="1"/>
          </p:cNvSpPr>
          <p:nvPr>
            <p:ph idx="10"/>
          </p:nvPr>
        </p:nvSpPr>
        <p:spPr>
          <a:xfrm>
            <a:off x="4648200" y="914400"/>
            <a:ext cx="3960000" cy="3714750"/>
          </a:xfrm>
          <a:prstGeom prst="rect">
            <a:avLst/>
          </a:prstGeom>
        </p:spPr>
        <p:txBody>
          <a:bodyPr>
            <a:normAutofit/>
          </a:bodyPr>
          <a:lstStyle>
            <a:lvl1pPr marL="342900" indent="-342900">
              <a:buClr>
                <a:srgbClr val="0070C0"/>
              </a:buClr>
              <a:buFont typeface="Arial" panose="020B0604020202020204" pitchFamily="34" charset="0"/>
              <a:buChar char="•"/>
              <a:defRPr sz="1800" b="1">
                <a:solidFill>
                  <a:srgbClr val="0070C0"/>
                </a:solidFill>
                <a:latin typeface="+mn-lt"/>
              </a:defRPr>
            </a:lvl1pPr>
            <a:lvl2pPr marL="600075" indent="-257175">
              <a:buClr>
                <a:schemeClr val="tx1"/>
              </a:buClr>
              <a:buFont typeface="Wingdings" panose="05000000000000000000" pitchFamily="2" charset="2"/>
              <a:buChar char="§"/>
              <a:defRPr sz="1500">
                <a:solidFill>
                  <a:schemeClr val="tx1"/>
                </a:solidFill>
                <a:latin typeface="+mn-lt"/>
              </a:defRPr>
            </a:lvl2pPr>
            <a:lvl3pPr marL="942975" indent="-257175">
              <a:buClr>
                <a:schemeClr val="tx1"/>
              </a:buClr>
              <a:buFont typeface="Wingdings" panose="05000000000000000000" pitchFamily="2" charset="2"/>
              <a:buChar char="Ø"/>
              <a:defRPr sz="135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6" name="Content Placeholder 2"/>
          <p:cNvSpPr>
            <a:spLocks noGrp="1"/>
          </p:cNvSpPr>
          <p:nvPr>
            <p:ph idx="11"/>
          </p:nvPr>
        </p:nvSpPr>
        <p:spPr>
          <a:xfrm>
            <a:off x="457200" y="914400"/>
            <a:ext cx="3960000" cy="3714750"/>
          </a:xfrm>
          <a:prstGeom prst="rect">
            <a:avLst/>
          </a:prstGeom>
        </p:spPr>
        <p:txBody>
          <a:bodyPr>
            <a:normAutofit/>
          </a:bodyPr>
          <a:lstStyle>
            <a:lvl1pPr marL="342900" indent="-342900">
              <a:buClr>
                <a:srgbClr val="0070C0"/>
              </a:buClr>
              <a:buFont typeface="Arial" panose="020B0604020202020204" pitchFamily="34" charset="0"/>
              <a:buChar char="•"/>
              <a:defRPr sz="1800" b="1">
                <a:solidFill>
                  <a:srgbClr val="0070C0"/>
                </a:solidFill>
                <a:latin typeface="+mn-lt"/>
              </a:defRPr>
            </a:lvl1pPr>
            <a:lvl2pPr marL="600075" indent="-257175">
              <a:buClr>
                <a:schemeClr val="tx1"/>
              </a:buClr>
              <a:buFont typeface="Wingdings" panose="05000000000000000000" pitchFamily="2" charset="2"/>
              <a:buChar char="§"/>
              <a:defRPr sz="1500">
                <a:solidFill>
                  <a:schemeClr val="tx1"/>
                </a:solidFill>
                <a:latin typeface="+mn-lt"/>
              </a:defRPr>
            </a:lvl2pPr>
            <a:lvl3pPr marL="942975" indent="-257175">
              <a:buClr>
                <a:schemeClr val="tx1"/>
              </a:buClr>
              <a:buFont typeface="Wingdings" panose="05000000000000000000" pitchFamily="2" charset="2"/>
              <a:buChar char="Ø"/>
              <a:defRPr sz="1350" i="1">
                <a:solidFill>
                  <a:schemeClr val="tx1"/>
                </a:solidFill>
                <a:latin typeface="+mn-lt"/>
              </a:defRPr>
            </a:lvl3pPr>
            <a:lvl4pPr>
              <a:buClr>
                <a:schemeClr val="tx1"/>
              </a:buClr>
              <a:defRPr sz="1350">
                <a:solidFill>
                  <a:schemeClr val="tx1"/>
                </a:solidFill>
                <a:latin typeface="Arial Narrow" pitchFamily="34" charset="0"/>
              </a:defRPr>
            </a:lvl4pPr>
            <a:lvl5pPr>
              <a:buClr>
                <a:schemeClr val="tx1"/>
              </a:buClr>
              <a:defRPr sz="1350">
                <a:solidFill>
                  <a:schemeClr val="tx1"/>
                </a:solidFill>
                <a:latin typeface="Arial Narrow" pitchFamily="34" charset="0"/>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 xmlns:p14="http://schemas.microsoft.com/office/powerpoint/2010/main" val="3923527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 xmlns:p14="http://schemas.microsoft.com/office/powerpoint/2010/main" val="337066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7" name="Rectangle 6"/>
          <p:cNvSpPr/>
          <p:nvPr userDrawn="1"/>
        </p:nvSpPr>
        <p:spPr>
          <a:xfrm>
            <a:off x="685800" y="0"/>
            <a:ext cx="8458200" cy="735546"/>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9" name="Titre 2"/>
          <p:cNvSpPr>
            <a:spLocks noGrp="1"/>
          </p:cNvSpPr>
          <p:nvPr>
            <p:ph type="title" hasCustomPrompt="1"/>
          </p:nvPr>
        </p:nvSpPr>
        <p:spPr>
          <a:xfrm>
            <a:off x="485800" y="2832650"/>
            <a:ext cx="3381760" cy="369332"/>
          </a:xfrm>
          <a:noFill/>
        </p:spPr>
        <p:txBody>
          <a:bodyPr vert="horz" wrap="none" lIns="91440" tIns="45720" rIns="91440" bIns="45720" rtlCol="0">
            <a:spAutoFit/>
          </a:bodyPr>
          <a:lstStyle>
            <a:lvl1pPr algn="l">
              <a:defRPr lang="en-US" sz="1800" i="1" noProof="0" dirty="0">
                <a:solidFill>
                  <a:schemeClr val="tx1">
                    <a:lumMod val="75000"/>
                    <a:lumOff val="25000"/>
                  </a:schemeClr>
                </a:solidFill>
                <a:latin typeface="+mn-lt"/>
                <a:ea typeface="+mn-ea"/>
                <a:cs typeface="+mn-cs"/>
              </a:defRPr>
            </a:lvl1pPr>
          </a:lstStyle>
          <a:p>
            <a:pPr marL="0" lvl="0" indent="0">
              <a:spcBef>
                <a:spcPct val="20000"/>
              </a:spcBef>
              <a:buFont typeface="Arial" pitchFamily="34" charset="0"/>
            </a:pPr>
            <a:r>
              <a:rPr lang="en-US" noProof="0" dirty="0"/>
              <a:t>Click to edit the presentation title</a:t>
            </a:r>
          </a:p>
        </p:txBody>
      </p:sp>
      <p:sp>
        <p:nvSpPr>
          <p:cNvPr id="13" name="Espace réservé du texte 12"/>
          <p:cNvSpPr>
            <a:spLocks noGrp="1"/>
          </p:cNvSpPr>
          <p:nvPr>
            <p:ph type="body" sz="quarter" idx="10" hasCustomPrompt="1"/>
          </p:nvPr>
        </p:nvSpPr>
        <p:spPr>
          <a:xfrm>
            <a:off x="485800" y="3314700"/>
            <a:ext cx="8124800" cy="857250"/>
          </a:xfrm>
          <a:prstGeom prst="rect">
            <a:avLst/>
          </a:prstGeom>
        </p:spPr>
        <p:txBody>
          <a:bodyPr/>
          <a:lstStyle>
            <a:lvl1pPr>
              <a:defRPr b="1">
                <a:solidFill>
                  <a:srgbClr val="0070C0"/>
                </a:solidFill>
              </a:defRPr>
            </a:lvl1pPr>
          </a:lstStyle>
          <a:p>
            <a:pPr lvl="0"/>
            <a:r>
              <a:rPr lang="en-US" noProof="0" dirty="0"/>
              <a:t>Click to edit the section title</a:t>
            </a:r>
            <a:endParaRPr lang="fr-FR" dirty="0"/>
          </a:p>
        </p:txBody>
      </p:sp>
    </p:spTree>
    <p:extLst>
      <p:ext uri="{BB962C8B-B14F-4D97-AF65-F5344CB8AC3E}">
        <p14:creationId xmlns="" xmlns:p14="http://schemas.microsoft.com/office/powerpoint/2010/main" val="4011825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ck">
    <p:spTree>
      <p:nvGrpSpPr>
        <p:cNvPr id="1" name=""/>
        <p:cNvGrpSpPr/>
        <p:nvPr/>
      </p:nvGrpSpPr>
      <p:grpSpPr>
        <a:xfrm>
          <a:off x="0" y="0"/>
          <a:ext cx="0" cy="0"/>
          <a:chOff x="0" y="0"/>
          <a:chExt cx="0" cy="0"/>
        </a:xfrm>
      </p:grpSpPr>
      <p:sp>
        <p:nvSpPr>
          <p:cNvPr id="7" name="Rectangle 6"/>
          <p:cNvSpPr/>
          <p:nvPr userDrawn="1"/>
        </p:nvSpPr>
        <p:spPr>
          <a:xfrm>
            <a:off x="685800" y="0"/>
            <a:ext cx="8458200" cy="735546"/>
          </a:xfrm>
          <a:prstGeom prst="rect">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dirty="0"/>
          </a:p>
        </p:txBody>
      </p:sp>
      <p:sp>
        <p:nvSpPr>
          <p:cNvPr id="3" name="Rectangle 2"/>
          <p:cNvSpPr/>
          <p:nvPr userDrawn="1"/>
        </p:nvSpPr>
        <p:spPr>
          <a:xfrm>
            <a:off x="1371600" y="742950"/>
            <a:ext cx="6400800" cy="4154984"/>
          </a:xfrm>
          <a:prstGeom prst="rect">
            <a:avLst/>
          </a:prstGeom>
        </p:spPr>
        <p:txBody>
          <a:bodyPr wrap="square">
            <a:spAutoFit/>
          </a:bodyPr>
          <a:lstStyle/>
          <a:p>
            <a:r>
              <a:rPr lang="en-US" sz="2200" dirty="0"/>
              <a:t>The authors wish to thank all of their M&amp;S and Standards colleagues; without them we could not have contributed as well as we did. We should also note that much of the work cited was supported by grants from the Office of Naval Research's STEM Program (ONR N00014-16-1-2820) and by research assistants supported by the National Science Foundation Research Experience for Undergraduates program (NSF 1560426). Nevertheless, the positions taken in the paper are the authors’ own and do not represent in any way the views of the Department of Defense or the US Government.</a:t>
            </a:r>
          </a:p>
        </p:txBody>
      </p:sp>
      <p:sp>
        <p:nvSpPr>
          <p:cNvPr id="4" name="Title 1"/>
          <p:cNvSpPr>
            <a:spLocks noGrp="1"/>
          </p:cNvSpPr>
          <p:nvPr userDrawn="1">
            <p:ph type="title"/>
          </p:nvPr>
        </p:nvSpPr>
        <p:spPr>
          <a:xfrm>
            <a:off x="728699" y="0"/>
            <a:ext cx="6815101" cy="735546"/>
          </a:xfrm>
        </p:spPr>
        <p:txBody>
          <a:bodyPr/>
          <a:lstStyle/>
          <a:p>
            <a:r>
              <a:rPr lang="en-US" dirty="0"/>
              <a:t>Acknowledgements</a:t>
            </a:r>
          </a:p>
        </p:txBody>
      </p:sp>
      <p:pic>
        <p:nvPicPr>
          <p:cNvPr id="5" name="Picture 4" descr="USCSealTrnsprntBdr copy.gif"/>
          <p:cNvPicPr>
            <a:picLocks noChangeAspect="1"/>
          </p:cNvPicPr>
          <p:nvPr userDrawn="1"/>
        </p:nvPicPr>
        <p:blipFill>
          <a:blip r:embed="rId2" cstate="print"/>
          <a:stretch>
            <a:fillRect/>
          </a:stretch>
        </p:blipFill>
        <p:spPr>
          <a:xfrm>
            <a:off x="7585740" y="57150"/>
            <a:ext cx="611937" cy="628255"/>
          </a:xfrm>
          <a:prstGeom prst="rect">
            <a:avLst/>
          </a:prstGeom>
        </p:spPr>
      </p:pic>
      <p:pic>
        <p:nvPicPr>
          <p:cNvPr id="6" name="Picture 5" descr="CPU_Logo.png"/>
          <p:cNvPicPr>
            <a:picLocks noChangeAspect="1"/>
          </p:cNvPicPr>
          <p:nvPr userDrawn="1"/>
        </p:nvPicPr>
        <p:blipFill>
          <a:blip r:embed="rId3" cstate="print"/>
          <a:stretch>
            <a:fillRect/>
          </a:stretch>
        </p:blipFill>
        <p:spPr>
          <a:xfrm>
            <a:off x="8319796" y="30057"/>
            <a:ext cx="690465" cy="685801"/>
          </a:xfrm>
          <a:prstGeom prst="rect">
            <a:avLst/>
          </a:prstGeom>
        </p:spPr>
      </p:pic>
    </p:spTree>
    <p:extLst>
      <p:ext uri="{BB962C8B-B14F-4D97-AF65-F5344CB8AC3E}">
        <p14:creationId xmlns="" xmlns:p14="http://schemas.microsoft.com/office/powerpoint/2010/main" val="4013036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estions">
    <p:spTree>
      <p:nvGrpSpPr>
        <p:cNvPr id="1" name=""/>
        <p:cNvGrpSpPr/>
        <p:nvPr/>
      </p:nvGrpSpPr>
      <p:grpSpPr>
        <a:xfrm>
          <a:off x="0" y="0"/>
          <a:ext cx="0" cy="0"/>
          <a:chOff x="0" y="0"/>
          <a:chExt cx="0" cy="0"/>
        </a:xfrm>
      </p:grpSpPr>
      <p:pic>
        <p:nvPicPr>
          <p:cNvPr id="3" name="Picture 4" descr="bg_title.jpg"/>
          <p:cNvPicPr>
            <a:picLocks noChangeAspect="1"/>
          </p:cNvPicPr>
          <p:nvPr userDrawn="1"/>
        </p:nvPicPr>
        <p:blipFill rotWithShape="1">
          <a:blip r:embed="rId2" cstate="print"/>
          <a:srcRect t="58242"/>
          <a:stretch/>
        </p:blipFill>
        <p:spPr bwMode="auto">
          <a:xfrm>
            <a:off x="0" y="3028950"/>
            <a:ext cx="9144000" cy="2171700"/>
          </a:xfrm>
          <a:prstGeom prst="rect">
            <a:avLst/>
          </a:prstGeom>
          <a:noFill/>
          <a:ln w="9525">
            <a:noFill/>
            <a:miter lim="800000"/>
            <a:headEnd/>
            <a:tailEnd/>
          </a:ln>
        </p:spPr>
      </p:pic>
      <p:sp>
        <p:nvSpPr>
          <p:cNvPr id="4" name="ZoneTexte 3"/>
          <p:cNvSpPr txBox="1"/>
          <p:nvPr userDrawn="1"/>
        </p:nvSpPr>
        <p:spPr>
          <a:xfrm rot="21280201">
            <a:off x="869946" y="3647261"/>
            <a:ext cx="5152373" cy="923330"/>
          </a:xfrm>
          <a:prstGeom prst="rect">
            <a:avLst/>
          </a:prstGeom>
          <a:noFill/>
        </p:spPr>
        <p:txBody>
          <a:bodyPr wrap="square" rtlCol="0">
            <a:spAutoFit/>
          </a:bodyPr>
          <a:lstStyle/>
          <a:p>
            <a:r>
              <a:rPr lang="en-US" sz="5400" b="1" i="1" dirty="0">
                <a:solidFill>
                  <a:srgbClr val="FFFF00"/>
                </a:solidFill>
              </a:rPr>
              <a:t>Q&amp;A / Discussion</a:t>
            </a:r>
          </a:p>
        </p:txBody>
      </p:sp>
      <p:pic>
        <p:nvPicPr>
          <p:cNvPr id="5" name="Picture 4" descr="bg_title.jpg">
            <a:extLst>
              <a:ext uri="{FF2B5EF4-FFF2-40B4-BE49-F238E27FC236}">
                <a16:creationId xmlns="" xmlns:a16="http://schemas.microsoft.com/office/drawing/2014/main" id="{066A85ED-D912-544E-AB03-390DC1430C74}"/>
              </a:ext>
            </a:extLst>
          </p:cNvPr>
          <p:cNvPicPr>
            <a:picLocks noChangeAspect="1"/>
          </p:cNvPicPr>
          <p:nvPr userDrawn="1"/>
        </p:nvPicPr>
        <p:blipFill rotWithShape="1">
          <a:blip r:embed="rId2" cstate="print"/>
          <a:srcRect b="43132"/>
          <a:stretch/>
        </p:blipFill>
        <p:spPr bwMode="auto">
          <a:xfrm>
            <a:off x="1060174" y="0"/>
            <a:ext cx="7023652" cy="3028950"/>
          </a:xfrm>
          <a:prstGeom prst="rect">
            <a:avLst/>
          </a:prstGeom>
          <a:noFill/>
          <a:ln w="9525">
            <a:noFill/>
            <a:miter lim="800000"/>
            <a:headEnd/>
            <a:tailEnd/>
          </a:ln>
        </p:spPr>
      </p:pic>
    </p:spTree>
    <p:extLst>
      <p:ext uri="{BB962C8B-B14F-4D97-AF65-F5344CB8AC3E}">
        <p14:creationId xmlns="" xmlns:p14="http://schemas.microsoft.com/office/powerpoint/2010/main" val="191913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8700" y="0"/>
            <a:ext cx="8415300" cy="735546"/>
          </a:xfrm>
          <a:prstGeom prst="rect">
            <a:avLst/>
          </a:prstGeom>
          <a:solidFill>
            <a:srgbClr val="005DA2"/>
          </a:solidFill>
          <a:ln>
            <a:noFill/>
          </a:ln>
        </p:spPr>
        <p:txBody>
          <a:bodyPr vert="horz" lIns="91440" tIns="45720" rIns="91440" bIns="45720" rtlCol="0" anchor="ctr">
            <a:normAutofit/>
          </a:bodyPr>
          <a:lstStyle/>
          <a:p>
            <a:r>
              <a:rPr lang="en-US" dirty="0"/>
              <a:t>Click to edit Master title style</a:t>
            </a:r>
          </a:p>
        </p:txBody>
      </p:sp>
      <p:sp>
        <p:nvSpPr>
          <p:cNvPr id="12" name="ZoneTexte 11"/>
          <p:cNvSpPr txBox="1"/>
          <p:nvPr userDrawn="1"/>
        </p:nvSpPr>
        <p:spPr>
          <a:xfrm>
            <a:off x="5710474" y="4853734"/>
            <a:ext cx="389850" cy="300082"/>
          </a:xfrm>
          <a:prstGeom prst="rect">
            <a:avLst/>
          </a:prstGeom>
          <a:noFill/>
        </p:spPr>
        <p:txBody>
          <a:bodyPr wrap="none" rtlCol="0">
            <a:spAutoFit/>
          </a:bodyPr>
          <a:lstStyle/>
          <a:p>
            <a:fld id="{F1E807A1-1B26-4427-B144-D3AA17575746}" type="slidenum">
              <a:rPr lang="en-US" sz="1350" b="0" noProof="0" smtClean="0">
                <a:solidFill>
                  <a:srgbClr val="0070C0"/>
                </a:solidFill>
              </a:rPr>
              <a:pPr/>
              <a:t>‹#›</a:t>
            </a:fld>
            <a:endParaRPr lang="en-US" sz="1350" b="0" noProof="0" dirty="0">
              <a:solidFill>
                <a:srgbClr val="0070C0"/>
              </a:solidFill>
            </a:endParaRPr>
          </a:p>
        </p:txBody>
      </p:sp>
      <p:grpSp>
        <p:nvGrpSpPr>
          <p:cNvPr id="3" name="Group 2">
            <a:extLst>
              <a:ext uri="{FF2B5EF4-FFF2-40B4-BE49-F238E27FC236}">
                <a16:creationId xmlns="" xmlns:a16="http://schemas.microsoft.com/office/drawing/2014/main" id="{71A38C80-B6EE-3B4D-A8B0-18CE06D30B7B}"/>
              </a:ext>
            </a:extLst>
          </p:cNvPr>
          <p:cNvGrpSpPr/>
          <p:nvPr userDrawn="1"/>
        </p:nvGrpSpPr>
        <p:grpSpPr>
          <a:xfrm>
            <a:off x="0" y="1"/>
            <a:ext cx="728700" cy="735546"/>
            <a:chOff x="881844" y="971550"/>
            <a:chExt cx="971600" cy="980728"/>
          </a:xfrm>
        </p:grpSpPr>
        <p:sp>
          <p:nvSpPr>
            <p:cNvPr id="13" name="Titre 1">
              <a:extLst>
                <a:ext uri="{FF2B5EF4-FFF2-40B4-BE49-F238E27FC236}">
                  <a16:creationId xmlns="" xmlns:a16="http://schemas.microsoft.com/office/drawing/2014/main" id="{CA962DD0-F835-3D40-A26C-5CED86B525BD}"/>
                </a:ext>
              </a:extLst>
            </p:cNvPr>
            <p:cNvSpPr txBox="1">
              <a:spLocks/>
            </p:cNvSpPr>
            <p:nvPr userDrawn="1"/>
          </p:nvSpPr>
          <p:spPr>
            <a:xfrm>
              <a:off x="881844" y="971550"/>
              <a:ext cx="971600" cy="980728"/>
            </a:xfrm>
            <a:prstGeom prst="rect">
              <a:avLst/>
            </a:prstGeom>
            <a:gradFill flip="none" rotWithShape="1">
              <a:gsLst>
                <a:gs pos="3000">
                  <a:schemeClr val="bg1"/>
                </a:gs>
                <a:gs pos="100000">
                  <a:srgbClr val="005DA2"/>
                </a:gs>
              </a:gsLst>
              <a:path path="circle">
                <a:fillToRect l="50000" t="50000" r="50000" b="50000"/>
              </a:path>
              <a:tileRect/>
            </a:gradFill>
            <a:ln>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200" b="1" noProof="0" dirty="0">
                <a:solidFill>
                  <a:schemeClr val="bg1"/>
                </a:solidFill>
              </a:endParaRPr>
            </a:p>
          </p:txBody>
        </p:sp>
        <p:pic>
          <p:nvPicPr>
            <p:cNvPr id="14" name="Picture 3" descr="C:\Users\utilisateur\Pictures\SISO.png">
              <a:extLst>
                <a:ext uri="{FF2B5EF4-FFF2-40B4-BE49-F238E27FC236}">
                  <a16:creationId xmlns="" xmlns:a16="http://schemas.microsoft.com/office/drawing/2014/main" id="{2F1126CF-D424-B741-A8F7-2B25EC2662E1}"/>
                </a:ext>
              </a:extLst>
            </p:cNvPr>
            <p:cNvPicPr>
              <a:picLocks noChangeAspect="1" noChangeArrowheads="1"/>
            </p:cNvPicPr>
            <p:nvPr userDrawn="1"/>
          </p:nvPicPr>
          <p:blipFill>
            <a:blip r:embed="rId9" cstate="print">
              <a:extLst>
                <a:ext uri="{28A0092B-C50C-407E-A947-70E740481C1C}">
                  <a14:useLocalDpi xmlns="" xmlns:a14="http://schemas.microsoft.com/office/drawing/2010/main" val="0"/>
                </a:ext>
              </a:extLst>
            </a:blip>
            <a:srcRect/>
            <a:stretch>
              <a:fillRect/>
            </a:stretch>
          </p:blipFill>
          <p:spPr bwMode="auto">
            <a:xfrm>
              <a:off x="971600" y="1060190"/>
              <a:ext cx="792088" cy="803449"/>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11" name="Rectangle 10"/>
          <p:cNvSpPr/>
          <p:nvPr userDrawn="1"/>
        </p:nvSpPr>
        <p:spPr>
          <a:xfrm>
            <a:off x="0" y="4840969"/>
            <a:ext cx="9144000" cy="302531"/>
          </a:xfrm>
          <a:prstGeom prst="rect">
            <a:avLst/>
          </a:prstGeom>
          <a:solidFill>
            <a:srgbClr val="A3D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b="1" noProof="0" dirty="0">
                <a:solidFill>
                  <a:srgbClr val="0070C0"/>
                </a:solidFill>
              </a:rPr>
              <a:t>2023 Simulation Innovation Workshop (SIW)</a:t>
            </a:r>
          </a:p>
        </p:txBody>
      </p:sp>
      <p:pic>
        <p:nvPicPr>
          <p:cNvPr id="15" name="Picture 2">
            <a:extLst>
              <a:ext uri="{FF2B5EF4-FFF2-40B4-BE49-F238E27FC236}">
                <a16:creationId xmlns="" xmlns:a16="http://schemas.microsoft.com/office/drawing/2014/main" id="{95820608-A8C0-2142-A329-687B83C3686A}"/>
              </a:ext>
            </a:extLst>
          </p:cNvPr>
          <p:cNvPicPr>
            <a:picLocks noChangeAspect="1" noChangeArrowheads="1"/>
          </p:cNvPicPr>
          <p:nvPr userDrawn="1"/>
        </p:nvPicPr>
        <p:blipFill>
          <a:blip r:embed="rId10" cstate="print"/>
          <a:srcRect/>
          <a:stretch>
            <a:fillRect/>
          </a:stretch>
        </p:blipFill>
        <p:spPr bwMode="auto">
          <a:xfrm>
            <a:off x="8382000" y="4877934"/>
            <a:ext cx="672075" cy="228600"/>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55" r:id="rId1"/>
    <p:sldLayoutId id="2147483652" r:id="rId2"/>
    <p:sldLayoutId id="2147483653" r:id="rId3"/>
    <p:sldLayoutId id="2147483654" r:id="rId4"/>
    <p:sldLayoutId id="2147483656" r:id="rId5"/>
    <p:sldLayoutId id="2147483658" r:id="rId6"/>
    <p:sldLayoutId id="2147483657" r:id="rId7"/>
  </p:sldLayoutIdLst>
  <p:hf hdr="0" dt="0"/>
  <p:txStyles>
    <p:titleStyle>
      <a:lvl1pPr algn="ctr" defTabSz="685800" rtl="0" eaLnBrk="1" latinLnBrk="0" hangingPunct="1">
        <a:spcBef>
          <a:spcPct val="0"/>
        </a:spcBef>
        <a:buNone/>
        <a:defRPr sz="2400" b="1" kern="1200">
          <a:solidFill>
            <a:schemeClr val="bg1"/>
          </a:solidFill>
          <a:latin typeface="+mj-lt"/>
          <a:ea typeface="+mj-ea"/>
          <a:cs typeface="Times New Roman" pitchFamily="18" charset="0"/>
        </a:defRPr>
      </a:lvl1pPr>
    </p:titleStyle>
    <p:bodyStyle>
      <a:lvl1pPr marL="257175" indent="-257175" algn="l" defTabSz="685800" rtl="0" eaLnBrk="1" latinLnBrk="0" hangingPunct="1">
        <a:spcBef>
          <a:spcPct val="20000"/>
        </a:spcBef>
        <a:buFontTx/>
        <a:buNone/>
        <a:defRPr sz="2400" kern="1200">
          <a:solidFill>
            <a:schemeClr val="tx1"/>
          </a:solidFill>
          <a:latin typeface="+mj-lt"/>
          <a:ea typeface="+mn-ea"/>
          <a:cs typeface="Times New Roman" pitchFamily="18" charset="0"/>
        </a:defRPr>
      </a:lvl1pPr>
      <a:lvl2pPr marL="557213" indent="-214313" algn="l" defTabSz="685800" rtl="0" eaLnBrk="1" latinLnBrk="0" hangingPunct="1">
        <a:spcBef>
          <a:spcPct val="20000"/>
        </a:spcBef>
        <a:buFontTx/>
        <a:buNone/>
        <a:defRPr sz="2100" kern="1200">
          <a:solidFill>
            <a:schemeClr val="tx1"/>
          </a:solidFill>
          <a:latin typeface="Times New Roman" pitchFamily="18" charset="0"/>
          <a:ea typeface="+mn-ea"/>
          <a:cs typeface="Times New Roman" pitchFamily="18" charset="0"/>
        </a:defRPr>
      </a:lvl2pPr>
      <a:lvl3pPr marL="857250" indent="-171450" algn="l" defTabSz="685800" rtl="0" eaLnBrk="1" latinLnBrk="0" hangingPunct="1">
        <a:spcBef>
          <a:spcPct val="20000"/>
        </a:spcBef>
        <a:buFontTx/>
        <a:buNone/>
        <a:defRPr sz="1800" kern="1200">
          <a:solidFill>
            <a:schemeClr val="tx1"/>
          </a:solidFill>
          <a:latin typeface="Times New Roman" pitchFamily="18" charset="0"/>
          <a:ea typeface="+mn-ea"/>
          <a:cs typeface="Times New Roman" pitchFamily="18" charset="0"/>
        </a:defRPr>
      </a:lvl3pPr>
      <a:lvl4pPr marL="1200150" indent="-171450" algn="l" defTabSz="685800" rtl="0" eaLnBrk="1" latinLnBrk="0" hangingPunct="1">
        <a:spcBef>
          <a:spcPct val="20000"/>
        </a:spcBef>
        <a:buFontTx/>
        <a:buNone/>
        <a:defRPr sz="1500" kern="1200">
          <a:solidFill>
            <a:schemeClr val="tx1"/>
          </a:solidFill>
          <a:latin typeface="Times New Roman" pitchFamily="18" charset="0"/>
          <a:ea typeface="+mn-ea"/>
          <a:cs typeface="Times New Roman" pitchFamily="18" charset="0"/>
        </a:defRPr>
      </a:lvl4pPr>
      <a:lvl5pPr marL="1543050" indent="-171450" algn="l" defTabSz="685800" rtl="0" eaLnBrk="1" latinLnBrk="0" hangingPunct="1">
        <a:spcBef>
          <a:spcPct val="20000"/>
        </a:spcBef>
        <a:buFontTx/>
        <a:buNone/>
        <a:defRPr sz="1500" kern="1200">
          <a:solidFill>
            <a:schemeClr val="tx1"/>
          </a:solidFill>
          <a:latin typeface="Times New Roman" pitchFamily="18" charset="0"/>
          <a:ea typeface="+mn-ea"/>
          <a:cs typeface="Times New Roman" pitchFamily="18"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file:///C:\Users\ddavis\Documents\DMD\Papers\2023\SISO-SIW\014-23Self-Driving\Drafts\014-23-Draft-0.16.docx"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ous-titre 31"/>
          <p:cNvSpPr>
            <a:spLocks noGrp="1"/>
          </p:cNvSpPr>
          <p:nvPr>
            <p:ph type="subTitle" idx="1"/>
          </p:nvPr>
        </p:nvSpPr>
        <p:spPr>
          <a:xfrm>
            <a:off x="3276600" y="3105619"/>
            <a:ext cx="2816797" cy="369332"/>
          </a:xfrm>
          <a:prstGeom prst="rect">
            <a:avLst/>
          </a:prstGeom>
        </p:spPr>
        <p:txBody>
          <a:bodyPr/>
          <a:lstStyle/>
          <a:p>
            <a:r>
              <a:rPr lang="en-US" dirty="0"/>
              <a:t>2023-SIW-Presentation-014</a:t>
            </a:r>
          </a:p>
        </p:txBody>
      </p:sp>
      <p:sp>
        <p:nvSpPr>
          <p:cNvPr id="31" name="Titre 30"/>
          <p:cNvSpPr>
            <a:spLocks noGrp="1"/>
          </p:cNvSpPr>
          <p:nvPr>
            <p:ph type="title"/>
          </p:nvPr>
        </p:nvSpPr>
        <p:spPr/>
        <p:txBody>
          <a:bodyPr/>
          <a:lstStyle/>
          <a:p>
            <a:r>
              <a:rPr lang="en-US">
                <a:hlinkClick r:id="rId2" action="ppaction://hlinkfile"/>
              </a:rPr>
              <a:t>Real-time Self-driving Car Experience:  M&amp;S and Self-driving Standards Synergy</a:t>
            </a:r>
            <a:endParaRPr lang="en-US" dirty="0"/>
          </a:p>
        </p:txBody>
      </p:sp>
      <p:sp>
        <p:nvSpPr>
          <p:cNvPr id="33" name="Espace réservé du texte 32"/>
          <p:cNvSpPr>
            <a:spLocks noGrp="1"/>
          </p:cNvSpPr>
          <p:nvPr>
            <p:ph type="body" sz="quarter" idx="10"/>
          </p:nvPr>
        </p:nvSpPr>
        <p:spPr>
          <a:xfrm>
            <a:off x="802760" y="3830575"/>
            <a:ext cx="7620000" cy="860599"/>
          </a:xfrm>
          <a:prstGeom prst="rect">
            <a:avLst/>
          </a:prstGeom>
        </p:spPr>
        <p:txBody>
          <a:bodyPr>
            <a:normAutofit lnSpcReduction="10000"/>
          </a:bodyPr>
          <a:lstStyle/>
          <a:p>
            <a:r>
              <a:rPr lang="en-US" sz="1600" dirty="0"/>
              <a:t>Mark C. Davis, PhD</a:t>
            </a:r>
          </a:p>
          <a:p>
            <a:r>
              <a:rPr lang="en-US" sz="1600" dirty="0"/>
              <a:t> Wood Duck Research, LCDR USN-Ret, Mooresville North Carolina, USA</a:t>
            </a:r>
          </a:p>
          <a:p>
            <a:r>
              <a:rPr lang="en-US" sz="1600" dirty="0"/>
              <a:t>Co-Authors: Daniel P. Burns, Jennifer H. Nolan, Dan M. Davis and Judith L. Jacobus</a:t>
            </a:r>
          </a:p>
        </p:txBody>
      </p:sp>
    </p:spTree>
    <p:extLst>
      <p:ext uri="{BB962C8B-B14F-4D97-AF65-F5344CB8AC3E}">
        <p14:creationId xmlns="" xmlns:p14="http://schemas.microsoft.com/office/powerpoint/2010/main" val="35677615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a:t>Autonomous Logistics</a:t>
            </a:r>
          </a:p>
        </p:txBody>
      </p:sp>
      <p:pic>
        <p:nvPicPr>
          <p:cNvPr id="1026" name="Picture 2"/>
          <p:cNvPicPr>
            <a:picLocks noChangeAspect="1" noChangeArrowheads="1"/>
          </p:cNvPicPr>
          <p:nvPr/>
        </p:nvPicPr>
        <p:blipFill>
          <a:blip r:embed="rId2" cstate="print"/>
          <a:stretch>
            <a:fillRect/>
          </a:stretch>
        </p:blipFill>
        <p:spPr bwMode="auto">
          <a:xfrm>
            <a:off x="1146616" y="735546"/>
            <a:ext cx="6841613" cy="4104967"/>
          </a:xfrm>
          <a:prstGeom prst="rect">
            <a:avLst/>
          </a:prstGeom>
          <a:noFill/>
          <a:ln w="9525">
            <a:noFill/>
            <a:miter lim="800000"/>
            <a:headEnd/>
            <a:tailEnd/>
          </a:ln>
        </p:spPr>
      </p:pic>
    </p:spTree>
    <p:extLst>
      <p:ext uri="{BB962C8B-B14F-4D97-AF65-F5344CB8AC3E}">
        <p14:creationId xmlns="" xmlns:p14="http://schemas.microsoft.com/office/powerpoint/2010/main" val="3205871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Might the DoD Contribute to Civilian ADAS’s</a:t>
            </a:r>
          </a:p>
        </p:txBody>
      </p:sp>
      <p:sp>
        <p:nvSpPr>
          <p:cNvPr id="3" name="Content Placeholder 2"/>
          <p:cNvSpPr>
            <a:spLocks noGrp="1"/>
          </p:cNvSpPr>
          <p:nvPr>
            <p:ph idx="1"/>
          </p:nvPr>
        </p:nvSpPr>
        <p:spPr>
          <a:xfrm>
            <a:off x="444797" y="914400"/>
            <a:ext cx="8380226" cy="3714750"/>
          </a:xfrm>
        </p:spPr>
        <p:txBody>
          <a:bodyPr/>
          <a:lstStyle/>
          <a:p>
            <a:r>
              <a:rPr lang="en-US" dirty="0"/>
              <a:t>As the DoD rushes ahead to prevent losing the technology advantage, the civilian effort is funding more vehicles in actual conditions</a:t>
            </a:r>
          </a:p>
          <a:p>
            <a:r>
              <a:rPr lang="en-US" dirty="0"/>
              <a:t>The design of ADAS’s was directed to the use in which they are now increasingly operational</a:t>
            </a:r>
          </a:p>
          <a:p>
            <a:r>
              <a:rPr lang="en-US" dirty="0"/>
              <a:t>This use has brought to the fore the major emotional and sensitivity issues that can “make or break” new technologies </a:t>
            </a:r>
          </a:p>
          <a:p>
            <a:r>
              <a:rPr lang="en-US" dirty="0"/>
              <a:t>There are examples of poor technical decisions have been made by the public because of emotional reactions to factual issues</a:t>
            </a:r>
          </a:p>
          <a:p>
            <a:r>
              <a:rPr lang="en-US" dirty="0"/>
              <a:t>The standards community may want to consider if they have a professional obligation to encourage more </a:t>
            </a:r>
            <a:r>
              <a:rPr lang="en-US" i="1" dirty="0"/>
              <a:t>logos</a:t>
            </a:r>
            <a:r>
              <a:rPr lang="en-US" dirty="0"/>
              <a:t> and less </a:t>
            </a:r>
            <a:r>
              <a:rPr lang="en-US" i="1" dirty="0"/>
              <a:t>pathos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Will the Future Need Standards?</a:t>
            </a:r>
          </a:p>
        </p:txBody>
      </p:sp>
      <p:sp>
        <p:nvSpPr>
          <p:cNvPr id="5" name="Content Placeholder 4"/>
          <p:cNvSpPr>
            <a:spLocks noGrp="1"/>
          </p:cNvSpPr>
          <p:nvPr>
            <p:ph idx="1"/>
          </p:nvPr>
        </p:nvSpPr>
        <p:spPr>
          <a:xfrm>
            <a:off x="288853" y="914400"/>
            <a:ext cx="4091762" cy="3714750"/>
          </a:xfrm>
        </p:spPr>
        <p:txBody>
          <a:bodyPr/>
          <a:lstStyle/>
          <a:p>
            <a:r>
              <a:rPr lang="en-US" dirty="0"/>
              <a:t>The DoD strategy for technology adoption:</a:t>
            </a:r>
          </a:p>
          <a:p>
            <a:r>
              <a:rPr lang="en-US" dirty="0"/>
              <a:t>Create an expanding list of priorities of what needs to be considered first and best.</a:t>
            </a:r>
          </a:p>
          <a:p>
            <a:r>
              <a:rPr lang="en-US" dirty="0"/>
              <a:t>The DoD hierarchy:</a:t>
            </a:r>
          </a:p>
          <a:p>
            <a:pPr lvl="1"/>
            <a:r>
              <a:rPr lang="en-US" dirty="0"/>
              <a:t>Safety</a:t>
            </a:r>
          </a:p>
          <a:p>
            <a:pPr lvl="1"/>
            <a:r>
              <a:rPr lang="en-US" dirty="0"/>
              <a:t>Mutual interaction</a:t>
            </a:r>
          </a:p>
          <a:p>
            <a:pPr lvl="1"/>
            <a:r>
              <a:rPr lang="en-US" dirty="0"/>
              <a:t>Full autonomy</a:t>
            </a:r>
          </a:p>
          <a:p>
            <a:pPr lvl="1"/>
            <a:r>
              <a:rPr lang="en-US" dirty="0"/>
              <a:t>Integration of critical systems</a:t>
            </a:r>
          </a:p>
        </p:txBody>
      </p:sp>
      <p:pic>
        <p:nvPicPr>
          <p:cNvPr id="6" name="Content Placeholder 3" descr="TechnologicalInterrest.jpg"/>
          <p:cNvPicPr>
            <a:picLocks noChangeAspect="1"/>
          </p:cNvPicPr>
          <p:nvPr/>
        </p:nvPicPr>
        <p:blipFill>
          <a:blip r:embed="rId2" cstate="print"/>
          <a:stretch>
            <a:fillRect/>
          </a:stretch>
        </p:blipFill>
        <p:spPr>
          <a:xfrm>
            <a:off x="4489229" y="1134166"/>
            <a:ext cx="4521570" cy="309053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a:t>The Human Reaction</a:t>
            </a:r>
          </a:p>
        </p:txBody>
      </p:sp>
      <p:sp>
        <p:nvSpPr>
          <p:cNvPr id="3" name="Content Placeholder 2"/>
          <p:cNvSpPr>
            <a:spLocks noGrp="1"/>
          </p:cNvSpPr>
          <p:nvPr>
            <p:ph idx="1"/>
          </p:nvPr>
        </p:nvSpPr>
        <p:spPr>
          <a:xfrm>
            <a:off x="444797" y="914400"/>
            <a:ext cx="8252636" cy="3714750"/>
          </a:xfrm>
        </p:spPr>
        <p:txBody>
          <a:bodyPr/>
          <a:lstStyle/>
          <a:p>
            <a:r>
              <a:rPr lang="en-US" dirty="0"/>
              <a:t>The public may be more sensitive and adverse to products designed with little attention to impacts on the users than service personnel</a:t>
            </a:r>
          </a:p>
          <a:p>
            <a:r>
              <a:rPr lang="en-US" dirty="0"/>
              <a:t>Already there are reports about the impact of autonomous driving upon the stress level of the users</a:t>
            </a:r>
          </a:p>
          <a:p>
            <a:r>
              <a:rPr lang="en-US" dirty="0"/>
              <a:t>As with any emerging technology, </a:t>
            </a:r>
            <a:r>
              <a:rPr lang="en-US" dirty="0" smtClean="0"/>
              <a:t>there may be </a:t>
            </a:r>
            <a:r>
              <a:rPr lang="en-US" dirty="0"/>
              <a:t>some major disruptions in the way people lead their lives</a:t>
            </a:r>
          </a:p>
          <a:p>
            <a:r>
              <a:rPr lang="en-US" dirty="0"/>
              <a:t>People note that the desire to rely on ADAS’s </a:t>
            </a:r>
            <a:r>
              <a:rPr lang="en-US" dirty="0" smtClean="0"/>
              <a:t>is, </a:t>
            </a:r>
            <a:r>
              <a:rPr lang="en-US" dirty="0"/>
              <a:t>to some </a:t>
            </a:r>
            <a:r>
              <a:rPr lang="en-US" dirty="0" smtClean="0"/>
              <a:t>degree, </a:t>
            </a:r>
            <a:r>
              <a:rPr lang="en-US" dirty="0"/>
              <a:t>countered with the increased stress from lack of control</a:t>
            </a:r>
          </a:p>
          <a:p>
            <a:r>
              <a:rPr lang="en-US" dirty="0"/>
              <a:t>Humans see this </a:t>
            </a:r>
            <a:r>
              <a:rPr lang="en-US" dirty="0" smtClean="0"/>
              <a:t>even without a machine </a:t>
            </a:r>
            <a:r>
              <a:rPr lang="en-US" dirty="0"/>
              <a:t>intrusion; the person in the driver’s seat is often more at </a:t>
            </a:r>
            <a:r>
              <a:rPr lang="en-US" dirty="0" smtClean="0"/>
              <a:t>peace </a:t>
            </a:r>
            <a:r>
              <a:rPr lang="en-US" dirty="0"/>
              <a:t>than the rider in the right seat</a:t>
            </a:r>
          </a:p>
          <a:p>
            <a:endParaRPr lang="en-US" dirty="0"/>
          </a:p>
        </p:txBody>
      </p:sp>
    </p:spTree>
    <p:extLst>
      <p:ext uri="{BB962C8B-B14F-4D97-AF65-F5344CB8AC3E}">
        <p14:creationId xmlns="" xmlns:p14="http://schemas.microsoft.com/office/powerpoint/2010/main" val="3205871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External Sensors Have Many Negatives</a:t>
            </a:r>
          </a:p>
        </p:txBody>
      </p:sp>
      <p:sp>
        <p:nvSpPr>
          <p:cNvPr id="3" name="Content Placeholder 2"/>
          <p:cNvSpPr>
            <a:spLocks noGrp="1"/>
          </p:cNvSpPr>
          <p:nvPr>
            <p:ph idx="1"/>
          </p:nvPr>
        </p:nvSpPr>
        <p:spPr>
          <a:xfrm>
            <a:off x="444797" y="914400"/>
            <a:ext cx="4127204" cy="3714750"/>
          </a:xfrm>
        </p:spPr>
        <p:txBody>
          <a:bodyPr/>
          <a:lstStyle/>
          <a:p>
            <a:r>
              <a:rPr lang="en-US" dirty="0"/>
              <a:t>Sensors can be burdensome</a:t>
            </a:r>
          </a:p>
          <a:p>
            <a:pPr lvl="1"/>
            <a:r>
              <a:rPr lang="en-US" dirty="0"/>
              <a:t>Appended</a:t>
            </a:r>
          </a:p>
          <a:p>
            <a:pPr lvl="1"/>
            <a:r>
              <a:rPr lang="en-US" dirty="0"/>
              <a:t>Wind noise </a:t>
            </a:r>
          </a:p>
          <a:p>
            <a:pPr lvl="1"/>
            <a:r>
              <a:rPr lang="en-US" dirty="0"/>
              <a:t>Aerodynamics costs</a:t>
            </a:r>
          </a:p>
          <a:p>
            <a:r>
              <a:rPr lang="en-US" dirty="0"/>
              <a:t>Tesla going a different way</a:t>
            </a:r>
          </a:p>
          <a:p>
            <a:r>
              <a:rPr lang="en-US" dirty="0"/>
              <a:t>They are following a </a:t>
            </a:r>
            <a:r>
              <a:rPr lang="en-US" dirty="0" smtClean="0"/>
              <a:t>more austere </a:t>
            </a:r>
            <a:r>
              <a:rPr lang="en-US" dirty="0"/>
              <a:t>suite, mainly cameras</a:t>
            </a:r>
          </a:p>
          <a:p>
            <a:r>
              <a:rPr lang="en-US" dirty="0"/>
              <a:t>Future will decide</a:t>
            </a:r>
          </a:p>
          <a:p>
            <a:r>
              <a:rPr lang="en-US" dirty="0"/>
              <a:t>Standards would facilitate a more valid discussion</a:t>
            </a:r>
          </a:p>
        </p:txBody>
      </p:sp>
      <p:pic>
        <p:nvPicPr>
          <p:cNvPr id="4" name="Picture 3" descr="GoogleSDA.jpg"/>
          <p:cNvPicPr/>
          <p:nvPr/>
        </p:nvPicPr>
        <p:blipFill>
          <a:blip r:embed="rId2" cstate="print"/>
          <a:stretch>
            <a:fillRect/>
          </a:stretch>
        </p:blipFill>
        <p:spPr>
          <a:xfrm>
            <a:off x="4876800" y="914400"/>
            <a:ext cx="4056631" cy="36385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Autonomy Considerations</a:t>
            </a:r>
          </a:p>
        </p:txBody>
      </p:sp>
      <p:sp>
        <p:nvSpPr>
          <p:cNvPr id="3" name="Content Placeholder 2"/>
          <p:cNvSpPr>
            <a:spLocks noGrp="1"/>
          </p:cNvSpPr>
          <p:nvPr>
            <p:ph idx="1"/>
          </p:nvPr>
        </p:nvSpPr>
        <p:spPr>
          <a:xfrm>
            <a:off x="345559" y="822250"/>
            <a:ext cx="8521995" cy="3948223"/>
          </a:xfrm>
        </p:spPr>
        <p:txBody>
          <a:bodyPr/>
          <a:lstStyle/>
          <a:p>
            <a:r>
              <a:rPr lang="en-US" dirty="0"/>
              <a:t>To meet some of these challenges, new technologies may make the ADAS technologies more comfortable and acceptable</a:t>
            </a:r>
          </a:p>
          <a:p>
            <a:r>
              <a:rPr lang="en-US" dirty="0"/>
              <a:t>Having a Virtual Conversational “coach” to work with the user or seek user input may </a:t>
            </a:r>
            <a:r>
              <a:rPr lang="en-US" dirty="0" smtClean="0"/>
              <a:t>reduce the fretting caused by fresh </a:t>
            </a:r>
            <a:r>
              <a:rPr lang="en-US" dirty="0"/>
              <a:t>ideas</a:t>
            </a:r>
          </a:p>
          <a:p>
            <a:r>
              <a:rPr lang="en-US" dirty="0"/>
              <a:t>In order to establish realistic and valuable parameters for change/improvement, Neural Net Training would be useful</a:t>
            </a:r>
          </a:p>
          <a:p>
            <a:r>
              <a:rPr lang="en-US" dirty="0"/>
              <a:t>Going outside the ADAS and user, Deep Learning could probe emotions</a:t>
            </a:r>
          </a:p>
          <a:p>
            <a:r>
              <a:rPr lang="en-US" dirty="0"/>
              <a:t>Emotional state of riders could be monitored by better sensors to recognize stress and </a:t>
            </a:r>
            <a:r>
              <a:rPr lang="en-US" dirty="0" smtClean="0"/>
              <a:t>anxiety, </a:t>
            </a:r>
            <a:r>
              <a:rPr lang="en-US" dirty="0"/>
              <a:t>then adjust </a:t>
            </a:r>
            <a:r>
              <a:rPr lang="en-US" dirty="0" smtClean="0"/>
              <a:t>the ADAS’s driving </a:t>
            </a:r>
            <a:r>
              <a:rPr lang="en-US" dirty="0"/>
              <a:t>style</a:t>
            </a:r>
          </a:p>
          <a:p>
            <a:r>
              <a:rPr lang="en-US" dirty="0"/>
              <a:t>Using data from above, then correlated with vast stores of other data, Natural Language Processing </a:t>
            </a:r>
            <a:r>
              <a:rPr lang="en-US" dirty="0" smtClean="0"/>
              <a:t>might help to </a:t>
            </a:r>
            <a:r>
              <a:rPr lang="en-US" dirty="0"/>
              <a:t>parse out connections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a:t>Technology and Issues </a:t>
            </a:r>
          </a:p>
        </p:txBody>
      </p:sp>
      <p:graphicFrame>
        <p:nvGraphicFramePr>
          <p:cNvPr id="3" name="Table 2"/>
          <p:cNvGraphicFramePr>
            <a:graphicFrameLocks noGrp="1"/>
          </p:cNvGraphicFramePr>
          <p:nvPr/>
        </p:nvGraphicFramePr>
        <p:xfrm>
          <a:off x="457200" y="1885950"/>
          <a:ext cx="8233332" cy="1997964"/>
        </p:xfrm>
        <a:graphic>
          <a:graphicData uri="http://schemas.openxmlformats.org/drawingml/2006/table">
            <a:tbl>
              <a:tblPr/>
              <a:tblGrid>
                <a:gridCol w="4270932">
                  <a:extLst>
                    <a:ext uri="{9D8B030D-6E8A-4147-A177-3AD203B41FA5}">
                      <a16:colId xmlns="" xmlns:a16="http://schemas.microsoft.com/office/drawing/2014/main" val="20000"/>
                    </a:ext>
                  </a:extLst>
                </a:gridCol>
                <a:gridCol w="3962400">
                  <a:extLst>
                    <a:ext uri="{9D8B030D-6E8A-4147-A177-3AD203B41FA5}">
                      <a16:colId xmlns="" xmlns:a16="http://schemas.microsoft.com/office/drawing/2014/main" val="20001"/>
                    </a:ext>
                  </a:extLst>
                </a:gridCol>
              </a:tblGrid>
              <a:tr h="328422">
                <a:tc>
                  <a:txBody>
                    <a:bodyPr/>
                    <a:lstStyle/>
                    <a:p>
                      <a:pPr marL="0" marR="0" algn="ctr">
                        <a:lnSpc>
                          <a:spcPct val="115000"/>
                        </a:lnSpc>
                        <a:spcBef>
                          <a:spcPts val="0"/>
                        </a:spcBef>
                        <a:spcAft>
                          <a:spcPts val="0"/>
                        </a:spcAft>
                      </a:pPr>
                      <a:r>
                        <a:rPr lang="en-US" sz="1900" b="1" dirty="0">
                          <a:latin typeface="Times New Roman"/>
                          <a:ea typeface="Times New Roman"/>
                          <a:cs typeface="Times New Roman"/>
                        </a:rPr>
                        <a:t>Problem</a:t>
                      </a:r>
                      <a:endParaRPr lang="en-US" sz="1900" dirty="0">
                        <a:latin typeface="Times New Roman"/>
                        <a:ea typeface="Times New Roman"/>
                        <a:cs typeface="Times New Roman"/>
                      </a:endParaRPr>
                    </a:p>
                  </a:txBody>
                  <a:tcPr marL="114237" marR="1142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900" b="1" dirty="0">
                          <a:latin typeface="Times New Roman"/>
                          <a:ea typeface="Times New Roman"/>
                          <a:cs typeface="Times New Roman"/>
                        </a:rPr>
                        <a:t>Potential counters</a:t>
                      </a:r>
                      <a:endParaRPr lang="en-US" sz="1900" dirty="0">
                        <a:latin typeface="Times New Roman"/>
                        <a:ea typeface="Times New Roman"/>
                        <a:cs typeface="Times New Roman"/>
                      </a:endParaRPr>
                    </a:p>
                  </a:txBody>
                  <a:tcPr marL="114237" marR="11423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328422">
                <a:tc>
                  <a:txBody>
                    <a:bodyPr/>
                    <a:lstStyle/>
                    <a:p>
                      <a:pPr marL="0" marR="0" algn="l">
                        <a:lnSpc>
                          <a:spcPct val="115000"/>
                        </a:lnSpc>
                        <a:spcBef>
                          <a:spcPts val="0"/>
                        </a:spcBef>
                        <a:spcAft>
                          <a:spcPts val="0"/>
                        </a:spcAft>
                      </a:pPr>
                      <a:r>
                        <a:rPr lang="en-US" sz="1900" dirty="0">
                          <a:latin typeface="Times New Roman"/>
                          <a:ea typeface="Times New Roman"/>
                          <a:cs typeface="Times New Roman"/>
                        </a:rPr>
                        <a:t>Trauma and stress reduction</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900" dirty="0">
                          <a:latin typeface="Times New Roman"/>
                          <a:ea typeface="Times New Roman"/>
                          <a:cs typeface="Times New Roman"/>
                        </a:rPr>
                        <a:t>Virtual conversational counseling</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328422">
                <a:tc>
                  <a:txBody>
                    <a:bodyPr/>
                    <a:lstStyle/>
                    <a:p>
                      <a:pPr marL="0" marR="0" algn="l">
                        <a:lnSpc>
                          <a:spcPct val="115000"/>
                        </a:lnSpc>
                        <a:spcBef>
                          <a:spcPts val="0"/>
                        </a:spcBef>
                        <a:spcAft>
                          <a:spcPts val="0"/>
                        </a:spcAft>
                      </a:pPr>
                      <a:r>
                        <a:rPr lang="en-US" sz="1900" dirty="0">
                          <a:latin typeface="Times New Roman"/>
                          <a:ea typeface="Times New Roman"/>
                          <a:cs typeface="Times New Roman"/>
                        </a:rPr>
                        <a:t>Establishing parameter criteria</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900" dirty="0">
                          <a:latin typeface="Times New Roman"/>
                          <a:ea typeface="Times New Roman"/>
                          <a:cs typeface="Times New Roman"/>
                        </a:rPr>
                        <a:t>Neural Net Training </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309372">
                <a:tc>
                  <a:txBody>
                    <a:bodyPr/>
                    <a:lstStyle/>
                    <a:p>
                      <a:pPr marL="0" marR="0" algn="l">
                        <a:lnSpc>
                          <a:spcPct val="115000"/>
                        </a:lnSpc>
                        <a:spcBef>
                          <a:spcPts val="0"/>
                        </a:spcBef>
                        <a:spcAft>
                          <a:spcPts val="0"/>
                        </a:spcAft>
                      </a:pPr>
                      <a:r>
                        <a:rPr lang="en-US" sz="1900" dirty="0">
                          <a:latin typeface="Times New Roman"/>
                          <a:ea typeface="Times New Roman"/>
                          <a:cs typeface="Times New Roman"/>
                        </a:rPr>
                        <a:t>Better understanding of emotional issues</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900" dirty="0">
                          <a:latin typeface="Times New Roman"/>
                          <a:ea typeface="Times New Roman"/>
                          <a:cs typeface="Times New Roman"/>
                        </a:rPr>
                        <a:t>Deep Learning </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r h="328422">
                <a:tc>
                  <a:txBody>
                    <a:bodyPr/>
                    <a:lstStyle/>
                    <a:p>
                      <a:pPr marL="0" marR="0" algn="l">
                        <a:lnSpc>
                          <a:spcPct val="115000"/>
                        </a:lnSpc>
                        <a:spcBef>
                          <a:spcPts val="0"/>
                        </a:spcBef>
                        <a:spcAft>
                          <a:spcPts val="0"/>
                        </a:spcAft>
                      </a:pPr>
                      <a:r>
                        <a:rPr lang="en-US" sz="1900" dirty="0">
                          <a:latin typeface="Times New Roman"/>
                          <a:ea typeface="Times New Roman"/>
                          <a:cs typeface="Times New Roman"/>
                        </a:rPr>
                        <a:t>Monitoring personnel emotional states</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900" dirty="0">
                          <a:latin typeface="Times New Roman"/>
                          <a:ea typeface="Times New Roman"/>
                          <a:cs typeface="Times New Roman"/>
                        </a:rPr>
                        <a:t>Emerging sensor capabilities </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328422">
                <a:tc>
                  <a:txBody>
                    <a:bodyPr/>
                    <a:lstStyle/>
                    <a:p>
                      <a:pPr marL="0" marR="0" algn="l">
                        <a:lnSpc>
                          <a:spcPct val="115000"/>
                        </a:lnSpc>
                        <a:spcBef>
                          <a:spcPts val="0"/>
                        </a:spcBef>
                        <a:spcAft>
                          <a:spcPts val="0"/>
                        </a:spcAft>
                      </a:pPr>
                      <a:r>
                        <a:rPr lang="en-US" sz="1900" dirty="0">
                          <a:latin typeface="Times New Roman"/>
                          <a:ea typeface="Times New Roman"/>
                          <a:cs typeface="Times New Roman"/>
                        </a:rPr>
                        <a:t>Identifying emotional correlations</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900" dirty="0">
                          <a:latin typeface="Times New Roman"/>
                          <a:ea typeface="Times New Roman"/>
                          <a:cs typeface="Times New Roman"/>
                        </a:rPr>
                        <a:t>Natural Language Processing </a:t>
                      </a:r>
                    </a:p>
                  </a:txBody>
                  <a:tcPr marL="114237" marR="1142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5"/>
                  </a:ext>
                </a:extLst>
              </a:tr>
            </a:tbl>
          </a:graphicData>
        </a:graphic>
      </p:graphicFrame>
    </p:spTree>
    <p:extLst>
      <p:ext uri="{BB962C8B-B14F-4D97-AF65-F5344CB8AC3E}">
        <p14:creationId xmlns="" xmlns:p14="http://schemas.microsoft.com/office/powerpoint/2010/main" val="32058715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a:t>Conclusions</a:t>
            </a:r>
          </a:p>
        </p:txBody>
      </p:sp>
      <p:sp>
        <p:nvSpPr>
          <p:cNvPr id="3" name="Content Placeholder 2"/>
          <p:cNvSpPr>
            <a:spLocks noGrp="1"/>
          </p:cNvSpPr>
          <p:nvPr>
            <p:ph idx="1"/>
          </p:nvPr>
        </p:nvSpPr>
        <p:spPr>
          <a:xfrm>
            <a:off x="219740" y="914400"/>
            <a:ext cx="8704520" cy="3714750"/>
          </a:xfrm>
        </p:spPr>
        <p:txBody>
          <a:bodyPr/>
          <a:lstStyle/>
          <a:p>
            <a:r>
              <a:rPr lang="en-US" dirty="0"/>
              <a:t>Self-Driving Automobiles are here already</a:t>
            </a:r>
          </a:p>
          <a:p>
            <a:r>
              <a:rPr lang="en-US" dirty="0"/>
              <a:t>Much data is being amassed on impact on humans</a:t>
            </a:r>
          </a:p>
          <a:p>
            <a:r>
              <a:rPr lang="en-US" dirty="0"/>
              <a:t>Autonomous Combat Vehicles are a similarly burgeoning phenomenon</a:t>
            </a:r>
          </a:p>
          <a:p>
            <a:r>
              <a:rPr lang="en-US" dirty="0"/>
              <a:t>With around a million ADAS’s on the road, a lot of data is being created</a:t>
            </a:r>
          </a:p>
          <a:p>
            <a:r>
              <a:rPr lang="en-US" dirty="0"/>
              <a:t>Both in simulations and operations, </a:t>
            </a:r>
            <a:r>
              <a:rPr lang="en-US" dirty="0" smtClean="0"/>
              <a:t>all the communities </a:t>
            </a:r>
            <a:r>
              <a:rPr lang="en-US" dirty="0"/>
              <a:t>have things to offer the other, so as to preclude </a:t>
            </a:r>
            <a:r>
              <a:rPr lang="en-US" dirty="0" smtClean="0"/>
              <a:t>having to learn </a:t>
            </a:r>
            <a:r>
              <a:rPr lang="en-US" dirty="0"/>
              <a:t>painful lessons twice</a:t>
            </a:r>
          </a:p>
          <a:p>
            <a:r>
              <a:rPr lang="en-US" dirty="0"/>
              <a:t>The standards community has </a:t>
            </a:r>
            <a:r>
              <a:rPr lang="en-US" dirty="0" smtClean="0"/>
              <a:t> both significant </a:t>
            </a:r>
            <a:r>
              <a:rPr lang="en-US" dirty="0"/>
              <a:t>skills </a:t>
            </a:r>
            <a:r>
              <a:rPr lang="en-US" dirty="0" smtClean="0"/>
              <a:t>in, </a:t>
            </a:r>
            <a:r>
              <a:rPr lang="en-US" dirty="0"/>
              <a:t>and value to be gained </a:t>
            </a:r>
            <a:r>
              <a:rPr lang="en-US" dirty="0" smtClean="0"/>
              <a:t>by, </a:t>
            </a:r>
            <a:r>
              <a:rPr lang="en-US" dirty="0"/>
              <a:t>being part of this evolution</a:t>
            </a:r>
          </a:p>
          <a:p>
            <a:r>
              <a:rPr lang="en-US" dirty="0"/>
              <a:t>At the very least, they need to be aware of capabilities, trends, and controversies to support better defense simulations in urban areas </a:t>
            </a:r>
          </a:p>
          <a:p>
            <a:endParaRPr lang="en-US" dirty="0"/>
          </a:p>
        </p:txBody>
      </p:sp>
    </p:spTree>
    <p:extLst>
      <p:ext uri="{BB962C8B-B14F-4D97-AF65-F5344CB8AC3E}">
        <p14:creationId xmlns="" xmlns:p14="http://schemas.microsoft.com/office/powerpoint/2010/main" val="3205871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2426979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000016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a:t>Theses</a:t>
            </a:r>
          </a:p>
        </p:txBody>
      </p:sp>
      <p:sp>
        <p:nvSpPr>
          <p:cNvPr id="3" name="TextBox 2"/>
          <p:cNvSpPr txBox="1"/>
          <p:nvPr/>
        </p:nvSpPr>
        <p:spPr>
          <a:xfrm>
            <a:off x="198475" y="985288"/>
            <a:ext cx="8548576" cy="3970318"/>
          </a:xfrm>
          <a:prstGeom prst="rect">
            <a:avLst/>
          </a:prstGeom>
          <a:noFill/>
        </p:spPr>
        <p:txBody>
          <a:bodyPr wrap="square" rtlCol="0">
            <a:spAutoFit/>
          </a:bodyPr>
          <a:lstStyle/>
          <a:p>
            <a:pPr algn="just"/>
            <a:r>
              <a:rPr lang="en-US" b="1" dirty="0"/>
              <a:t>While it is uncertain if Advanced Driving Assistance Systems(ADAS’s) will have the impact anticipated, it does seem that they are highly likely to be a significant part of civil life in the Western World and across the rest of the globe.  This usage will impact large segments of society, so will have, accordingly, impacts on military operations. In a parallel environment, the military is becoming more and more invested in autonomous combat vehicles. </a:t>
            </a:r>
          </a:p>
          <a:p>
            <a:pPr marL="339725" indent="-112713" algn="just">
              <a:buFont typeface="Arial" pitchFamily="34" charset="0"/>
              <a:buChar char="•"/>
            </a:pPr>
            <a:r>
              <a:rPr lang="en-US" b="1" dirty="0"/>
              <a:t>One thesis of this paper is that the on-going developments in civil and defense communities may hold useful insights for both. </a:t>
            </a:r>
          </a:p>
          <a:p>
            <a:pPr marL="339725" indent="-112713" algn="just">
              <a:buFont typeface="Arial" pitchFamily="34" charset="0"/>
              <a:buChar char="•"/>
            </a:pPr>
            <a:r>
              <a:rPr lang="en-US" b="1" dirty="0"/>
              <a:t>Another is that the M&amp;S community and the Standards professionals in it, may find a useful series of developments in ADAS communities from which M&amp;S would profit, should they keep channels of information open between the two. </a:t>
            </a:r>
          </a:p>
          <a:p>
            <a:pPr marL="339725" indent="-112713" algn="just">
              <a:buFont typeface="Arial" pitchFamily="34" charset="0"/>
              <a:buChar char="•"/>
            </a:pPr>
            <a:r>
              <a:rPr lang="en-US" b="1" dirty="0"/>
              <a:t>The final thesis is that the ADAS community is already amassing data on human/computer interfaces and other impacts of the user of ADAS’s and which may already be of interest to both simulating civil populations and combat within them.</a:t>
            </a:r>
          </a:p>
        </p:txBody>
      </p:sp>
    </p:spTree>
    <p:extLst>
      <p:ext uri="{BB962C8B-B14F-4D97-AF65-F5344CB8AC3E}">
        <p14:creationId xmlns="" xmlns:p14="http://schemas.microsoft.com/office/powerpoint/2010/main" val="3205871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a:t>Basic Disclaimers</a:t>
            </a:r>
          </a:p>
        </p:txBody>
      </p:sp>
      <p:sp>
        <p:nvSpPr>
          <p:cNvPr id="3" name="Content Placeholder 2"/>
          <p:cNvSpPr>
            <a:spLocks noGrp="1"/>
          </p:cNvSpPr>
          <p:nvPr>
            <p:ph idx="1"/>
          </p:nvPr>
        </p:nvSpPr>
        <p:spPr>
          <a:xfrm>
            <a:off x="255180" y="914400"/>
            <a:ext cx="8739964" cy="3714750"/>
          </a:xfrm>
        </p:spPr>
        <p:txBody>
          <a:bodyPr/>
          <a:lstStyle/>
          <a:p>
            <a:r>
              <a:rPr lang="en-US" dirty="0"/>
              <a:t>Terminology</a:t>
            </a:r>
          </a:p>
          <a:p>
            <a:pPr lvl="1"/>
            <a:r>
              <a:rPr lang="en-US" dirty="0"/>
              <a:t>In </a:t>
            </a:r>
            <a:r>
              <a:rPr lang="en-US" dirty="0" smtClean="0"/>
              <a:t>the underlying </a:t>
            </a:r>
            <a:r>
              <a:rPr lang="en-US" dirty="0"/>
              <a:t>paper, we used the common term Self-Driving Automobiles or SDA’s, as this is </a:t>
            </a:r>
            <a:r>
              <a:rPr lang="en-US" dirty="0" smtClean="0"/>
              <a:t>one </a:t>
            </a:r>
            <a:r>
              <a:rPr lang="en-US" dirty="0"/>
              <a:t>of the more popular terms for them</a:t>
            </a:r>
          </a:p>
          <a:p>
            <a:pPr lvl="1"/>
            <a:r>
              <a:rPr lang="en-US" dirty="0"/>
              <a:t>Another, perhaps more descriptive and professional term is Advanced Driver-Assistance System or ADAS, which will be used in this presentation (a new standard?).</a:t>
            </a:r>
          </a:p>
          <a:p>
            <a:pPr lvl="1"/>
            <a:r>
              <a:rPr lang="en-US" dirty="0"/>
              <a:t>Only time will tell which term will be part of the vernacular, but the choice here was more for brevity than professional precision; the terms are used interchangeably </a:t>
            </a:r>
          </a:p>
          <a:p>
            <a:r>
              <a:rPr lang="en-US" dirty="0"/>
              <a:t>R&amp;D Participation or Financial Interest</a:t>
            </a:r>
          </a:p>
          <a:p>
            <a:pPr lvl="1"/>
            <a:r>
              <a:rPr lang="en-US" dirty="0"/>
              <a:t>None of the authors </a:t>
            </a:r>
            <a:r>
              <a:rPr lang="en-US" dirty="0" smtClean="0"/>
              <a:t>is actively </a:t>
            </a:r>
            <a:r>
              <a:rPr lang="en-US" dirty="0"/>
              <a:t>engaged in any formal study or research effort in this matter, but all have backgrounds in computer simulation or education</a:t>
            </a:r>
          </a:p>
          <a:p>
            <a:pPr lvl="1"/>
            <a:r>
              <a:rPr lang="en-US" dirty="0"/>
              <a:t>None of the authors has any direct financial interest in the matters being discussed, save for being a citizen</a:t>
            </a:r>
          </a:p>
        </p:txBody>
      </p:sp>
    </p:spTree>
    <p:extLst>
      <p:ext uri="{BB962C8B-B14F-4D97-AF65-F5344CB8AC3E}">
        <p14:creationId xmlns="" xmlns:p14="http://schemas.microsoft.com/office/powerpoint/2010/main" val="3205871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will we get self-driving?</a:t>
            </a:r>
          </a:p>
        </p:txBody>
      </p:sp>
      <p:sp>
        <p:nvSpPr>
          <p:cNvPr id="3" name="Content Placeholder 2"/>
          <p:cNvSpPr>
            <a:spLocks noGrp="1"/>
          </p:cNvSpPr>
          <p:nvPr>
            <p:ph idx="1"/>
          </p:nvPr>
        </p:nvSpPr>
        <p:spPr>
          <a:xfrm>
            <a:off x="205563" y="914400"/>
            <a:ext cx="5114256" cy="3806456"/>
          </a:xfrm>
        </p:spPr>
        <p:txBody>
          <a:bodyPr/>
          <a:lstStyle/>
          <a:p>
            <a:r>
              <a:rPr lang="en-US" dirty="0"/>
              <a:t>Self-Driving IS HERE already!</a:t>
            </a:r>
          </a:p>
          <a:p>
            <a:r>
              <a:rPr lang="en-US" dirty="0"/>
              <a:t>State or art: lane-minding, speed control and following distance </a:t>
            </a:r>
          </a:p>
          <a:p>
            <a:r>
              <a:rPr lang="en-US" dirty="0"/>
              <a:t>Total autonomy testing in restricted areas</a:t>
            </a:r>
          </a:p>
          <a:p>
            <a:r>
              <a:rPr lang="en-US" dirty="0"/>
              <a:t>More complete solutions in beta tests</a:t>
            </a:r>
          </a:p>
          <a:p>
            <a:pPr lvl="1"/>
            <a:r>
              <a:rPr lang="en-US" dirty="0"/>
              <a:t>The system used by our co-author would turn over to human control if it sensed lack of attention (sensed by wheel pressure and direction of gaze)</a:t>
            </a:r>
          </a:p>
          <a:p>
            <a:endParaRPr lang="en-US" dirty="0"/>
          </a:p>
        </p:txBody>
      </p:sp>
      <p:pic>
        <p:nvPicPr>
          <p:cNvPr id="4" name="Picture 3" descr="SelfDrivingAuto.jpg"/>
          <p:cNvPicPr/>
          <p:nvPr/>
        </p:nvPicPr>
        <p:blipFill>
          <a:blip r:embed="rId2" cstate="print"/>
          <a:stretch>
            <a:fillRect/>
          </a:stretch>
        </p:blipFill>
        <p:spPr>
          <a:xfrm>
            <a:off x="5319818" y="1024713"/>
            <a:ext cx="3289992" cy="1850682"/>
          </a:xfrm>
          <a:prstGeom prst="rect">
            <a:avLst/>
          </a:prstGeom>
        </p:spPr>
      </p:pic>
      <p:pic>
        <p:nvPicPr>
          <p:cNvPr id="1026" name="Picture 2" descr="Everything we know about FSD Beta v11 and what may be included">
            <a:extLst>
              <a:ext uri="{FF2B5EF4-FFF2-40B4-BE49-F238E27FC236}">
                <a16:creationId xmlns="" xmlns:a16="http://schemas.microsoft.com/office/drawing/2014/main" id="{933BAAF7-289F-77BF-1C7B-ACB89655D1E2}"/>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319818" y="2875395"/>
            <a:ext cx="3289992" cy="1624434"/>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a:t>ADAS Basic Functions and Goals</a:t>
            </a:r>
          </a:p>
        </p:txBody>
      </p:sp>
      <p:sp>
        <p:nvSpPr>
          <p:cNvPr id="3" name="Content Placeholder 2"/>
          <p:cNvSpPr>
            <a:spLocks noGrp="1"/>
          </p:cNvSpPr>
          <p:nvPr>
            <p:ph idx="1"/>
          </p:nvPr>
        </p:nvSpPr>
        <p:spPr/>
        <p:txBody>
          <a:bodyPr/>
          <a:lstStyle/>
          <a:p>
            <a:r>
              <a:rPr lang="en-US" dirty="0"/>
              <a:t>Basic requirements of an ADAS:</a:t>
            </a:r>
          </a:p>
          <a:p>
            <a:pPr lvl="1"/>
            <a:r>
              <a:rPr lang="en-US" dirty="0"/>
              <a:t>Route identification, optimization and modification</a:t>
            </a:r>
          </a:p>
          <a:p>
            <a:pPr lvl="1"/>
            <a:r>
              <a:rPr lang="en-US" dirty="0"/>
              <a:t>Speed control and power consumption monitoring</a:t>
            </a:r>
          </a:p>
          <a:p>
            <a:pPr lvl="1"/>
            <a:r>
              <a:rPr lang="en-US" dirty="0"/>
              <a:t>Collision avoidance and safety enhancement</a:t>
            </a:r>
          </a:p>
          <a:p>
            <a:pPr lvl="1"/>
            <a:r>
              <a:rPr lang="en-US" dirty="0"/>
              <a:t>Lane selection and turn execution</a:t>
            </a:r>
          </a:p>
          <a:p>
            <a:r>
              <a:rPr lang="en-US" dirty="0"/>
              <a:t>Additionally, the above requirements must be executed with an appropriate balance of at least these criteria:</a:t>
            </a:r>
          </a:p>
          <a:p>
            <a:pPr lvl="1"/>
            <a:r>
              <a:rPr lang="en-US" dirty="0"/>
              <a:t>Safety</a:t>
            </a:r>
          </a:p>
          <a:p>
            <a:pPr lvl="1"/>
            <a:r>
              <a:rPr lang="en-US" dirty="0"/>
              <a:t>Optimal time to arrival</a:t>
            </a:r>
          </a:p>
          <a:p>
            <a:pPr lvl="1"/>
            <a:r>
              <a:rPr lang="en-US" dirty="0"/>
              <a:t>Comfort vis-à-vis maneuver actions</a:t>
            </a:r>
          </a:p>
          <a:p>
            <a:endParaRPr lang="en-US" dirty="0"/>
          </a:p>
        </p:txBody>
      </p:sp>
    </p:spTree>
    <p:extLst>
      <p:ext uri="{BB962C8B-B14F-4D97-AF65-F5344CB8AC3E}">
        <p14:creationId xmlns="" xmlns:p14="http://schemas.microsoft.com/office/powerpoint/2010/main" val="3205871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ae-j3016-visual-chart_5.3.21.jpg"/>
          <p:cNvPicPr/>
          <p:nvPr/>
        </p:nvPicPr>
        <p:blipFill>
          <a:blip r:embed="rId2" cstate="print">
            <a:lum contrast="20000"/>
          </a:blip>
          <a:srcRect l="1412" r="706"/>
          <a:stretch>
            <a:fillRect/>
          </a:stretch>
        </p:blipFill>
        <p:spPr>
          <a:xfrm>
            <a:off x="4348349" y="914400"/>
            <a:ext cx="4795651" cy="3778102"/>
          </a:xfrm>
          <a:prstGeom prst="rect">
            <a:avLst/>
          </a:prstGeom>
        </p:spPr>
      </p:pic>
      <p:sp>
        <p:nvSpPr>
          <p:cNvPr id="2" name="Title 1"/>
          <p:cNvSpPr>
            <a:spLocks noGrp="1"/>
          </p:cNvSpPr>
          <p:nvPr>
            <p:ph type="title"/>
          </p:nvPr>
        </p:nvSpPr>
        <p:spPr/>
        <p:txBody>
          <a:bodyPr/>
          <a:lstStyle/>
          <a:p>
            <a:r>
              <a:rPr lang="en-US" dirty="0"/>
              <a:t>Advance Driver-Assist Systems Technology </a:t>
            </a:r>
          </a:p>
        </p:txBody>
      </p:sp>
      <p:sp>
        <p:nvSpPr>
          <p:cNvPr id="3" name="Content Placeholder 2"/>
          <p:cNvSpPr>
            <a:spLocks noGrp="1"/>
          </p:cNvSpPr>
          <p:nvPr>
            <p:ph idx="1"/>
          </p:nvPr>
        </p:nvSpPr>
        <p:spPr>
          <a:xfrm>
            <a:off x="-1" y="878960"/>
            <a:ext cx="4855535" cy="3884428"/>
          </a:xfrm>
        </p:spPr>
        <p:txBody>
          <a:bodyPr/>
          <a:lstStyle/>
          <a:p>
            <a:r>
              <a:rPr lang="en-US" dirty="0"/>
              <a:t>In Automobiles, the Society of Automotive Engineers (SAE) reins</a:t>
            </a:r>
          </a:p>
          <a:p>
            <a:r>
              <a:rPr lang="en-US" dirty="0"/>
              <a:t>SAE has defined levels of ADAS control</a:t>
            </a:r>
          </a:p>
          <a:p>
            <a:r>
              <a:rPr lang="en-US" dirty="0"/>
              <a:t>These are expanded in SAE J3016:</a:t>
            </a:r>
          </a:p>
          <a:p>
            <a:pPr lvl="1"/>
            <a:r>
              <a:rPr lang="en-US" dirty="0"/>
              <a:t>Level 0: No Driving Automation</a:t>
            </a:r>
          </a:p>
          <a:p>
            <a:pPr lvl="1"/>
            <a:r>
              <a:rPr lang="en-US" dirty="0"/>
              <a:t>Level 1: Driver Assistance</a:t>
            </a:r>
          </a:p>
          <a:p>
            <a:pPr lvl="1"/>
            <a:r>
              <a:rPr lang="en-US" dirty="0"/>
              <a:t>Level 2: Partial Driving Automation</a:t>
            </a:r>
          </a:p>
          <a:p>
            <a:pPr lvl="1"/>
            <a:r>
              <a:rPr lang="en-US" dirty="0"/>
              <a:t>Level 3: Conditional Driving Automation</a:t>
            </a:r>
          </a:p>
          <a:p>
            <a:pPr lvl="1"/>
            <a:r>
              <a:rPr lang="en-US" dirty="0"/>
              <a:t>Level 4: High Driving Automation</a:t>
            </a:r>
          </a:p>
          <a:p>
            <a:pPr lvl="1"/>
            <a:r>
              <a:rPr lang="en-US" dirty="0"/>
              <a:t>Level 5: Full Driving Automation</a:t>
            </a:r>
          </a:p>
          <a:p>
            <a:r>
              <a:rPr lang="en-US" dirty="0"/>
              <a:t>Image to right shows some analyses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53FCCE5-0EAE-4954-BBDF-B77C00D21153}"/>
              </a:ext>
            </a:extLst>
          </p:cNvPr>
          <p:cNvSpPr>
            <a:spLocks noGrp="1"/>
          </p:cNvSpPr>
          <p:nvPr>
            <p:ph type="title"/>
          </p:nvPr>
        </p:nvSpPr>
        <p:spPr/>
        <p:txBody>
          <a:bodyPr/>
          <a:lstStyle/>
          <a:p>
            <a:r>
              <a:rPr lang="en-US" dirty="0"/>
              <a:t>Lessons Learned from ADAS Beta Testing</a:t>
            </a:r>
          </a:p>
        </p:txBody>
      </p:sp>
      <p:sp>
        <p:nvSpPr>
          <p:cNvPr id="3" name="Content Placeholder 2">
            <a:extLst>
              <a:ext uri="{FF2B5EF4-FFF2-40B4-BE49-F238E27FC236}">
                <a16:creationId xmlns="" xmlns:a16="http://schemas.microsoft.com/office/drawing/2014/main" id="{163EB319-5A5B-53D4-E740-87BC36DBA716}"/>
              </a:ext>
            </a:extLst>
          </p:cNvPr>
          <p:cNvSpPr>
            <a:spLocks noGrp="1"/>
          </p:cNvSpPr>
          <p:nvPr>
            <p:ph idx="1"/>
          </p:nvPr>
        </p:nvSpPr>
        <p:spPr/>
        <p:txBody>
          <a:bodyPr/>
          <a:lstStyle/>
          <a:p>
            <a:r>
              <a:rPr lang="en-US" dirty="0"/>
              <a:t>Current technology is like teaching </a:t>
            </a:r>
            <a:r>
              <a:rPr lang="en-US" dirty="0" smtClean="0"/>
              <a:t>a teenager </a:t>
            </a:r>
            <a:r>
              <a:rPr lang="en-US" dirty="0"/>
              <a:t>to drive</a:t>
            </a:r>
          </a:p>
          <a:p>
            <a:r>
              <a:rPr lang="en-US" dirty="0"/>
              <a:t>Human tendency is that you know you can do it better</a:t>
            </a:r>
          </a:p>
          <a:p>
            <a:pPr lvl="1"/>
            <a:r>
              <a:rPr lang="en-US" dirty="0"/>
              <a:t>Watching another entity operate includes reaction time lag</a:t>
            </a:r>
          </a:p>
          <a:p>
            <a:pPr lvl="1"/>
            <a:r>
              <a:rPr lang="en-US" dirty="0"/>
              <a:t>Everyone has a different strategy</a:t>
            </a:r>
          </a:p>
          <a:p>
            <a:r>
              <a:rPr lang="en-US" dirty="0"/>
              <a:t>Gaining trust takes time</a:t>
            </a:r>
          </a:p>
          <a:p>
            <a:pPr lvl="1"/>
            <a:r>
              <a:rPr lang="en-US" dirty="0"/>
              <a:t>Operator must understand ADAS methodology (algorithm/policy)</a:t>
            </a:r>
          </a:p>
          <a:p>
            <a:pPr lvl="1"/>
            <a:r>
              <a:rPr lang="en-US" dirty="0"/>
              <a:t>Experience and exercise improves trust</a:t>
            </a:r>
          </a:p>
          <a:p>
            <a:r>
              <a:rPr lang="en-US" dirty="0"/>
              <a:t>Takeaways:</a:t>
            </a:r>
          </a:p>
          <a:p>
            <a:pPr marL="685800" lvl="1" indent="-342900">
              <a:buFont typeface="+mj-lt"/>
              <a:buAutoNum type="arabicPeriod"/>
            </a:pPr>
            <a:r>
              <a:rPr lang="en-US" dirty="0"/>
              <a:t>User interface must enhance trust (Why did it do that?)</a:t>
            </a:r>
          </a:p>
          <a:p>
            <a:pPr marL="685800" lvl="1" indent="-342900">
              <a:buFont typeface="+mj-lt"/>
              <a:buAutoNum type="arabicPeriod"/>
            </a:pPr>
            <a:r>
              <a:rPr lang="en-US" dirty="0"/>
              <a:t>Training will be at least as important as with traditional technologies</a:t>
            </a:r>
          </a:p>
          <a:p>
            <a:endParaRPr lang="en-US" dirty="0"/>
          </a:p>
        </p:txBody>
      </p:sp>
    </p:spTree>
    <p:extLst>
      <p:ext uri="{BB962C8B-B14F-4D97-AF65-F5344CB8AC3E}">
        <p14:creationId xmlns="" xmlns:p14="http://schemas.microsoft.com/office/powerpoint/2010/main" val="868439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US" dirty="0"/>
              <a:t>Automated Combat Vehicles (ACV’s)</a:t>
            </a:r>
          </a:p>
        </p:txBody>
      </p:sp>
      <p:sp>
        <p:nvSpPr>
          <p:cNvPr id="3" name="Content Placeholder 2"/>
          <p:cNvSpPr>
            <a:spLocks noGrp="1"/>
          </p:cNvSpPr>
          <p:nvPr>
            <p:ph idx="1"/>
          </p:nvPr>
        </p:nvSpPr>
        <p:spPr>
          <a:xfrm>
            <a:off x="466055" y="792250"/>
            <a:ext cx="8196263" cy="3978221"/>
          </a:xfrm>
        </p:spPr>
        <p:txBody>
          <a:bodyPr/>
          <a:lstStyle/>
          <a:p>
            <a:r>
              <a:rPr lang="en-US" dirty="0"/>
              <a:t>ACV’s show a much wider range in types, environs and uses</a:t>
            </a:r>
          </a:p>
          <a:p>
            <a:r>
              <a:rPr lang="en-US" dirty="0"/>
              <a:t>As well as surface, nations now have sub-surface vessels and aircraft</a:t>
            </a:r>
          </a:p>
          <a:p>
            <a:r>
              <a:rPr lang="en-US" dirty="0"/>
              <a:t>All three environments have vehicles with varying levels of control</a:t>
            </a:r>
          </a:p>
          <a:p>
            <a:r>
              <a:rPr lang="en-US" dirty="0"/>
              <a:t>They face many of the issues of civil ADAS, but have some more:</a:t>
            </a:r>
          </a:p>
          <a:p>
            <a:pPr lvl="1"/>
            <a:r>
              <a:rPr lang="en-US" dirty="0"/>
              <a:t>Weapon control </a:t>
            </a:r>
          </a:p>
          <a:p>
            <a:pPr lvl="1"/>
            <a:r>
              <a:rPr lang="en-US" dirty="0"/>
              <a:t>Resistance to take-over by foes</a:t>
            </a:r>
          </a:p>
          <a:p>
            <a:pPr lvl="1"/>
            <a:r>
              <a:rPr lang="en-US" dirty="0"/>
              <a:t>Need to maintain technical ascendancy </a:t>
            </a:r>
          </a:p>
          <a:p>
            <a:r>
              <a:rPr lang="en-US" dirty="0"/>
              <a:t>One of original </a:t>
            </a:r>
            <a:r>
              <a:rPr lang="en-US" i="1" dirty="0"/>
              <a:t>raisons d'être </a:t>
            </a:r>
            <a:r>
              <a:rPr lang="en-US" dirty="0"/>
              <a:t>for M&amp;S was the ability to </a:t>
            </a:r>
            <a:r>
              <a:rPr lang="en-US" dirty="0" smtClean="0"/>
              <a:t>simulate: </a:t>
            </a:r>
          </a:p>
          <a:p>
            <a:pPr lvl="1"/>
            <a:r>
              <a:rPr lang="en-US" dirty="0" smtClean="0"/>
              <a:t>Drones</a:t>
            </a:r>
            <a:r>
              <a:rPr lang="en-US" dirty="0"/>
              <a:t>, </a:t>
            </a:r>
            <a:endParaRPr lang="en-US" dirty="0" smtClean="0"/>
          </a:p>
          <a:p>
            <a:pPr lvl="1"/>
            <a:r>
              <a:rPr lang="en-US" dirty="0" smtClean="0"/>
              <a:t>Autonomous </a:t>
            </a:r>
            <a:r>
              <a:rPr lang="en-US" dirty="0"/>
              <a:t>Ground </a:t>
            </a:r>
            <a:r>
              <a:rPr lang="en-US" dirty="0" smtClean="0"/>
              <a:t>Vehicles</a:t>
            </a:r>
          </a:p>
          <a:p>
            <a:pPr lvl="1"/>
            <a:r>
              <a:rPr lang="en-US" dirty="0" smtClean="0"/>
              <a:t>Robotic </a:t>
            </a:r>
            <a:r>
              <a:rPr lang="en-US" dirty="0"/>
              <a:t>Naval Vessels </a:t>
            </a:r>
          </a:p>
          <a:p>
            <a:endParaRPr lang="en-US" dirty="0"/>
          </a:p>
        </p:txBody>
      </p:sp>
    </p:spTree>
    <p:extLst>
      <p:ext uri="{BB962C8B-B14F-4D97-AF65-F5344CB8AC3E}">
        <p14:creationId xmlns="" xmlns:p14="http://schemas.microsoft.com/office/powerpoint/2010/main" val="3205871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Lots of Strategies Attempting to Guide Progress</a:t>
            </a:r>
          </a:p>
        </p:txBody>
      </p:sp>
      <p:sp>
        <p:nvSpPr>
          <p:cNvPr id="3" name="Content Placeholder 2"/>
          <p:cNvSpPr>
            <a:spLocks noGrp="1"/>
          </p:cNvSpPr>
          <p:nvPr>
            <p:ph idx="1"/>
          </p:nvPr>
        </p:nvSpPr>
        <p:spPr>
          <a:xfrm>
            <a:off x="304790" y="1070336"/>
            <a:ext cx="4472762" cy="3296093"/>
          </a:xfrm>
        </p:spPr>
        <p:txBody>
          <a:bodyPr/>
          <a:lstStyle/>
          <a:p>
            <a:r>
              <a:rPr lang="en-US" dirty="0"/>
              <a:t>Battlespace will be “full” of autonomous vehicles</a:t>
            </a:r>
          </a:p>
          <a:p>
            <a:r>
              <a:rPr lang="en-US" dirty="0"/>
              <a:t>Dynamically developing strategy in various levels of DoD</a:t>
            </a:r>
          </a:p>
          <a:p>
            <a:r>
              <a:rPr lang="en-US" dirty="0"/>
              <a:t>M&amp;S Community could be useful in factoring in changes</a:t>
            </a:r>
          </a:p>
          <a:p>
            <a:r>
              <a:rPr lang="en-US" dirty="0"/>
              <a:t>More than just combat vehicles</a:t>
            </a:r>
          </a:p>
          <a:p>
            <a:r>
              <a:rPr lang="en-US" dirty="0"/>
              <a:t>Positing the advent of autonomous supply and logistics</a:t>
            </a:r>
          </a:p>
          <a:p>
            <a:endParaRPr lang="en-US" dirty="0"/>
          </a:p>
        </p:txBody>
      </p:sp>
      <p:pic>
        <p:nvPicPr>
          <p:cNvPr id="4" name="Picture 3" descr="cvms-image01.jpg"/>
          <p:cNvPicPr>
            <a:picLocks noChangeAspect="1"/>
          </p:cNvPicPr>
          <p:nvPr/>
        </p:nvPicPr>
        <p:blipFill>
          <a:blip r:embed="rId2" cstate="print"/>
          <a:stretch>
            <a:fillRect/>
          </a:stretch>
        </p:blipFill>
        <p:spPr>
          <a:xfrm>
            <a:off x="5181600" y="818673"/>
            <a:ext cx="3053725" cy="2286477"/>
          </a:xfrm>
          <a:prstGeom prst="rect">
            <a:avLst/>
          </a:prstGeom>
        </p:spPr>
      </p:pic>
      <p:pic>
        <p:nvPicPr>
          <p:cNvPr id="5" name="Picture 4" descr="racer-02-619.jpg"/>
          <p:cNvPicPr>
            <a:picLocks noChangeAspect="1"/>
          </p:cNvPicPr>
          <p:nvPr/>
        </p:nvPicPr>
        <p:blipFill>
          <a:blip r:embed="rId3" cstate="print"/>
          <a:stretch>
            <a:fillRect/>
          </a:stretch>
        </p:blipFill>
        <p:spPr>
          <a:xfrm>
            <a:off x="5181600" y="3164432"/>
            <a:ext cx="3053725" cy="1558929"/>
          </a:xfrm>
          <a:prstGeom prst="rect">
            <a:avLst/>
          </a:prstGeom>
        </p:spPr>
      </p:pic>
    </p:spTree>
  </p:cSld>
  <p:clrMapOvr>
    <a:masterClrMapping/>
  </p:clrMapOvr>
</p:sld>
</file>

<file path=ppt/theme/theme1.xml><?xml version="1.0" encoding="utf-8"?>
<a:theme xmlns:a="http://schemas.openxmlformats.org/drawingml/2006/main" name="Office Them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1208</TotalTime>
  <Words>1353</Words>
  <Application>Microsoft Office PowerPoint</Application>
  <PresentationFormat>On-screen Show (16:9)</PresentationFormat>
  <Paragraphs>132</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Real-time Self-driving Car Experience:  M&amp;S and Self-driving Standards Synergy</vt:lpstr>
      <vt:lpstr>Theses</vt:lpstr>
      <vt:lpstr>Basic Disclaimers</vt:lpstr>
      <vt:lpstr>When will we get self-driving?</vt:lpstr>
      <vt:lpstr>ADAS Basic Functions and Goals</vt:lpstr>
      <vt:lpstr>Advance Driver-Assist Systems Technology </vt:lpstr>
      <vt:lpstr>Lessons Learned from ADAS Beta Testing</vt:lpstr>
      <vt:lpstr>Automated Combat Vehicles (ACV’s)</vt:lpstr>
      <vt:lpstr>Lots of Strategies Attempting to Guide Progress</vt:lpstr>
      <vt:lpstr>Autonomous Logistics</vt:lpstr>
      <vt:lpstr>What Might the DoD Contribute to Civilian ADAS’s</vt:lpstr>
      <vt:lpstr>Will the Future Need Standards?</vt:lpstr>
      <vt:lpstr>The Human Reaction</vt:lpstr>
      <vt:lpstr>External Sensors Have Many Negatives</vt:lpstr>
      <vt:lpstr>Autonomy Considerations</vt:lpstr>
      <vt:lpstr>Technology and Issues </vt:lpstr>
      <vt:lpstr>Conclusions</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jlaudone</dc:creator>
  <cp:lastModifiedBy>DMD</cp:lastModifiedBy>
  <cp:revision>96</cp:revision>
  <dcterms:created xsi:type="dcterms:W3CDTF">2010-03-08T13:56:26Z</dcterms:created>
  <dcterms:modified xsi:type="dcterms:W3CDTF">2023-02-05T20:44:25Z</dcterms:modified>
</cp:coreProperties>
</file>