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266" r:id="rId3"/>
    <p:sldId id="279" r:id="rId4"/>
    <p:sldId id="280" r:id="rId5"/>
    <p:sldId id="281" r:id="rId6"/>
    <p:sldId id="265" r:id="rId7"/>
    <p:sldId id="264" r:id="rId8"/>
    <p:sldId id="267" r:id="rId9"/>
    <p:sldId id="268" r:id="rId10"/>
    <p:sldId id="256" r:id="rId11"/>
    <p:sldId id="277" r:id="rId12"/>
    <p:sldId id="282" r:id="rId13"/>
    <p:sldId id="257" r:id="rId14"/>
    <p:sldId id="26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A2"/>
    <a:srgbClr val="000099"/>
    <a:srgbClr val="7ABC32"/>
    <a:srgbClr val="333399"/>
    <a:srgbClr val="3333CC"/>
    <a:srgbClr val="0000FF"/>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62C80-C2A0-43A2-837F-7E28B066C4DD}" v="1" dt="2022-11-16T17:31:11.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5646" autoAdjust="0"/>
  </p:normalViewPr>
  <p:slideViewPr>
    <p:cSldViewPr snapToGrid="0" snapToObjects="1">
      <p:cViewPr varScale="1">
        <p:scale>
          <a:sx n="134" d="100"/>
          <a:sy n="134" d="100"/>
        </p:scale>
        <p:origin x="-474"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26"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DA362C80-C2A0-43A2-837F-7E28B066C4DD}"/>
    <pc:docChg chg="modSld modMainMaster">
      <pc:chgData name="Patrick Rowe" userId="a7e66bb7359ceccd" providerId="LiveId" clId="{DA362C80-C2A0-43A2-837F-7E28B066C4DD}" dt="2022-11-16T17:31:59.917" v="21" actId="20577"/>
      <pc:docMkLst>
        <pc:docMk/>
      </pc:docMkLst>
      <pc:sldChg chg="modSp mod">
        <pc:chgData name="Patrick Rowe" userId="a7e66bb7359ceccd" providerId="LiveId" clId="{DA362C80-C2A0-43A2-837F-7E28B066C4DD}" dt="2022-11-16T17:30:32.792" v="1" actId="20577"/>
        <pc:sldMkLst>
          <pc:docMk/>
          <pc:sldMk cId="3567761503" sldId="260"/>
        </pc:sldMkLst>
        <pc:spChg chg="mod">
          <ac:chgData name="Patrick Rowe" userId="a7e66bb7359ceccd" providerId="LiveId" clId="{DA362C80-C2A0-43A2-837F-7E28B066C4DD}" dt="2022-11-16T17:30:32.792" v="1" actId="20577"/>
          <ac:spMkLst>
            <pc:docMk/>
            <pc:sldMk cId="3567761503" sldId="260"/>
            <ac:spMk id="32" creationId="{00000000-0000-0000-0000-000000000000}"/>
          </ac:spMkLst>
        </pc:spChg>
      </pc:sldChg>
      <pc:sldMasterChg chg="modSp mod modSldLayout">
        <pc:chgData name="Patrick Rowe" userId="a7e66bb7359ceccd" providerId="LiveId" clId="{DA362C80-C2A0-43A2-837F-7E28B066C4DD}" dt="2022-11-16T17:31:59.917" v="21" actId="20577"/>
        <pc:sldMasterMkLst>
          <pc:docMk/>
          <pc:sldMasterMk cId="0" sldId="2147483648"/>
        </pc:sldMasterMkLst>
        <pc:spChg chg="mod">
          <ac:chgData name="Patrick Rowe" userId="a7e66bb7359ceccd" providerId="LiveId" clId="{DA362C80-C2A0-43A2-837F-7E28B066C4DD}" dt="2022-11-16T17:31:59.917" v="21" actId="20577"/>
          <ac:spMkLst>
            <pc:docMk/>
            <pc:sldMasterMk cId="0" sldId="2147483648"/>
            <ac:spMk id="11" creationId="{00000000-0000-0000-0000-000000000000}"/>
          </ac:spMkLst>
        </pc:spChg>
        <pc:sldLayoutChg chg="modSp mod">
          <pc:chgData name="Patrick Rowe" userId="a7e66bb7359ceccd" providerId="LiveId" clId="{DA362C80-C2A0-43A2-837F-7E28B066C4DD}" dt="2022-11-16T17:31:30.021" v="19" actId="20577"/>
          <pc:sldLayoutMkLst>
            <pc:docMk/>
            <pc:sldMasterMk cId="0" sldId="2147483648"/>
            <pc:sldLayoutMk cId="293559987" sldId="2147483655"/>
          </pc:sldLayoutMkLst>
          <pc:spChg chg="mod">
            <ac:chgData name="Patrick Rowe" userId="a7e66bb7359ceccd" providerId="LiveId" clId="{DA362C80-C2A0-43A2-837F-7E28B066C4DD}" dt="2022-11-16T17:31:11.328" v="3" actId="20577"/>
            <ac:spMkLst>
              <pc:docMk/>
              <pc:sldMasterMk cId="0" sldId="2147483648"/>
              <pc:sldLayoutMk cId="293559987" sldId="2147483655"/>
              <ac:spMk id="6" creationId="{00000000-0000-0000-0000-000000000000}"/>
            </ac:spMkLst>
          </pc:spChg>
          <pc:spChg chg="mod">
            <ac:chgData name="Patrick Rowe" userId="a7e66bb7359ceccd" providerId="LiveId" clId="{DA362C80-C2A0-43A2-837F-7E28B066C4DD}" dt="2022-11-16T17:31:15.649" v="5" actId="20577"/>
            <ac:spMkLst>
              <pc:docMk/>
              <pc:sldMasterMk cId="0" sldId="2147483648"/>
              <pc:sldLayoutMk cId="293559987" sldId="2147483655"/>
              <ac:spMk id="10" creationId="{00000000-0000-0000-0000-000000000000}"/>
            </ac:spMkLst>
          </pc:spChg>
          <pc:spChg chg="mod">
            <ac:chgData name="Patrick Rowe" userId="a7e66bb7359ceccd" providerId="LiveId" clId="{DA362C80-C2A0-43A2-837F-7E28B066C4DD}" dt="2022-11-16T17:31:30.021" v="19" actId="20577"/>
            <ac:spMkLst>
              <pc:docMk/>
              <pc:sldMasterMk cId="0" sldId="2147483648"/>
              <pc:sldLayoutMk cId="293559987" sldId="2147483655"/>
              <ac:spMk id="1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 xmlns:p14="http://schemas.microsoft.com/office/powerpoint/2010/main"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3163604" y="3290285"/>
            <a:ext cx="2816797"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smtClean="0"/>
              <a:t>2023-SIW-Presentation-015</a:t>
            </a:r>
            <a:endParaRPr lang="en-US" noProof="0" dirty="0"/>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2023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February 13-17, 2023</a:t>
            </a:r>
          </a:p>
        </p:txBody>
      </p:sp>
      <p:sp>
        <p:nvSpPr>
          <p:cNvPr id="3" name="Titre 2"/>
          <p:cNvSpPr>
            <a:spLocks noGrp="1"/>
          </p:cNvSpPr>
          <p:nvPr>
            <p:ph type="title" hasCustomPrompt="1"/>
          </p:nvPr>
        </p:nvSpPr>
        <p:spPr>
          <a:xfrm>
            <a:off x="152400" y="1581150"/>
            <a:ext cx="85058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smtClean="0"/>
              <a:t>Military Writing in Simulations and Operations: </a:t>
            </a:r>
            <a:br>
              <a:rPr lang="en-US" noProof="0" dirty="0" smtClean="0"/>
            </a:br>
            <a:r>
              <a:rPr lang="en-US" noProof="0" dirty="0" smtClean="0"/>
              <a:t>Establishing Metrics and Standards</a:t>
            </a:r>
            <a:endParaRPr lang="en-US" noProof="0" dirty="0"/>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2100" b="1" i="1" baseline="0">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smtClean="0"/>
              <a:t>Dan M. Davis, </a:t>
            </a:r>
            <a:br>
              <a:rPr lang="en-US" dirty="0" smtClean="0"/>
            </a:br>
            <a:r>
              <a:rPr lang="en-US" dirty="0" smtClean="0"/>
              <a:t>Catholic Polytechnic University and University of Southern California, USA</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smtClean="0"/>
              <a:t>Co-Authors: Jennifer H. Nolan, Jerome C. Placido, John J. Tran, and Judith L. Jacobus</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41832" y="83718"/>
            <a:ext cx="7260336" cy="1335902"/>
          </a:xfrm>
          <a:prstGeom prst="rect">
            <a:avLst/>
          </a:prstGeom>
        </p:spPr>
      </p:pic>
      <p:pic>
        <p:nvPicPr>
          <p:cNvPr id="8" name="Picture 7" descr="CPU_Logo.png"/>
          <p:cNvPicPr>
            <a:picLocks noChangeAspect="1"/>
          </p:cNvPicPr>
          <p:nvPr userDrawn="1"/>
        </p:nvPicPr>
        <p:blipFill>
          <a:blip r:embed="rId3" cstate="print"/>
          <a:stretch>
            <a:fillRect/>
          </a:stretch>
        </p:blipFill>
        <p:spPr>
          <a:xfrm>
            <a:off x="76201" y="3642379"/>
            <a:ext cx="1143000" cy="1135278"/>
          </a:xfrm>
          <a:prstGeom prst="rect">
            <a:avLst/>
          </a:prstGeom>
        </p:spPr>
      </p:pic>
      <p:pic>
        <p:nvPicPr>
          <p:cNvPr id="13" name="Picture 12" descr="USCSealTrnsprntBdr copy.gif"/>
          <p:cNvPicPr>
            <a:picLocks noChangeAspect="1"/>
          </p:cNvPicPr>
          <p:nvPr userDrawn="1"/>
        </p:nvPicPr>
        <p:blipFill>
          <a:blip r:embed="rId4" cstate="print"/>
          <a:stretch>
            <a:fillRect/>
          </a:stretch>
        </p:blipFill>
        <p:spPr>
          <a:xfrm>
            <a:off x="8001000" y="3610101"/>
            <a:ext cx="1066801" cy="1095249"/>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444796" y="914400"/>
            <a:ext cx="8196263"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17426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spTree>
    <p:extLst>
      <p:ext uri="{BB962C8B-B14F-4D97-AF65-F5344CB8AC3E}">
        <p14:creationId xmlns="" xmlns:p14="http://schemas.microsoft.com/office/powerpoint/2010/main"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 name="Rectangle 2"/>
          <p:cNvSpPr/>
          <p:nvPr userDrawn="1"/>
        </p:nvSpPr>
        <p:spPr>
          <a:xfrm>
            <a:off x="1371600" y="742950"/>
            <a:ext cx="6400800" cy="4154984"/>
          </a:xfrm>
          <a:prstGeom prst="rect">
            <a:avLst/>
          </a:prstGeom>
        </p:spPr>
        <p:txBody>
          <a:bodyPr wrap="square">
            <a:spAutoFit/>
          </a:bodyPr>
          <a:lstStyle/>
          <a:p>
            <a:r>
              <a:rPr lang="en-US" sz="2200" dirty="0" smtClean="0"/>
              <a:t>The authors wish to thank all of their M&amp;S and Standards colleagues; without them we could not have contributed as well as we did. We should also note that much of the work cited was supported by grants from the Office of Naval Research's STEM Program (ONR N00014-16-1-2820) and by research assistants supported by the National Science Foundation Research Experience for Undergraduates program (NSF 1560426). Nevertheless, the positions taken in the paper are the authors’ own and do not represent in any way the views of the Department of Defense or the US Government.</a:t>
            </a:r>
            <a:endParaRPr lang="en-US" sz="2200" dirty="0"/>
          </a:p>
        </p:txBody>
      </p:sp>
      <p:sp>
        <p:nvSpPr>
          <p:cNvPr id="4" name="Title 1"/>
          <p:cNvSpPr>
            <a:spLocks noGrp="1"/>
          </p:cNvSpPr>
          <p:nvPr userDrawn="1">
            <p:ph type="title"/>
          </p:nvPr>
        </p:nvSpPr>
        <p:spPr>
          <a:xfrm>
            <a:off x="728699" y="0"/>
            <a:ext cx="6815101" cy="735546"/>
          </a:xfrm>
        </p:spPr>
        <p:txBody>
          <a:bodyPr/>
          <a:lstStyle/>
          <a:p>
            <a:r>
              <a:rPr lang="en-US" dirty="0" smtClean="0"/>
              <a:t>Acknowledgements</a:t>
            </a:r>
            <a:endParaRPr lang="en-US" dirty="0"/>
          </a:p>
        </p:txBody>
      </p:sp>
      <p:pic>
        <p:nvPicPr>
          <p:cNvPr id="5" name="Picture 4" descr="USCSealTrnsprntBdr copy.gif"/>
          <p:cNvPicPr>
            <a:picLocks noChangeAspect="1"/>
          </p:cNvPicPr>
          <p:nvPr userDrawn="1"/>
        </p:nvPicPr>
        <p:blipFill>
          <a:blip r:embed="rId2" cstate="print"/>
          <a:stretch>
            <a:fillRect/>
          </a:stretch>
        </p:blipFill>
        <p:spPr>
          <a:xfrm>
            <a:off x="7585740" y="57150"/>
            <a:ext cx="611937" cy="628255"/>
          </a:xfrm>
          <a:prstGeom prst="rect">
            <a:avLst/>
          </a:prstGeom>
        </p:spPr>
      </p:pic>
      <p:pic>
        <p:nvPicPr>
          <p:cNvPr id="6" name="Picture 5" descr="CPU_Logo.png"/>
          <p:cNvPicPr>
            <a:picLocks noChangeAspect="1"/>
          </p:cNvPicPr>
          <p:nvPr userDrawn="1"/>
        </p:nvPicPr>
        <p:blipFill>
          <a:blip r:embed="rId3" cstate="print"/>
          <a:stretch>
            <a:fillRect/>
          </a:stretch>
        </p:blipFill>
        <p:spPr>
          <a:xfrm>
            <a:off x="8319796" y="30058"/>
            <a:ext cx="690465" cy="685801"/>
          </a:xfrm>
          <a:prstGeom prst="rect">
            <a:avLst/>
          </a:prstGeom>
        </p:spPr>
      </p:pic>
    </p:spTree>
    <p:extLst>
      <p:ext uri="{BB962C8B-B14F-4D97-AF65-F5344CB8AC3E}">
        <p14:creationId xmlns="" xmlns:p14="http://schemas.microsoft.com/office/powerpoint/2010/main"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spTree>
    <p:extLst>
      <p:ext uri="{BB962C8B-B14F-4D97-AF65-F5344CB8AC3E}">
        <p14:creationId xmlns="" xmlns:p14="http://schemas.microsoft.com/office/powerpoint/2010/main" val="191913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2023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p:cNvSpPr>
            <a:spLocks noGrp="1"/>
          </p:cNvSpPr>
          <p:nvPr>
            <p:ph type="title"/>
          </p:nvPr>
        </p:nvSpPr>
        <p:spPr>
          <a:xfrm>
            <a:off x="152400" y="1581150"/>
            <a:ext cx="85058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smtClean="0"/>
              <a:t>Military Writing in Simulations and Operations: </a:t>
            </a:r>
            <a:br>
              <a:rPr lang="en-US" noProof="0" dirty="0" smtClean="0"/>
            </a:br>
            <a:r>
              <a:rPr lang="en-US" noProof="0" dirty="0" smtClean="0"/>
              <a:t>Establishing Metrics and Standards</a:t>
            </a:r>
            <a:endParaRPr lang="en-US" noProof="0" dirty="0"/>
          </a:p>
        </p:txBody>
      </p:sp>
      <p:sp>
        <p:nvSpPr>
          <p:cNvPr id="13" name="Espace réservé du texte 18"/>
          <p:cNvSpPr>
            <a:spLocks noGrp="1"/>
          </p:cNvSpPr>
          <p:nvPr>
            <p:ph type="body" sz="quarter" idx="10"/>
          </p:nvPr>
        </p:nvSpPr>
        <p:spPr>
          <a:xfrm>
            <a:off x="783264" y="3369855"/>
            <a:ext cx="7620000" cy="860599"/>
          </a:xfrm>
          <a:prstGeom prst="rect">
            <a:avLst/>
          </a:prstGeom>
        </p:spPr>
        <p:txBody>
          <a:bodyPr vert="horz" lIns="91440" tIns="45720" rIns="91440" bIns="45720" rtlCol="0">
            <a:normAutofit fontScale="775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2100" b="1" i="1" baseline="0">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smtClean="0"/>
              <a:t>Dan M. Davis, </a:t>
            </a:r>
            <a:br>
              <a:rPr lang="en-US" dirty="0" smtClean="0"/>
            </a:br>
            <a:r>
              <a:rPr lang="en-US" dirty="0" smtClean="0"/>
              <a:t>Catholic Polytechnic University and University of Southern California, USA</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smtClean="0"/>
              <a:t>Co-Authors: Jennifer H. Nolan, Jerome C. Placido, John J. Tran, &amp; Judith L. Jacobus</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14" name="Picture 13" descr="CPU_Logo.png"/>
          <p:cNvPicPr>
            <a:picLocks noChangeAspect="1"/>
          </p:cNvPicPr>
          <p:nvPr/>
        </p:nvPicPr>
        <p:blipFill>
          <a:blip r:embed="rId2" cstate="print"/>
          <a:stretch>
            <a:fillRect/>
          </a:stretch>
        </p:blipFill>
        <p:spPr>
          <a:xfrm>
            <a:off x="76201" y="3642379"/>
            <a:ext cx="1143000" cy="1135278"/>
          </a:xfrm>
          <a:prstGeom prst="rect">
            <a:avLst/>
          </a:prstGeom>
        </p:spPr>
      </p:pic>
      <p:pic>
        <p:nvPicPr>
          <p:cNvPr id="15" name="Picture 14" descr="USCSealTrnsprntBdr copy.gif"/>
          <p:cNvPicPr>
            <a:picLocks noChangeAspect="1"/>
          </p:cNvPicPr>
          <p:nvPr/>
        </p:nvPicPr>
        <p:blipFill>
          <a:blip r:embed="rId3" cstate="print"/>
          <a:stretch>
            <a:fillRect/>
          </a:stretch>
        </p:blipFill>
        <p:spPr>
          <a:xfrm>
            <a:off x="8001000" y="3610101"/>
            <a:ext cx="1066801" cy="1095249"/>
          </a:xfrm>
          <a:prstGeom prst="rect">
            <a:avLst/>
          </a:prstGeom>
        </p:spPr>
      </p:pic>
    </p:spTree>
    <p:extLst>
      <p:ext uri="{BB962C8B-B14F-4D97-AF65-F5344CB8AC3E}">
        <p14:creationId xmlns="" xmlns:p14="http://schemas.microsoft.com/office/powerpoint/2010/main"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0" tIns="45720" rIns="91440" bIns="45720" rtlCol="0" anchor="ctr">
            <a:noAutofit/>
          </a:bodyPr>
          <a:lstStyle/>
          <a:p>
            <a:r>
              <a:rPr lang="en-US" dirty="0" smtClean="0"/>
              <a:t>Emerging Technologies </a:t>
            </a:r>
            <a:r>
              <a:rPr lang="en-US" i="1" dirty="0" smtClean="0"/>
              <a:t>e.g</a:t>
            </a:r>
            <a:r>
              <a:rPr lang="en-US" dirty="0" smtClean="0"/>
              <a:t>. Quantum Computing</a:t>
            </a:r>
            <a:endParaRPr lang="en-US" dirty="0"/>
          </a:p>
        </p:txBody>
      </p:sp>
      <p:sp>
        <p:nvSpPr>
          <p:cNvPr id="3" name="Espace réservé du contenu 2"/>
          <p:cNvSpPr>
            <a:spLocks noGrp="1"/>
          </p:cNvSpPr>
          <p:nvPr>
            <p:ph idx="1"/>
          </p:nvPr>
        </p:nvSpPr>
        <p:spPr>
          <a:xfrm>
            <a:off x="0" y="786815"/>
            <a:ext cx="4486939" cy="4061631"/>
          </a:xfrm>
        </p:spPr>
        <p:txBody>
          <a:bodyPr/>
          <a:lstStyle/>
          <a:p>
            <a:r>
              <a:rPr lang="en-US" dirty="0" smtClean="0"/>
              <a:t>Several major new approaches</a:t>
            </a:r>
          </a:p>
          <a:p>
            <a:pPr lvl="1"/>
            <a:r>
              <a:rPr lang="en-US" dirty="0" smtClean="0"/>
              <a:t>Neural Net Training</a:t>
            </a:r>
          </a:p>
          <a:p>
            <a:pPr lvl="1"/>
            <a:r>
              <a:rPr lang="en-US" dirty="0" smtClean="0"/>
              <a:t>Big Data Analyses</a:t>
            </a:r>
          </a:p>
          <a:p>
            <a:pPr lvl="1"/>
            <a:r>
              <a:rPr lang="en-US" dirty="0" smtClean="0"/>
              <a:t>Deep Learning Insights</a:t>
            </a:r>
          </a:p>
          <a:p>
            <a:r>
              <a:rPr lang="en-US" dirty="0" smtClean="0"/>
              <a:t>Can deliver what humans can’t</a:t>
            </a:r>
          </a:p>
          <a:p>
            <a:r>
              <a:rPr lang="en-US" dirty="0" smtClean="0"/>
              <a:t>Quantum computing is stochastic</a:t>
            </a:r>
          </a:p>
          <a:p>
            <a:r>
              <a:rPr lang="en-US" dirty="0" smtClean="0"/>
              <a:t>Free from human frailties</a:t>
            </a:r>
          </a:p>
          <a:p>
            <a:r>
              <a:rPr lang="en-US" dirty="0" smtClean="0"/>
              <a:t>Automatically probe progress</a:t>
            </a:r>
            <a:endParaRPr lang="en-US" dirty="0"/>
          </a:p>
          <a:p>
            <a:pPr lvl="1"/>
            <a:r>
              <a:rPr lang="en-US" dirty="0" smtClean="0"/>
              <a:t>Photo Credits</a:t>
            </a:r>
            <a:endParaRPr lang="en-US" dirty="0"/>
          </a:p>
          <a:p>
            <a:pPr lvl="2"/>
            <a:r>
              <a:rPr lang="en-US" dirty="0" smtClean="0"/>
              <a:t>D-Wave</a:t>
            </a:r>
          </a:p>
          <a:p>
            <a:pPr lvl="2"/>
            <a:r>
              <a:rPr lang="en-US" dirty="0" smtClean="0"/>
              <a:t>        IBM</a:t>
            </a:r>
          </a:p>
          <a:p>
            <a:pPr lvl="2"/>
            <a:r>
              <a:rPr lang="en-US" dirty="0" smtClean="0"/>
              <a:t>Honeywell</a:t>
            </a:r>
            <a:endParaRPr lang="en-US" dirty="0"/>
          </a:p>
        </p:txBody>
      </p:sp>
      <p:pic>
        <p:nvPicPr>
          <p:cNvPr id="4" name="Picture 3" descr="d_wave_012-824x549.jpeg"/>
          <p:cNvPicPr/>
          <p:nvPr/>
        </p:nvPicPr>
        <p:blipFill>
          <a:blip r:embed="rId2" cstate="print"/>
          <a:stretch>
            <a:fillRect/>
          </a:stretch>
        </p:blipFill>
        <p:spPr>
          <a:xfrm>
            <a:off x="3918088" y="819150"/>
            <a:ext cx="2590800" cy="1752600"/>
          </a:xfrm>
          <a:prstGeom prst="rect">
            <a:avLst/>
          </a:prstGeom>
        </p:spPr>
      </p:pic>
      <p:pic>
        <p:nvPicPr>
          <p:cNvPr id="5124" name="Picture 4" descr="https://www.verdict.co.uk/wp-content/uploads/2020/09/The-future-of-quantum-computing.jpg"/>
          <p:cNvPicPr>
            <a:picLocks noChangeAspect="1" noChangeArrowheads="1"/>
          </p:cNvPicPr>
          <p:nvPr/>
        </p:nvPicPr>
        <p:blipFill>
          <a:blip r:embed="rId3" cstate="print"/>
          <a:srcRect/>
          <a:stretch>
            <a:fillRect/>
          </a:stretch>
        </p:blipFill>
        <p:spPr bwMode="auto">
          <a:xfrm>
            <a:off x="6166649" y="1576207"/>
            <a:ext cx="2672551" cy="2138543"/>
          </a:xfrm>
          <a:prstGeom prst="rect">
            <a:avLst/>
          </a:prstGeom>
          <a:noFill/>
        </p:spPr>
      </p:pic>
      <p:pic>
        <p:nvPicPr>
          <p:cNvPr id="5122" name="Picture 2" descr="https://qfinitylabs.com/wp-content/uploads/2021/04/honeywell-to-release-the-most-powerful-quantum-computer-yet-by-mid-2020-600x300.jpg"/>
          <p:cNvPicPr>
            <a:picLocks noChangeAspect="1" noChangeArrowheads="1"/>
          </p:cNvPicPr>
          <p:nvPr/>
        </p:nvPicPr>
        <p:blipFill>
          <a:blip r:embed="rId4" cstate="print"/>
          <a:srcRect/>
          <a:stretch>
            <a:fillRect/>
          </a:stretch>
        </p:blipFill>
        <p:spPr bwMode="auto">
          <a:xfrm>
            <a:off x="3763926" y="3181350"/>
            <a:ext cx="3094074" cy="1547037"/>
          </a:xfrm>
          <a:prstGeom prst="rect">
            <a:avLst/>
          </a:prstGeom>
          <a:noFill/>
        </p:spPr>
      </p:pic>
    </p:spTree>
    <p:extLst>
      <p:ext uri="{BB962C8B-B14F-4D97-AF65-F5344CB8AC3E}">
        <p14:creationId xmlns="" xmlns:p14="http://schemas.microsoft.com/office/powerpoint/2010/main" val="109672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the future offer?</a:t>
            </a:r>
            <a:endParaRPr lang="en-US" dirty="0"/>
          </a:p>
        </p:txBody>
      </p:sp>
      <p:sp>
        <p:nvSpPr>
          <p:cNvPr id="3" name="Content Placeholder 2"/>
          <p:cNvSpPr>
            <a:spLocks noGrp="1"/>
          </p:cNvSpPr>
          <p:nvPr>
            <p:ph idx="1"/>
          </p:nvPr>
        </p:nvSpPr>
        <p:spPr>
          <a:xfrm>
            <a:off x="198475" y="914400"/>
            <a:ext cx="5748670" cy="3714750"/>
          </a:xfrm>
        </p:spPr>
        <p:txBody>
          <a:bodyPr/>
          <a:lstStyle/>
          <a:p>
            <a:r>
              <a:rPr lang="en-US" dirty="0" smtClean="0"/>
              <a:t>Writing is not a trivial task</a:t>
            </a:r>
          </a:p>
          <a:p>
            <a:r>
              <a:rPr lang="en-US" dirty="0" smtClean="0"/>
              <a:t>Training may not have prepared individual</a:t>
            </a:r>
          </a:p>
          <a:p>
            <a:r>
              <a:rPr lang="en-US" dirty="0" smtClean="0"/>
              <a:t>Collating existing written and spoken passages now can be executed, monitored and graded</a:t>
            </a:r>
          </a:p>
          <a:p>
            <a:r>
              <a:rPr lang="en-US" dirty="0" smtClean="0"/>
              <a:t>Progress then compared to </a:t>
            </a:r>
            <a:r>
              <a:rPr lang="en-US" dirty="0" err="1" smtClean="0"/>
              <a:t>FitRep</a:t>
            </a:r>
            <a:r>
              <a:rPr lang="en-US" dirty="0" smtClean="0"/>
              <a:t>/OER rating</a:t>
            </a:r>
          </a:p>
          <a:p>
            <a:r>
              <a:rPr lang="en-US" dirty="0" smtClean="0"/>
              <a:t>Remedial refreshers  recommended</a:t>
            </a:r>
          </a:p>
          <a:p>
            <a:r>
              <a:rPr lang="en-US" dirty="0" smtClean="0"/>
              <a:t>One could </a:t>
            </a:r>
            <a:r>
              <a:rPr lang="en-US" dirty="0" smtClean="0"/>
              <a:t>choose to </a:t>
            </a:r>
            <a:r>
              <a:rPr lang="en-US" dirty="0" smtClean="0"/>
              <a:t>make results </a:t>
            </a:r>
            <a:r>
              <a:rPr lang="en-US" dirty="0" smtClean="0"/>
              <a:t>part of the official record or to keep confidential </a:t>
            </a:r>
          </a:p>
          <a:p>
            <a:r>
              <a:rPr lang="en-US" dirty="0" smtClean="0"/>
              <a:t>Coaching from virtual conversational mentor</a:t>
            </a:r>
          </a:p>
          <a:p>
            <a:endParaRPr lang="en-US" dirty="0"/>
          </a:p>
        </p:txBody>
      </p:sp>
      <p:pic>
        <p:nvPicPr>
          <p:cNvPr id="4" name="Content Placeholder 3" descr="NavyOfficerWriting.jpg"/>
          <p:cNvPicPr>
            <a:picLocks noChangeAspect="1"/>
          </p:cNvPicPr>
          <p:nvPr/>
        </p:nvPicPr>
        <p:blipFill>
          <a:blip r:embed="rId2" cstate="print"/>
          <a:stretch>
            <a:fillRect/>
          </a:stretch>
        </p:blipFill>
        <p:spPr>
          <a:xfrm>
            <a:off x="6067632" y="971550"/>
            <a:ext cx="2843784" cy="3121152"/>
          </a:xfrm>
          <a:prstGeom prst="rect">
            <a:avLst/>
          </a:prstGeom>
        </p:spPr>
      </p:pic>
      <p:sp>
        <p:nvSpPr>
          <p:cNvPr id="5" name="TextBox 4"/>
          <p:cNvSpPr txBox="1"/>
          <p:nvPr/>
        </p:nvSpPr>
        <p:spPr>
          <a:xfrm>
            <a:off x="6067632" y="4095750"/>
            <a:ext cx="2843784" cy="584775"/>
          </a:xfrm>
          <a:prstGeom prst="rect">
            <a:avLst/>
          </a:prstGeom>
          <a:noFill/>
        </p:spPr>
        <p:txBody>
          <a:bodyPr wrap="square" rtlCol="0">
            <a:spAutoFit/>
          </a:bodyPr>
          <a:lstStyle/>
          <a:p>
            <a:pPr algn="ctr"/>
            <a:r>
              <a:rPr lang="en-US" sz="1600" b="1" dirty="0" smtClean="0"/>
              <a:t>Young Navy Civil Engineer: Drafting a document</a:t>
            </a:r>
            <a:endParaRPr lang="en-US" sz="1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idx="1"/>
          </p:nvPr>
        </p:nvSpPr>
        <p:spPr>
          <a:xfrm>
            <a:off x="444796" y="914400"/>
            <a:ext cx="7685567" cy="3714750"/>
          </a:xfrm>
        </p:spPr>
        <p:txBody>
          <a:bodyPr/>
          <a:lstStyle/>
          <a:p>
            <a:r>
              <a:rPr lang="en-US" sz="2400" dirty="0" smtClean="0"/>
              <a:t>Writing and presenting are two of the most critical skills for military personnel</a:t>
            </a:r>
          </a:p>
          <a:p>
            <a:r>
              <a:rPr lang="en-US" sz="2400" dirty="0" smtClean="0"/>
              <a:t>Current procedures are constrained by a lack of standards, elevated ops schedules and dwindling staffs</a:t>
            </a:r>
          </a:p>
          <a:p>
            <a:r>
              <a:rPr lang="en-US" sz="2400" dirty="0" smtClean="0"/>
              <a:t>Current training does not provide sufficient assistance</a:t>
            </a:r>
          </a:p>
          <a:p>
            <a:r>
              <a:rPr lang="en-US" sz="2400" dirty="0" smtClean="0"/>
              <a:t>Techniques are available that might enable significant progress using emerging technical capabilities</a:t>
            </a:r>
          </a:p>
          <a:p>
            <a:r>
              <a:rPr lang="en-US" sz="2400" dirty="0" smtClean="0"/>
              <a:t>The M&amp;S Standards community has a position to champion this issue</a:t>
            </a:r>
          </a:p>
          <a:p>
            <a:pPr>
              <a:buNone/>
            </a:pP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32480" y="2421709"/>
            <a:ext cx="1879041" cy="300082"/>
          </a:xfrm>
          <a:prstGeom prst="rect">
            <a:avLst/>
          </a:prstGeom>
          <a:noFill/>
        </p:spPr>
        <p:txBody>
          <a:bodyPr wrap="none" rtlCol="0">
            <a:spAutoFit/>
          </a:bodyPr>
          <a:lstStyle/>
          <a:p>
            <a:r>
              <a:rPr lang="en-US" sz="1350" dirty="0"/>
              <a:t>(Slide based on “Blank”)</a:t>
            </a:r>
          </a:p>
        </p:txBody>
      </p:sp>
    </p:spTree>
    <p:extLst>
      <p:ext uri="{BB962C8B-B14F-4D97-AF65-F5344CB8AC3E}">
        <p14:creationId xmlns="" xmlns:p14="http://schemas.microsoft.com/office/powerpoint/2010/main" val="1242697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Theses of Paper</a:t>
            </a:r>
            <a:endParaRPr lang="en-US" dirty="0"/>
          </a:p>
        </p:txBody>
      </p:sp>
      <p:sp>
        <p:nvSpPr>
          <p:cNvPr id="3" name="TextBox 2"/>
          <p:cNvSpPr txBox="1"/>
          <p:nvPr/>
        </p:nvSpPr>
        <p:spPr>
          <a:xfrm>
            <a:off x="361502" y="878957"/>
            <a:ext cx="8428074" cy="3785652"/>
          </a:xfrm>
          <a:prstGeom prst="rect">
            <a:avLst/>
          </a:prstGeom>
          <a:noFill/>
        </p:spPr>
        <p:txBody>
          <a:bodyPr wrap="square" rtlCol="0">
            <a:spAutoFit/>
          </a:bodyPr>
          <a:lstStyle/>
          <a:p>
            <a:pPr algn="just"/>
            <a:r>
              <a:rPr lang="en-US" sz="2400" b="1" dirty="0" smtClean="0"/>
              <a:t>A major thesis of this paper is that, given that communication skills are a primary requisite for military success, scant attention is paid to both training and evaluation of that skill. </a:t>
            </a:r>
          </a:p>
          <a:p>
            <a:pPr algn="just"/>
            <a:endParaRPr lang="en-US" sz="2400" b="1" dirty="0" smtClean="0"/>
          </a:p>
          <a:p>
            <a:pPr algn="just"/>
            <a:r>
              <a:rPr lang="en-US" sz="2400" b="1" dirty="0" smtClean="0"/>
              <a:t>Another is that the Modeling and Simulation community may not have sufficiently focused on this vital ability. </a:t>
            </a:r>
          </a:p>
          <a:p>
            <a:pPr algn="just"/>
            <a:endParaRPr lang="en-US" sz="2400" b="1" dirty="0" smtClean="0"/>
          </a:p>
          <a:p>
            <a:pPr algn="just"/>
            <a:r>
              <a:rPr lang="en-US" sz="2400" b="1" dirty="0" smtClean="0"/>
              <a:t>A third derivative thesis is that much of this hesitancy can be ascribed to the lack of identification, qualification, quantification and instantiation of both figures of merit and levels of mastery.</a:t>
            </a:r>
            <a:endParaRPr lang="en-US" sz="2400" dirty="0"/>
          </a:p>
        </p:txBody>
      </p:sp>
    </p:spTree>
    <p:extLst>
      <p:ext uri="{BB962C8B-B14F-4D97-AF65-F5344CB8AC3E}">
        <p14:creationId xmlns="" xmlns:p14="http://schemas.microsoft.com/office/powerpoint/2010/main" val="320587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communicate</a:t>
            </a:r>
            <a:endParaRPr lang="en-US" dirty="0"/>
          </a:p>
        </p:txBody>
      </p:sp>
      <p:sp>
        <p:nvSpPr>
          <p:cNvPr id="3" name="Content Placeholder 2"/>
          <p:cNvSpPr>
            <a:spLocks noGrp="1"/>
          </p:cNvSpPr>
          <p:nvPr>
            <p:ph idx="1"/>
          </p:nvPr>
        </p:nvSpPr>
        <p:spPr>
          <a:xfrm>
            <a:off x="155954" y="914400"/>
            <a:ext cx="4224670" cy="3714750"/>
          </a:xfrm>
        </p:spPr>
        <p:txBody>
          <a:bodyPr/>
          <a:lstStyle/>
          <a:p>
            <a:r>
              <a:rPr lang="en-US" dirty="0" smtClean="0"/>
              <a:t>Coordination of groups require an effective mode for passing information up and down</a:t>
            </a:r>
          </a:p>
          <a:p>
            <a:r>
              <a:rPr lang="en-US" dirty="0" smtClean="0"/>
              <a:t>Failures to do so can result in catastrophic losses</a:t>
            </a:r>
          </a:p>
          <a:p>
            <a:r>
              <a:rPr lang="en-US" dirty="0" smtClean="0"/>
              <a:t>Poor writing skills will injure career progression</a:t>
            </a:r>
          </a:p>
          <a:p>
            <a:r>
              <a:rPr lang="en-US" dirty="0" smtClean="0"/>
              <a:t>A general lack of communication to the public will result in failure of support therefrom</a:t>
            </a:r>
            <a:endParaRPr lang="en-US" dirty="0"/>
          </a:p>
        </p:txBody>
      </p:sp>
      <p:pic>
        <p:nvPicPr>
          <p:cNvPr id="4" name="Picture 3"/>
          <p:cNvPicPr/>
          <p:nvPr/>
        </p:nvPicPr>
        <p:blipFill>
          <a:blip r:embed="rId2" cstate="print"/>
          <a:stretch>
            <a:fillRect/>
          </a:stretch>
        </p:blipFill>
        <p:spPr>
          <a:xfrm>
            <a:off x="4416052" y="890030"/>
            <a:ext cx="4494752" cy="37174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when </a:t>
            </a:r>
            <a:r>
              <a:rPr lang="en-US" dirty="0" smtClean="0"/>
              <a:t>“comms” </a:t>
            </a:r>
            <a:r>
              <a:rPr lang="en-US" dirty="0" smtClean="0"/>
              <a:t>fail?</a:t>
            </a:r>
            <a:endParaRPr lang="en-US" dirty="0"/>
          </a:p>
        </p:txBody>
      </p:sp>
      <p:sp>
        <p:nvSpPr>
          <p:cNvPr id="3" name="Content Placeholder 2"/>
          <p:cNvSpPr>
            <a:spLocks noGrp="1"/>
          </p:cNvSpPr>
          <p:nvPr>
            <p:ph idx="1"/>
          </p:nvPr>
        </p:nvSpPr>
        <p:spPr>
          <a:xfrm>
            <a:off x="721229" y="949840"/>
            <a:ext cx="7777716" cy="3714750"/>
          </a:xfrm>
        </p:spPr>
        <p:txBody>
          <a:bodyPr/>
          <a:lstStyle/>
          <a:p>
            <a:r>
              <a:rPr lang="en-US" dirty="0" smtClean="0"/>
              <a:t>Public unaware of </a:t>
            </a:r>
            <a:r>
              <a:rPr lang="en-US" dirty="0" smtClean="0"/>
              <a:t>what </a:t>
            </a:r>
            <a:r>
              <a:rPr lang="en-US" dirty="0" smtClean="0"/>
              <a:t>it means to serve in the military</a:t>
            </a:r>
          </a:p>
          <a:p>
            <a:r>
              <a:rPr lang="en-US" dirty="0" smtClean="0"/>
              <a:t>Only the very junior ranks (E-1 to E3?) are spared the need to write much</a:t>
            </a:r>
          </a:p>
          <a:p>
            <a:r>
              <a:rPr lang="en-US" dirty="0" smtClean="0"/>
              <a:t>Much depends on how well information is communicated</a:t>
            </a:r>
          </a:p>
          <a:p>
            <a:pPr lvl="1"/>
            <a:r>
              <a:rPr lang="en-US" dirty="0" smtClean="0"/>
              <a:t>Mission success</a:t>
            </a:r>
          </a:p>
          <a:p>
            <a:pPr lvl="1"/>
            <a:r>
              <a:rPr lang="en-US" dirty="0" smtClean="0"/>
              <a:t>Combat losses</a:t>
            </a:r>
          </a:p>
          <a:p>
            <a:pPr lvl="1"/>
            <a:r>
              <a:rPr lang="en-US" dirty="0" smtClean="0"/>
              <a:t>Operational effectiveness</a:t>
            </a:r>
          </a:p>
          <a:p>
            <a:pPr lvl="1"/>
            <a:r>
              <a:rPr lang="en-US" dirty="0" smtClean="0"/>
              <a:t>Career progression</a:t>
            </a:r>
          </a:p>
          <a:p>
            <a:r>
              <a:rPr lang="en-US" dirty="0" smtClean="0"/>
              <a:t>Many simulations do not include, let alone evaluate communications from live participants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new personnel know how to write and speak?</a:t>
            </a:r>
            <a:endParaRPr lang="en-US" dirty="0"/>
          </a:p>
        </p:txBody>
      </p:sp>
      <p:sp>
        <p:nvSpPr>
          <p:cNvPr id="3" name="Content Placeholder 2"/>
          <p:cNvSpPr>
            <a:spLocks noGrp="1"/>
          </p:cNvSpPr>
          <p:nvPr>
            <p:ph idx="1"/>
          </p:nvPr>
        </p:nvSpPr>
        <p:spPr/>
        <p:txBody>
          <a:bodyPr/>
          <a:lstStyle/>
          <a:p>
            <a:r>
              <a:rPr lang="en-US" dirty="0" smtClean="0"/>
              <a:t>The perception in the military, higher education and industry is that new accessions were already taught to write and speak with</a:t>
            </a:r>
          </a:p>
          <a:p>
            <a:pPr lvl="1"/>
            <a:r>
              <a:rPr lang="en-US" dirty="0" smtClean="0"/>
              <a:t>Conciseness</a:t>
            </a:r>
          </a:p>
          <a:p>
            <a:pPr lvl="1"/>
            <a:r>
              <a:rPr lang="en-US" dirty="0" smtClean="0"/>
              <a:t>Cogency</a:t>
            </a:r>
          </a:p>
          <a:p>
            <a:pPr lvl="1"/>
            <a:r>
              <a:rPr lang="en-US" dirty="0" smtClean="0"/>
              <a:t>Compelling force</a:t>
            </a:r>
          </a:p>
          <a:p>
            <a:r>
              <a:rPr lang="en-US" dirty="0" smtClean="0"/>
              <a:t>All of the communities mentioned have found that this is not true</a:t>
            </a:r>
          </a:p>
          <a:p>
            <a:r>
              <a:rPr lang="en-US" dirty="0" smtClean="0"/>
              <a:t>Anecdotally, it seems all have fallen prey to that vision from the Wizard of Oz that a piece of paper makes the Scarecrow intelligent</a:t>
            </a:r>
          </a:p>
          <a:p>
            <a:pPr lvl="1"/>
            <a:r>
              <a:rPr lang="en-US" smtClean="0"/>
              <a:t>FitRep</a:t>
            </a:r>
            <a:r>
              <a:rPr lang="en-US" dirty="0" smtClean="0"/>
              <a:t> </a:t>
            </a:r>
            <a:r>
              <a:rPr lang="en-US" dirty="0" smtClean="0"/>
              <a:t>input inept</a:t>
            </a:r>
          </a:p>
          <a:p>
            <a:pPr lvl="1"/>
            <a:r>
              <a:rPr lang="en-US" dirty="0" smtClean="0"/>
              <a:t>CalState Officer issues</a:t>
            </a:r>
          </a:p>
          <a:p>
            <a:pPr lvl="1"/>
            <a:r>
              <a:rPr lang="en-US" dirty="0" smtClean="0"/>
              <a:t>CEO of computer company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How much Writing Time do Professionals Spend</a:t>
            </a:r>
            <a:endParaRPr lang="en-US" dirty="0"/>
          </a:p>
        </p:txBody>
      </p:sp>
      <p:graphicFrame>
        <p:nvGraphicFramePr>
          <p:cNvPr id="5" name="Table 4"/>
          <p:cNvGraphicFramePr>
            <a:graphicFrameLocks noGrp="1"/>
          </p:cNvGraphicFramePr>
          <p:nvPr/>
        </p:nvGraphicFramePr>
        <p:xfrm>
          <a:off x="347735" y="1924942"/>
          <a:ext cx="8415265" cy="2676862"/>
        </p:xfrm>
        <a:graphic>
          <a:graphicData uri="http://schemas.openxmlformats.org/drawingml/2006/table">
            <a:tbl>
              <a:tblPr/>
              <a:tblGrid>
                <a:gridCol w="1744345"/>
                <a:gridCol w="609600"/>
                <a:gridCol w="685800"/>
                <a:gridCol w="609600"/>
                <a:gridCol w="457200"/>
                <a:gridCol w="304800"/>
                <a:gridCol w="1752600"/>
                <a:gridCol w="609600"/>
                <a:gridCol w="533400"/>
                <a:gridCol w="609600"/>
                <a:gridCol w="498720"/>
              </a:tblGrid>
              <a:tr h="191255">
                <a:tc>
                  <a:txBody>
                    <a:bodyPr/>
                    <a:lstStyle/>
                    <a:p>
                      <a:pPr algn="ctr" fontAlgn="b"/>
                      <a:r>
                        <a:rPr lang="en-US" sz="1200" b="1" i="0" u="none" strike="noStrike" dirty="0">
                          <a:solidFill>
                            <a:srgbClr val="000000"/>
                          </a:solidFill>
                          <a:latin typeface="Calibri"/>
                        </a:rPr>
                        <a:t>Profession</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Degree</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Writing</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Speaking</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Total</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Profession</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Degree</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Writing</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Speaking</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Total</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2940">
                <a:tc>
                  <a:txBody>
                    <a:bodyPr/>
                    <a:lstStyle/>
                    <a:p>
                      <a:pPr algn="l" fontAlgn="b"/>
                      <a:r>
                        <a:rPr lang="en-US" sz="1200" b="0" i="0" u="none" strike="noStrike" dirty="0">
                          <a:solidFill>
                            <a:srgbClr val="000000"/>
                          </a:solidFill>
                          <a:latin typeface="Calibri"/>
                        </a:rPr>
                        <a:t> Navy LTJG Sub Surface</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BS</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15%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25%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Research Manager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PhD</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60%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70%</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621">
                <a:tc>
                  <a:txBody>
                    <a:bodyPr/>
                    <a:lstStyle/>
                    <a:p>
                      <a:pPr algn="l" fontAlgn="b"/>
                      <a:r>
                        <a:rPr lang="en-US" sz="1200" b="0" i="0" u="none" strike="noStrike">
                          <a:solidFill>
                            <a:srgbClr val="000000"/>
                          </a:solidFill>
                          <a:latin typeface="Calibri"/>
                        </a:rPr>
                        <a:t> Research Group Leader </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PhD</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15%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15%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30%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CDR Navy Cryptologist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BA</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50%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70%</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621">
                <a:tc>
                  <a:txBody>
                    <a:bodyPr/>
                    <a:lstStyle/>
                    <a:p>
                      <a:pPr algn="l" fontAlgn="b"/>
                      <a:r>
                        <a:rPr lang="en-US" sz="1200" b="0" i="0" u="none" strike="noStrike">
                          <a:solidFill>
                            <a:srgbClr val="000000"/>
                          </a:solidFill>
                          <a:latin typeface="Calibri"/>
                        </a:rPr>
                        <a:t> Retired </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PhD</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30%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35%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Research Project Mgr</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JD</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60%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10%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70%</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621">
                <a:tc>
                  <a:txBody>
                    <a:bodyPr/>
                    <a:lstStyle/>
                    <a:p>
                      <a:pPr algn="l" fontAlgn="b"/>
                      <a:r>
                        <a:rPr lang="en-US" sz="1200" b="0" i="0" u="none" strike="noStrike">
                          <a:solidFill>
                            <a:srgbClr val="000000"/>
                          </a:solidFill>
                          <a:latin typeface="Calibri"/>
                        </a:rPr>
                        <a:t> Industry Programmer </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PhD</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20%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40%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CPO Navy Instructor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BA</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20%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50%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70%</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621">
                <a:tc>
                  <a:txBody>
                    <a:bodyPr/>
                    <a:lstStyle/>
                    <a:p>
                      <a:pPr algn="l" fontAlgn="b"/>
                      <a:r>
                        <a:rPr lang="en-US" sz="1200" b="0" i="0" u="none" strike="noStrike">
                          <a:solidFill>
                            <a:srgbClr val="000000"/>
                          </a:solidFill>
                          <a:latin typeface="Calibri"/>
                        </a:rPr>
                        <a:t> Coder </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MS</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35%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45%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Coder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AA</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60%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80%</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621">
                <a:tc>
                  <a:txBody>
                    <a:bodyPr/>
                    <a:lstStyle/>
                    <a:p>
                      <a:pPr algn="l" fontAlgn="b"/>
                      <a:r>
                        <a:rPr lang="en-US" sz="1200" b="0" i="0" u="none" strike="noStrike">
                          <a:solidFill>
                            <a:srgbClr val="000000"/>
                          </a:solidFill>
                          <a:latin typeface="Calibri"/>
                        </a:rPr>
                        <a:t> Captain Coast Guard</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DDS</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25%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20%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45%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College Instructor</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PhD</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40%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40%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80%</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621">
                <a:tc>
                  <a:txBody>
                    <a:bodyPr/>
                    <a:lstStyle/>
                    <a:p>
                      <a:pPr algn="l" fontAlgn="b"/>
                      <a:r>
                        <a:rPr lang="en-US" sz="1200" b="0" i="0" u="none" strike="noStrike">
                          <a:solidFill>
                            <a:srgbClr val="000000"/>
                          </a:solidFill>
                          <a:latin typeface="Calibri"/>
                        </a:rPr>
                        <a:t> Coder </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BS</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40%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50%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Army Major - Colonel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PhD</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60%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20%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80%</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621">
                <a:tc>
                  <a:txBody>
                    <a:bodyPr/>
                    <a:lstStyle/>
                    <a:p>
                      <a:pPr algn="l" fontAlgn="b"/>
                      <a:r>
                        <a:rPr lang="en-US" sz="1200" b="0" i="0" u="none" strike="noStrike">
                          <a:solidFill>
                            <a:srgbClr val="000000"/>
                          </a:solidFill>
                          <a:latin typeface="Calibri"/>
                        </a:rPr>
                        <a:t> Army Lt - Captain (Infantry)</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BS</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40%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50%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Researcher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PhD</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70%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80%</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621">
                <a:tc>
                  <a:txBody>
                    <a:bodyPr/>
                    <a:lstStyle/>
                    <a:p>
                      <a:pPr algn="l" fontAlgn="b"/>
                      <a:r>
                        <a:rPr lang="en-US" sz="1200" b="0" i="0" u="none" strike="noStrike">
                          <a:solidFill>
                            <a:srgbClr val="000000"/>
                          </a:solidFill>
                          <a:latin typeface="Calibri"/>
                        </a:rPr>
                        <a:t> Recovery Room RN</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BSN</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35%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25%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60%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Air Force Colonel Missiles</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JD</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60%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20%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80%</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621">
                <a:tc>
                  <a:txBody>
                    <a:bodyPr/>
                    <a:lstStyle/>
                    <a:p>
                      <a:pPr algn="l" fontAlgn="b"/>
                      <a:r>
                        <a:rPr lang="en-US" sz="1200" b="0" i="0" u="none" strike="noStrike">
                          <a:solidFill>
                            <a:srgbClr val="000000"/>
                          </a:solidFill>
                          <a:latin typeface="Calibri"/>
                        </a:rPr>
                        <a:t> Navy Electrician CPO</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BA</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40%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20%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60%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CPO Navy Linguist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BA</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65%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15%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80%</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621">
                <a:tc>
                  <a:txBody>
                    <a:bodyPr/>
                    <a:lstStyle/>
                    <a:p>
                      <a:pPr algn="l" fontAlgn="b"/>
                      <a:r>
                        <a:rPr lang="en-US" sz="1200" b="0" i="0" u="none" strike="noStrike">
                          <a:solidFill>
                            <a:srgbClr val="000000"/>
                          </a:solidFill>
                          <a:latin typeface="Calibri"/>
                        </a:rPr>
                        <a:t> Capt Marine Artillery</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MA</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35%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25%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60%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Tech Instructor</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BS</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75%</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85%</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940">
                <a:tc>
                  <a:txBody>
                    <a:bodyPr/>
                    <a:lstStyle/>
                    <a:p>
                      <a:pPr algn="l" fontAlgn="b"/>
                      <a:r>
                        <a:rPr lang="en-US" sz="1200" b="0" i="0" u="none" strike="noStrike">
                          <a:solidFill>
                            <a:srgbClr val="000000"/>
                          </a:solidFill>
                          <a:latin typeface="Calibri"/>
                        </a:rPr>
                        <a:t> Industry Manager</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PhD</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30%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40%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70%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Consultant/Manager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PhD</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80%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10%</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90%</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255">
                <a:tc>
                  <a:txBody>
                    <a:bodyPr/>
                    <a:lstStyle/>
                    <a:p>
                      <a:pPr algn="l" fontAlgn="b"/>
                      <a:r>
                        <a:rPr lang="en-US" sz="1200" b="0" i="0" u="none" strike="noStrike" dirty="0">
                          <a:solidFill>
                            <a:srgbClr val="000000"/>
                          </a:solidFill>
                          <a:latin typeface="Calibri"/>
                        </a:rPr>
                        <a:t> </a:t>
                      </a:r>
                    </a:p>
                  </a:txBody>
                  <a:tcPr marL="8316" marR="8316" marT="83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Means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42%</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21%</a:t>
                      </a:r>
                    </a:p>
                  </a:txBody>
                  <a:tcPr marL="8316" marR="8316" marT="8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63%</a:t>
                      </a:r>
                    </a:p>
                  </a:txBody>
                  <a:tcPr marL="8316" marR="8316" marT="8316"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730090" y="886047"/>
            <a:ext cx="7619999" cy="923330"/>
          </a:xfrm>
          <a:prstGeom prst="rect">
            <a:avLst/>
          </a:prstGeom>
          <a:noFill/>
        </p:spPr>
        <p:txBody>
          <a:bodyPr wrap="square" rtlCol="0">
            <a:spAutoFit/>
          </a:bodyPr>
          <a:lstStyle/>
          <a:p>
            <a:pPr algn="ctr"/>
            <a:r>
              <a:rPr lang="en-US" b="1" dirty="0" smtClean="0"/>
              <a:t>As much as the public overestimates the losses in combat, they underestimate the time spent writing. This informal survey of a variety of fields found that professionals spent about 63% of their time writing or preparing to speak.</a:t>
            </a:r>
            <a:endParaRPr lang="en-US" b="1" dirty="0"/>
          </a:p>
        </p:txBody>
      </p:sp>
    </p:spTree>
    <p:extLst>
      <p:ext uri="{BB962C8B-B14F-4D97-AF65-F5344CB8AC3E}">
        <p14:creationId xmlns="" xmlns:p14="http://schemas.microsoft.com/office/powerpoint/2010/main" val="320587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Training time for communications</a:t>
            </a:r>
            <a:endParaRPr lang="en-US" dirty="0"/>
          </a:p>
        </p:txBody>
      </p:sp>
      <p:sp>
        <p:nvSpPr>
          <p:cNvPr id="3" name="Content Placeholder 2"/>
          <p:cNvSpPr>
            <a:spLocks noGrp="1"/>
          </p:cNvSpPr>
          <p:nvPr>
            <p:ph idx="1"/>
          </p:nvPr>
        </p:nvSpPr>
        <p:spPr>
          <a:xfrm>
            <a:off x="184298" y="971104"/>
            <a:ext cx="8747051" cy="3714750"/>
          </a:xfrm>
        </p:spPr>
        <p:txBody>
          <a:bodyPr/>
          <a:lstStyle/>
          <a:p>
            <a:r>
              <a:rPr lang="en-US" dirty="0" smtClean="0"/>
              <a:t>The issue is establishing the best way to find out if </a:t>
            </a:r>
            <a:r>
              <a:rPr lang="en-US" dirty="0" smtClean="0"/>
              <a:t>communications </a:t>
            </a:r>
            <a:r>
              <a:rPr lang="en-US" dirty="0" smtClean="0"/>
              <a:t>work</a:t>
            </a:r>
          </a:p>
          <a:p>
            <a:r>
              <a:rPr lang="en-US" dirty="0" smtClean="0"/>
              <a:t>There seem to be very few ways of getting good data (lack of standards?)</a:t>
            </a:r>
          </a:p>
          <a:p>
            <a:r>
              <a:rPr lang="en-US" dirty="0" smtClean="0"/>
              <a:t>When considering these issues, easy to feel it is all just too subjective</a:t>
            </a:r>
          </a:p>
          <a:p>
            <a:r>
              <a:rPr lang="en-US" dirty="0" smtClean="0"/>
              <a:t>Nevertheless, it seems to be misperceived at every level that previous training has provided the person with the correct foundation</a:t>
            </a:r>
          </a:p>
          <a:p>
            <a:r>
              <a:rPr lang="en-US" dirty="0" smtClean="0"/>
              <a:t>University of Chicago writing expert says they ALL fail</a:t>
            </a:r>
          </a:p>
          <a:p>
            <a:r>
              <a:rPr lang="en-US" dirty="0" smtClean="0"/>
              <a:t>Training time does not adequately match the importance of tasks</a:t>
            </a:r>
          </a:p>
          <a:p>
            <a:r>
              <a:rPr lang="en-US" dirty="0" smtClean="0"/>
              <a:t>High School (English largely literature) College (one course) Military (little)</a:t>
            </a:r>
          </a:p>
          <a:p>
            <a:r>
              <a:rPr lang="en-US" dirty="0" smtClean="0"/>
              <a:t>Then the question arises: “Well, what do senior NCO’s &amp; officer write?”   </a:t>
            </a:r>
            <a:endParaRPr lang="en-US" dirty="0"/>
          </a:p>
        </p:txBody>
      </p:sp>
    </p:spTree>
    <p:extLst>
      <p:ext uri="{BB962C8B-B14F-4D97-AF65-F5344CB8AC3E}">
        <p14:creationId xmlns="" xmlns:p14="http://schemas.microsoft.com/office/powerpoint/2010/main" val="320587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What do Military Personnel Write About?</a:t>
            </a:r>
            <a:endParaRPr lang="en-US" dirty="0"/>
          </a:p>
        </p:txBody>
      </p:sp>
      <p:graphicFrame>
        <p:nvGraphicFramePr>
          <p:cNvPr id="3" name="Table 2"/>
          <p:cNvGraphicFramePr>
            <a:graphicFrameLocks noGrp="1"/>
          </p:cNvGraphicFramePr>
          <p:nvPr/>
        </p:nvGraphicFramePr>
        <p:xfrm>
          <a:off x="380999" y="1368056"/>
          <a:ext cx="8585791" cy="2831080"/>
        </p:xfrm>
        <a:graphic>
          <a:graphicData uri="http://schemas.openxmlformats.org/drawingml/2006/table">
            <a:tbl>
              <a:tblPr/>
              <a:tblGrid>
                <a:gridCol w="2227522"/>
                <a:gridCol w="3345712"/>
                <a:gridCol w="3012557"/>
              </a:tblGrid>
              <a:tr h="353885">
                <a:tc>
                  <a:txBody>
                    <a:bodyPr/>
                    <a:lstStyle/>
                    <a:p>
                      <a:pPr marL="0" marR="0" algn="just">
                        <a:lnSpc>
                          <a:spcPct val="104000"/>
                        </a:lnSpc>
                        <a:spcBef>
                          <a:spcPts val="0"/>
                        </a:spcBef>
                        <a:spcAft>
                          <a:spcPts val="0"/>
                        </a:spcAft>
                      </a:pPr>
                      <a:r>
                        <a:rPr lang="en-US" sz="1800" b="1" dirty="0">
                          <a:latin typeface="Times New Roman"/>
                          <a:ea typeface="Times New Roman"/>
                          <a:cs typeface="Times New Roman"/>
                        </a:rPr>
                        <a:t>After Action Reviews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dirty="0">
                          <a:latin typeface="Times New Roman"/>
                          <a:ea typeface="Times New Roman"/>
                          <a:cs typeface="Times New Roman"/>
                        </a:rPr>
                        <a:t>Five paragraph orders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a:latin typeface="Times New Roman"/>
                          <a:ea typeface="Times New Roman"/>
                          <a:cs typeface="Times New Roman"/>
                        </a:rPr>
                        <a:t>Officer Performance Reports</a:t>
                      </a:r>
                    </a:p>
                  </a:txBody>
                  <a:tcPr marL="68580" marR="68580" marT="0" marB="0">
                    <a:lnL>
                      <a:noFill/>
                    </a:lnL>
                    <a:lnR>
                      <a:noFill/>
                    </a:lnR>
                    <a:lnT>
                      <a:noFill/>
                    </a:lnT>
                    <a:lnB>
                      <a:noFill/>
                    </a:lnB>
                  </a:tcPr>
                </a:tc>
              </a:tr>
              <a:tr h="353885">
                <a:tc>
                  <a:txBody>
                    <a:bodyPr/>
                    <a:lstStyle/>
                    <a:p>
                      <a:pPr marL="0" marR="0" algn="just">
                        <a:lnSpc>
                          <a:spcPct val="104000"/>
                        </a:lnSpc>
                        <a:spcBef>
                          <a:spcPts val="0"/>
                        </a:spcBef>
                        <a:spcAft>
                          <a:spcPts val="0"/>
                        </a:spcAft>
                      </a:pPr>
                      <a:r>
                        <a:rPr lang="en-US" sz="1800" b="1" dirty="0">
                          <a:latin typeface="Times New Roman"/>
                          <a:ea typeface="Times New Roman"/>
                          <a:cs typeface="Times New Roman"/>
                        </a:rPr>
                        <a:t>Award citations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dirty="0">
                          <a:latin typeface="Times New Roman"/>
                          <a:ea typeface="Times New Roman"/>
                          <a:cs typeface="Times New Roman"/>
                        </a:rPr>
                        <a:t>Formal proclamations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a:latin typeface="Times New Roman"/>
                          <a:ea typeface="Times New Roman"/>
                          <a:cs typeface="Times New Roman"/>
                        </a:rPr>
                        <a:t>Operations manuals</a:t>
                      </a:r>
                    </a:p>
                  </a:txBody>
                  <a:tcPr marL="68580" marR="68580" marT="0" marB="0">
                    <a:lnL>
                      <a:noFill/>
                    </a:lnL>
                    <a:lnR>
                      <a:noFill/>
                    </a:lnR>
                    <a:lnT>
                      <a:noFill/>
                    </a:lnT>
                    <a:lnB>
                      <a:noFill/>
                    </a:lnB>
                  </a:tcPr>
                </a:tc>
              </a:tr>
              <a:tr h="353885">
                <a:tc>
                  <a:txBody>
                    <a:bodyPr/>
                    <a:lstStyle/>
                    <a:p>
                      <a:pPr marL="0" marR="0" algn="just">
                        <a:lnSpc>
                          <a:spcPct val="104000"/>
                        </a:lnSpc>
                        <a:spcBef>
                          <a:spcPts val="0"/>
                        </a:spcBef>
                        <a:spcAft>
                          <a:spcPts val="0"/>
                        </a:spcAft>
                      </a:pPr>
                      <a:r>
                        <a:rPr lang="en-US" sz="1800" b="1">
                          <a:latin typeface="Times New Roman"/>
                          <a:ea typeface="Times New Roman"/>
                          <a:cs typeface="Times New Roman"/>
                        </a:rPr>
                        <a:t>Battle orders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dirty="0">
                          <a:latin typeface="Times New Roman"/>
                          <a:ea typeface="Times New Roman"/>
                          <a:cs typeface="Times New Roman"/>
                        </a:rPr>
                        <a:t>Equipment maintenance reports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a:latin typeface="Times New Roman"/>
                          <a:ea typeface="Times New Roman"/>
                          <a:cs typeface="Times New Roman"/>
                        </a:rPr>
                        <a:t>Procurement orders</a:t>
                      </a:r>
                    </a:p>
                  </a:txBody>
                  <a:tcPr marL="68580" marR="68580" marT="0" marB="0">
                    <a:lnL>
                      <a:noFill/>
                    </a:lnL>
                    <a:lnR>
                      <a:noFill/>
                    </a:lnR>
                    <a:lnT>
                      <a:noFill/>
                    </a:lnT>
                    <a:lnB>
                      <a:noFill/>
                    </a:lnB>
                  </a:tcPr>
                </a:tc>
              </a:tr>
              <a:tr h="353885">
                <a:tc>
                  <a:txBody>
                    <a:bodyPr/>
                    <a:lstStyle/>
                    <a:p>
                      <a:pPr marL="0" marR="0" algn="just">
                        <a:lnSpc>
                          <a:spcPct val="104000"/>
                        </a:lnSpc>
                        <a:spcBef>
                          <a:spcPts val="0"/>
                        </a:spcBef>
                        <a:spcAft>
                          <a:spcPts val="0"/>
                        </a:spcAft>
                      </a:pPr>
                      <a:r>
                        <a:rPr lang="en-US" sz="1800" b="1">
                          <a:latin typeface="Times New Roman"/>
                          <a:ea typeface="Times New Roman"/>
                          <a:cs typeface="Times New Roman"/>
                        </a:rPr>
                        <a:t>Classroom lectures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dirty="0">
                          <a:latin typeface="Times New Roman"/>
                          <a:ea typeface="Times New Roman"/>
                          <a:cs typeface="Times New Roman"/>
                        </a:rPr>
                        <a:t>Intelligence Reports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a:latin typeface="Times New Roman"/>
                          <a:ea typeface="Times New Roman"/>
                          <a:cs typeface="Times New Roman"/>
                        </a:rPr>
                        <a:t>Staff advisory reports</a:t>
                      </a:r>
                    </a:p>
                  </a:txBody>
                  <a:tcPr marL="68580" marR="68580" marT="0" marB="0">
                    <a:lnL>
                      <a:noFill/>
                    </a:lnL>
                    <a:lnR>
                      <a:noFill/>
                    </a:lnR>
                    <a:lnT>
                      <a:noFill/>
                    </a:lnT>
                    <a:lnB>
                      <a:noFill/>
                    </a:lnB>
                  </a:tcPr>
                </a:tc>
              </a:tr>
              <a:tr h="353885">
                <a:tc>
                  <a:txBody>
                    <a:bodyPr/>
                    <a:lstStyle/>
                    <a:p>
                      <a:pPr marL="0" marR="0" algn="just">
                        <a:lnSpc>
                          <a:spcPct val="104000"/>
                        </a:lnSpc>
                        <a:spcBef>
                          <a:spcPts val="0"/>
                        </a:spcBef>
                        <a:spcAft>
                          <a:spcPts val="0"/>
                        </a:spcAft>
                      </a:pPr>
                      <a:r>
                        <a:rPr lang="en-US" sz="1800" b="1" dirty="0">
                          <a:latin typeface="Times New Roman"/>
                          <a:ea typeface="Times New Roman"/>
                          <a:cs typeface="Times New Roman"/>
                        </a:rPr>
                        <a:t>Correspondence</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dirty="0">
                          <a:latin typeface="Times New Roman"/>
                          <a:ea typeface="Times New Roman"/>
                          <a:cs typeface="Times New Roman"/>
                        </a:rPr>
                        <a:t>Letters to unit KIA's families </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dirty="0">
                          <a:latin typeface="Times New Roman"/>
                          <a:ea typeface="Times New Roman"/>
                          <a:cs typeface="Times New Roman"/>
                        </a:rPr>
                        <a:t>Standing orders</a:t>
                      </a:r>
                    </a:p>
                  </a:txBody>
                  <a:tcPr marL="68580" marR="68580" marT="0" marB="0">
                    <a:lnL>
                      <a:noFill/>
                    </a:lnL>
                    <a:lnR>
                      <a:noFill/>
                    </a:lnR>
                    <a:lnT>
                      <a:noFill/>
                    </a:lnT>
                    <a:lnB>
                      <a:noFill/>
                    </a:lnB>
                  </a:tcPr>
                </a:tc>
              </a:tr>
              <a:tr h="353885">
                <a:tc>
                  <a:txBody>
                    <a:bodyPr/>
                    <a:lstStyle/>
                    <a:p>
                      <a:pPr marL="0" marR="0" algn="just">
                        <a:lnSpc>
                          <a:spcPct val="104000"/>
                        </a:lnSpc>
                        <a:spcBef>
                          <a:spcPts val="0"/>
                        </a:spcBef>
                        <a:spcAft>
                          <a:spcPts val="0"/>
                        </a:spcAft>
                      </a:pPr>
                      <a:r>
                        <a:rPr lang="en-US" sz="1800" b="1">
                          <a:latin typeface="Times New Roman"/>
                          <a:ea typeface="Times New Roman"/>
                          <a:cs typeface="Times New Roman"/>
                        </a:rPr>
                        <a:t>Ceremonial plans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a:latin typeface="Times New Roman"/>
                          <a:ea typeface="Times New Roman"/>
                          <a:cs typeface="Times New Roman"/>
                        </a:rPr>
                        <a:t>Lesson plans/lectures</a:t>
                      </a:r>
                    </a:p>
                  </a:txBody>
                  <a:tcPr marL="68580" marR="68580" marT="0" marB="0">
                    <a:lnL>
                      <a:noFill/>
                    </a:lnL>
                    <a:lnR>
                      <a:noFill/>
                    </a:lnR>
                    <a:lnT>
                      <a:noFill/>
                    </a:lnT>
                    <a:lnB>
                      <a:noFill/>
                    </a:lnB>
                  </a:tcPr>
                </a:tc>
                <a:tc>
                  <a:txBody>
                    <a:bodyPr/>
                    <a:lstStyle/>
                    <a:p>
                      <a:pPr marL="0" marR="0" algn="l">
                        <a:lnSpc>
                          <a:spcPct val="104000"/>
                        </a:lnSpc>
                        <a:spcBef>
                          <a:spcPts val="0"/>
                        </a:spcBef>
                        <a:spcAft>
                          <a:spcPts val="0"/>
                        </a:spcAft>
                      </a:pPr>
                      <a:r>
                        <a:rPr lang="en-US" sz="1800" b="1" dirty="0">
                          <a:latin typeface="Times New Roman"/>
                          <a:ea typeface="Times New Roman"/>
                          <a:cs typeface="Times New Roman"/>
                        </a:rPr>
                        <a:t>Technical manual revisions </a:t>
                      </a:r>
                    </a:p>
                  </a:txBody>
                  <a:tcPr marL="68580" marR="68580" marT="0" marB="0" anchor="ctr">
                    <a:lnL>
                      <a:noFill/>
                    </a:lnL>
                    <a:lnR>
                      <a:noFill/>
                    </a:lnR>
                    <a:lnT>
                      <a:noFill/>
                    </a:lnT>
                    <a:lnB>
                      <a:noFill/>
                    </a:lnB>
                  </a:tcPr>
                </a:tc>
              </a:tr>
              <a:tr h="353885">
                <a:tc>
                  <a:txBody>
                    <a:bodyPr/>
                    <a:lstStyle/>
                    <a:p>
                      <a:pPr marL="0" marR="0" algn="just">
                        <a:lnSpc>
                          <a:spcPct val="104000"/>
                        </a:lnSpc>
                        <a:spcBef>
                          <a:spcPts val="0"/>
                        </a:spcBef>
                        <a:spcAft>
                          <a:spcPts val="0"/>
                        </a:spcAft>
                      </a:pPr>
                      <a:r>
                        <a:rPr lang="en-US" sz="1800" b="1">
                          <a:latin typeface="Times New Roman"/>
                          <a:ea typeface="Times New Roman"/>
                          <a:cs typeface="Times New Roman"/>
                        </a:rPr>
                        <a:t>Enlisted Evaluations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a:latin typeface="Times New Roman"/>
                          <a:ea typeface="Times New Roman"/>
                          <a:cs typeface="Times New Roman"/>
                        </a:rPr>
                        <a:t>Movement orders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dirty="0">
                          <a:latin typeface="Times New Roman"/>
                          <a:ea typeface="Times New Roman"/>
                          <a:cs typeface="Times New Roman"/>
                        </a:rPr>
                        <a:t>Training Plans</a:t>
                      </a:r>
                    </a:p>
                  </a:txBody>
                  <a:tcPr marL="68580" marR="68580" marT="0" marB="0">
                    <a:lnL>
                      <a:noFill/>
                    </a:lnL>
                    <a:lnR>
                      <a:noFill/>
                    </a:lnR>
                    <a:lnT>
                      <a:noFill/>
                    </a:lnT>
                    <a:lnB>
                      <a:noFill/>
                    </a:lnB>
                  </a:tcPr>
                </a:tc>
              </a:tr>
              <a:tr h="353885">
                <a:tc>
                  <a:txBody>
                    <a:bodyPr/>
                    <a:lstStyle/>
                    <a:p>
                      <a:pPr marL="0" marR="0" algn="just">
                        <a:lnSpc>
                          <a:spcPct val="104000"/>
                        </a:lnSpc>
                        <a:spcBef>
                          <a:spcPts val="0"/>
                        </a:spcBef>
                        <a:spcAft>
                          <a:spcPts val="0"/>
                        </a:spcAft>
                      </a:pPr>
                      <a:r>
                        <a:rPr lang="en-US" sz="1800" b="1">
                          <a:latin typeface="Times New Roman"/>
                          <a:ea typeface="Times New Roman"/>
                          <a:cs typeface="Times New Roman"/>
                        </a:rPr>
                        <a:t>Fitness Reports</a:t>
                      </a:r>
                    </a:p>
                  </a:txBody>
                  <a:tcPr marL="68580" marR="68580" marT="0" marB="0">
                    <a:lnL>
                      <a:noFill/>
                    </a:lnL>
                    <a:lnR>
                      <a:noFill/>
                    </a:lnR>
                    <a:lnT>
                      <a:noFill/>
                    </a:lnT>
                    <a:lnB>
                      <a:noFill/>
                    </a:lnB>
                  </a:tcPr>
                </a:tc>
                <a:tc>
                  <a:txBody>
                    <a:bodyPr/>
                    <a:lstStyle/>
                    <a:p>
                      <a:pPr marL="0" marR="0" algn="just">
                        <a:lnSpc>
                          <a:spcPct val="104000"/>
                        </a:lnSpc>
                        <a:spcBef>
                          <a:spcPts val="0"/>
                        </a:spcBef>
                        <a:spcAft>
                          <a:spcPts val="0"/>
                        </a:spcAft>
                      </a:pPr>
                      <a:r>
                        <a:rPr lang="en-US" sz="1800" b="1" dirty="0">
                          <a:latin typeface="Times New Roman"/>
                          <a:ea typeface="Times New Roman"/>
                          <a:cs typeface="Times New Roman"/>
                        </a:rPr>
                        <a:t>Officer Evaluation Reports</a:t>
                      </a:r>
                    </a:p>
                  </a:txBody>
                  <a:tcPr marL="68580" marR="68580" marT="0" marB="0">
                    <a:lnL>
                      <a:noFill/>
                    </a:lnL>
                    <a:lnR>
                      <a:noFill/>
                    </a:lnR>
                    <a:lnT>
                      <a:noFill/>
                    </a:lnT>
                    <a:lnB>
                      <a:noFill/>
                    </a:lnB>
                  </a:tcPr>
                </a:tc>
                <a:tc>
                  <a:txBody>
                    <a:bodyPr/>
                    <a:lstStyle/>
                    <a:p>
                      <a:pPr marL="36830" marR="0" algn="just">
                        <a:lnSpc>
                          <a:spcPct val="104000"/>
                        </a:lnSpc>
                        <a:spcBef>
                          <a:spcPts val="0"/>
                        </a:spcBef>
                        <a:spcAft>
                          <a:spcPts val="0"/>
                        </a:spcAft>
                      </a:pPr>
                      <a:r>
                        <a:rPr lang="en-US" sz="1800" b="1" dirty="0">
                          <a:latin typeface="Times New Roman"/>
                          <a:ea typeface="Times New Roman"/>
                          <a:cs typeface="Times New Roman"/>
                        </a:rPr>
                        <a:t> </a:t>
                      </a:r>
                      <a:r>
                        <a:rPr lang="en-US" sz="1800" b="1" dirty="0" smtClean="0">
                          <a:latin typeface="Times New Roman"/>
                          <a:ea typeface="Times New Roman"/>
                          <a:cs typeface="Times New Roman"/>
                        </a:rPr>
                        <a:t>… ???</a:t>
                      </a:r>
                      <a:endParaRPr lang="en-US" sz="1800" b="1" dirty="0">
                        <a:latin typeface="Times New Roman"/>
                        <a:ea typeface="Times New Roman"/>
                        <a:cs typeface="Times New Roman"/>
                      </a:endParaRPr>
                    </a:p>
                  </a:txBody>
                  <a:tcPr marL="0" marR="0" marT="0" marB="0" anchor="ctr">
                    <a:lnL>
                      <a:noFill/>
                    </a:lnL>
                    <a:lnR>
                      <a:noFill/>
                    </a:lnR>
                    <a:lnT>
                      <a:noFill/>
                    </a:lnT>
                    <a:lnB>
                      <a:noFill/>
                    </a:lnB>
                  </a:tcPr>
                </a:tc>
              </a:tr>
            </a:tbl>
          </a:graphicData>
        </a:graphic>
      </p:graphicFrame>
      <p:sp>
        <p:nvSpPr>
          <p:cNvPr id="5" name="TextBox 4"/>
          <p:cNvSpPr txBox="1"/>
          <p:nvPr/>
        </p:nvSpPr>
        <p:spPr>
          <a:xfrm>
            <a:off x="3081655" y="735546"/>
            <a:ext cx="2929271" cy="368595"/>
          </a:xfrm>
          <a:prstGeom prst="rect">
            <a:avLst/>
          </a:prstGeom>
          <a:noFill/>
        </p:spPr>
        <p:txBody>
          <a:bodyPr wrap="square" rtlCol="0">
            <a:spAutoFit/>
          </a:bodyPr>
          <a:lstStyle/>
          <a:p>
            <a:pPr algn="ctr"/>
            <a:r>
              <a:rPr lang="en-US" i="1" dirty="0" smtClean="0"/>
              <a:t>Sorted alphabetically</a:t>
            </a:r>
            <a:endParaRPr lang="en-US" i="1" dirty="0"/>
          </a:p>
        </p:txBody>
      </p:sp>
    </p:spTree>
    <p:extLst>
      <p:ext uri="{BB962C8B-B14F-4D97-AF65-F5344CB8AC3E}">
        <p14:creationId xmlns="" xmlns:p14="http://schemas.microsoft.com/office/powerpoint/2010/main" val="320587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What Can Technology Do?</a:t>
            </a:r>
            <a:endParaRPr lang="en-US" dirty="0"/>
          </a:p>
        </p:txBody>
      </p:sp>
      <p:sp>
        <p:nvSpPr>
          <p:cNvPr id="3" name="Content Placeholder 2"/>
          <p:cNvSpPr>
            <a:spLocks noGrp="1"/>
          </p:cNvSpPr>
          <p:nvPr>
            <p:ph idx="1"/>
          </p:nvPr>
        </p:nvSpPr>
        <p:spPr/>
        <p:txBody>
          <a:bodyPr/>
          <a:lstStyle/>
          <a:p>
            <a:r>
              <a:rPr lang="en-US" dirty="0" smtClean="0"/>
              <a:t>Major obstacle: no way to meaningfully assess communication skills</a:t>
            </a:r>
          </a:p>
          <a:p>
            <a:pPr lvl="1"/>
            <a:r>
              <a:rPr lang="en-US" dirty="0" smtClean="0"/>
              <a:t>Too varied!</a:t>
            </a:r>
          </a:p>
          <a:p>
            <a:pPr lvl="1"/>
            <a:r>
              <a:rPr lang="en-US" dirty="0" smtClean="0"/>
              <a:t>No consensus on figure of merit!</a:t>
            </a:r>
          </a:p>
          <a:p>
            <a:pPr lvl="1"/>
            <a:r>
              <a:rPr lang="en-US" dirty="0" smtClean="0"/>
              <a:t>Too many different contexts to assess an over-all skills!</a:t>
            </a:r>
          </a:p>
          <a:p>
            <a:r>
              <a:rPr lang="en-US" dirty="0" smtClean="0"/>
              <a:t>Hard to promise a “new way”, but there are some glimmers of hope</a:t>
            </a:r>
          </a:p>
          <a:p>
            <a:r>
              <a:rPr lang="en-US" dirty="0" smtClean="0"/>
              <a:t>Can now evaluate innumerable criteria extracted from massive data</a:t>
            </a:r>
          </a:p>
          <a:p>
            <a:pPr lvl="1"/>
            <a:r>
              <a:rPr lang="en-US" dirty="0" smtClean="0"/>
              <a:t>Isolate correlations between style and success</a:t>
            </a:r>
          </a:p>
          <a:p>
            <a:pPr lvl="1"/>
            <a:r>
              <a:rPr lang="en-US" dirty="0" smtClean="0"/>
              <a:t>Quantify number of features presented by individual</a:t>
            </a:r>
          </a:p>
          <a:p>
            <a:pPr lvl="1"/>
            <a:r>
              <a:rPr lang="en-US" dirty="0" smtClean="0"/>
              <a:t>Evaluate impact of improvement mechanism and deploy automatically</a:t>
            </a:r>
          </a:p>
          <a:p>
            <a:r>
              <a:rPr lang="en-US" dirty="0" smtClean="0"/>
              <a:t>New hardware to more effectively implement data analyses</a:t>
            </a:r>
            <a:endParaRPr lang="en-US" dirty="0"/>
          </a:p>
        </p:txBody>
      </p:sp>
    </p:spTree>
    <p:extLst>
      <p:ext uri="{BB962C8B-B14F-4D97-AF65-F5344CB8AC3E}">
        <p14:creationId xmlns="" xmlns:p14="http://schemas.microsoft.com/office/powerpoint/2010/main" val="3205871578"/>
      </p:ext>
    </p:extLst>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TotalTime>
  <Words>1063</Words>
  <Application>Microsoft Office PowerPoint</Application>
  <PresentationFormat>On-screen Show (16:9)</PresentationFormat>
  <Paragraphs>264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Military Writing in Simulations and Operations:  Establishing Metrics and Standards</vt:lpstr>
      <vt:lpstr>Theses of Paper</vt:lpstr>
      <vt:lpstr>Why communicate</vt:lpstr>
      <vt:lpstr>What happens when “comms” fail?</vt:lpstr>
      <vt:lpstr>Don’t new personnel know how to write and speak?</vt:lpstr>
      <vt:lpstr>How much Writing Time do Professionals Spend</vt:lpstr>
      <vt:lpstr>Training time for communications</vt:lpstr>
      <vt:lpstr>What do Military Personnel Write About?</vt:lpstr>
      <vt:lpstr>What Can Technology Do?</vt:lpstr>
      <vt:lpstr>Emerging Technologies e.g. Quantum Computing</vt:lpstr>
      <vt:lpstr>What could the future offer?</vt:lpstr>
      <vt:lpstr>Conclusions</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92</cp:revision>
  <dcterms:created xsi:type="dcterms:W3CDTF">2010-03-08T13:56:26Z</dcterms:created>
  <dcterms:modified xsi:type="dcterms:W3CDTF">2023-02-07T17:00:22Z</dcterms:modified>
</cp:coreProperties>
</file>