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72" r:id="rId3"/>
    <p:sldId id="263" r:id="rId4"/>
    <p:sldId id="275" r:id="rId5"/>
    <p:sldId id="264" r:id="rId6"/>
    <p:sldId id="273" r:id="rId7"/>
    <p:sldId id="282" r:id="rId8"/>
    <p:sldId id="274" r:id="rId9"/>
    <p:sldId id="276" r:id="rId10"/>
    <p:sldId id="266" r:id="rId11"/>
    <p:sldId id="277" r:id="rId12"/>
    <p:sldId id="278" r:id="rId13"/>
    <p:sldId id="268" r:id="rId14"/>
    <p:sldId id="279" r:id="rId15"/>
    <p:sldId id="280" r:id="rId16"/>
    <p:sldId id="269" r:id="rId17"/>
    <p:sldId id="271" r:id="rId18"/>
    <p:sldId id="257" r:id="rId19"/>
    <p:sldId id="261"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646" autoAdjust="0"/>
  </p:normalViewPr>
  <p:slideViewPr>
    <p:cSldViewPr snapToGrid="0" snapToObjects="1">
      <p:cViewPr varScale="1">
        <p:scale>
          <a:sx n="134" d="100"/>
          <a:sy n="134" d="100"/>
        </p:scale>
        <p:origin x="-474"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dirty="0"/>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3163604" y="3290285"/>
            <a:ext cx="2816797"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2023-SIW-Presentation-014</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2023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February 13-17, 2023</a:t>
            </a:r>
          </a:p>
        </p:txBody>
      </p:sp>
      <p:sp>
        <p:nvSpPr>
          <p:cNvPr id="3" name="Titre 2"/>
          <p:cNvSpPr>
            <a:spLocks noGrp="1"/>
          </p:cNvSpPr>
          <p:nvPr>
            <p:ph type="title" hasCustomPrompt="1"/>
          </p:nvPr>
        </p:nvSpPr>
        <p:spPr>
          <a:xfrm>
            <a:off x="152400" y="1581150"/>
            <a:ext cx="85058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Real-time Self-driving Car Experience: </a:t>
            </a:r>
            <a:br>
              <a:rPr lang="en-US" noProof="0" dirty="0"/>
            </a:br>
            <a:r>
              <a:rPr lang="en-US" noProof="0" dirty="0"/>
              <a:t>M&amp;S and Self-driving Standards Synergy</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2300" b="1" i="1" baseline="0">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Dan M. Davis, </a:t>
            </a:r>
            <a:br>
              <a:rPr lang="en-US" dirty="0"/>
            </a:br>
            <a:r>
              <a:rPr lang="en-US" dirty="0"/>
              <a:t>Catholic Polytechnic University and University of Southern California, USA</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Co-Authors: Mark C. Davis, Jennifer H. Nolan and Judith L. Jacobus</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pic>
        <p:nvPicPr>
          <p:cNvPr id="8" name="Picture 7" descr="CPU_Logo.png"/>
          <p:cNvPicPr>
            <a:picLocks noChangeAspect="1"/>
          </p:cNvPicPr>
          <p:nvPr userDrawn="1"/>
        </p:nvPicPr>
        <p:blipFill>
          <a:blip r:embed="rId3" cstate="print"/>
          <a:stretch>
            <a:fillRect/>
          </a:stretch>
        </p:blipFill>
        <p:spPr>
          <a:xfrm>
            <a:off x="76201" y="3642379"/>
            <a:ext cx="1143000" cy="1135278"/>
          </a:xfrm>
          <a:prstGeom prst="rect">
            <a:avLst/>
          </a:prstGeom>
        </p:spPr>
      </p:pic>
      <p:pic>
        <p:nvPicPr>
          <p:cNvPr id="13" name="Picture 12" descr="USCSealTrnsprntBdr copy.gif"/>
          <p:cNvPicPr>
            <a:picLocks noChangeAspect="1"/>
          </p:cNvPicPr>
          <p:nvPr userDrawn="1"/>
        </p:nvPicPr>
        <p:blipFill>
          <a:blip r:embed="rId4" cstate="print"/>
          <a:stretch>
            <a:fillRect/>
          </a:stretch>
        </p:blipFill>
        <p:spPr>
          <a:xfrm>
            <a:off x="8001000" y="3638550"/>
            <a:ext cx="1066801" cy="1095249"/>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44796" y="914400"/>
            <a:ext cx="8196263"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 name="Rectangle 2"/>
          <p:cNvSpPr/>
          <p:nvPr userDrawn="1"/>
        </p:nvSpPr>
        <p:spPr>
          <a:xfrm>
            <a:off x="1371600" y="742950"/>
            <a:ext cx="6400800" cy="4154984"/>
          </a:xfrm>
          <a:prstGeom prst="rect">
            <a:avLst/>
          </a:prstGeom>
        </p:spPr>
        <p:txBody>
          <a:bodyPr wrap="square">
            <a:spAutoFit/>
          </a:bodyPr>
          <a:lstStyle/>
          <a:p>
            <a:r>
              <a:rPr lang="en-US" sz="2200" dirty="0"/>
              <a:t>The authors wish to thank all of their M&amp;S and Standards colleagues;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a:t>
            </a:r>
          </a:p>
        </p:txBody>
      </p:sp>
      <p:sp>
        <p:nvSpPr>
          <p:cNvPr id="4" name="Title 1"/>
          <p:cNvSpPr>
            <a:spLocks noGrp="1"/>
          </p:cNvSpPr>
          <p:nvPr userDrawn="1">
            <p:ph type="title"/>
          </p:nvPr>
        </p:nvSpPr>
        <p:spPr>
          <a:xfrm>
            <a:off x="728699" y="0"/>
            <a:ext cx="6815101" cy="735546"/>
          </a:xfrm>
        </p:spPr>
        <p:txBody>
          <a:bodyPr/>
          <a:lstStyle/>
          <a:p>
            <a:r>
              <a:rPr lang="en-US" dirty="0"/>
              <a:t>Acknowledgements</a:t>
            </a:r>
          </a:p>
        </p:txBody>
      </p:sp>
      <p:pic>
        <p:nvPicPr>
          <p:cNvPr id="5" name="Picture 4" descr="USCSealTrnsprntBdr copy.gif"/>
          <p:cNvPicPr>
            <a:picLocks noChangeAspect="1"/>
          </p:cNvPicPr>
          <p:nvPr userDrawn="1"/>
        </p:nvPicPr>
        <p:blipFill>
          <a:blip r:embed="rId2" cstate="print"/>
          <a:stretch>
            <a:fillRect/>
          </a:stretch>
        </p:blipFill>
        <p:spPr>
          <a:xfrm>
            <a:off x="7585740" y="57150"/>
            <a:ext cx="611937" cy="628255"/>
          </a:xfrm>
          <a:prstGeom prst="rect">
            <a:avLst/>
          </a:prstGeom>
        </p:spPr>
      </p:pic>
      <p:pic>
        <p:nvPicPr>
          <p:cNvPr id="6" name="Picture 5" descr="CPU_Logo.png"/>
          <p:cNvPicPr>
            <a:picLocks noChangeAspect="1"/>
          </p:cNvPicPr>
          <p:nvPr userDrawn="1"/>
        </p:nvPicPr>
        <p:blipFill>
          <a:blip r:embed="rId3" cstate="print"/>
          <a:stretch>
            <a:fillRect/>
          </a:stretch>
        </p:blipFill>
        <p:spPr>
          <a:xfrm>
            <a:off x="8319796" y="30057"/>
            <a:ext cx="690465" cy="685801"/>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spTree>
    <p:extLst>
      <p:ext uri="{BB962C8B-B14F-4D97-AF65-F5344CB8AC3E}">
        <p14:creationId xmlns="" xmlns:p14="http://schemas.microsoft.com/office/powerpoint/2010/main" val="19191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2023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file:///C:\Users\ddavis\Documents\DMD\Papers\2023\SISO-SIW\014-23Self-Driving\Drafts\014-23-Draft-0.16.doc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3105619"/>
            <a:ext cx="2816797" cy="369332"/>
          </a:xfrm>
          <a:prstGeom prst="rect">
            <a:avLst/>
          </a:prstGeom>
        </p:spPr>
        <p:txBody>
          <a:bodyPr/>
          <a:lstStyle/>
          <a:p>
            <a:r>
              <a:rPr lang="en-US" dirty="0"/>
              <a:t>2023-SIW-Presentation-014</a:t>
            </a:r>
          </a:p>
        </p:txBody>
      </p:sp>
      <p:sp>
        <p:nvSpPr>
          <p:cNvPr id="31" name="Titre 30"/>
          <p:cNvSpPr>
            <a:spLocks noGrp="1"/>
          </p:cNvSpPr>
          <p:nvPr>
            <p:ph type="title"/>
          </p:nvPr>
        </p:nvSpPr>
        <p:spPr/>
        <p:txBody>
          <a:bodyPr/>
          <a:lstStyle/>
          <a:p>
            <a:r>
              <a:rPr lang="en-US">
                <a:hlinkClick r:id="rId2" action="ppaction://hlinkfile"/>
              </a:rPr>
              <a:t>Real-time Self-driving Car Experience:  M&amp;S and Self-driving Standards Synergy</a:t>
            </a:r>
            <a:endParaRPr lang="en-US" dirty="0"/>
          </a:p>
        </p:txBody>
      </p:sp>
      <p:sp>
        <p:nvSpPr>
          <p:cNvPr id="33" name="Espace réservé du texte 32"/>
          <p:cNvSpPr>
            <a:spLocks noGrp="1"/>
          </p:cNvSpPr>
          <p:nvPr>
            <p:ph type="body" sz="quarter" idx="10"/>
          </p:nvPr>
        </p:nvSpPr>
        <p:spPr>
          <a:xfrm>
            <a:off x="802760" y="3830575"/>
            <a:ext cx="7620000" cy="860599"/>
          </a:xfrm>
          <a:prstGeom prst="rect">
            <a:avLst/>
          </a:prstGeom>
        </p:spPr>
        <p:txBody>
          <a:bodyPr>
            <a:normAutofit lnSpcReduction="10000"/>
          </a:bodyPr>
          <a:lstStyle/>
          <a:p>
            <a:r>
              <a:rPr lang="en-US" sz="1600" dirty="0"/>
              <a:t>Mark C. Davis, PhD</a:t>
            </a:r>
          </a:p>
          <a:p>
            <a:r>
              <a:rPr lang="en-US" sz="1600" dirty="0"/>
              <a:t> Wood Duck Research, LCDR USN-Ret, Mooresville North Carolina, USA</a:t>
            </a:r>
          </a:p>
          <a:p>
            <a:r>
              <a:rPr lang="en-US" sz="1600" dirty="0"/>
              <a:t>Co-Authors: Daniel P. Burns, Jennifer H. Nolan, Dan M. Davis and Judith L. Jacobus</a:t>
            </a:r>
          </a:p>
        </p:txBody>
      </p:sp>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Autonomous Logistics</a:t>
            </a:r>
          </a:p>
        </p:txBody>
      </p:sp>
      <p:pic>
        <p:nvPicPr>
          <p:cNvPr id="1026" name="Picture 2"/>
          <p:cNvPicPr>
            <a:picLocks noChangeAspect="1" noChangeArrowheads="1"/>
          </p:cNvPicPr>
          <p:nvPr/>
        </p:nvPicPr>
        <p:blipFill>
          <a:blip r:embed="rId2" cstate="print"/>
          <a:stretch>
            <a:fillRect/>
          </a:stretch>
        </p:blipFill>
        <p:spPr bwMode="auto">
          <a:xfrm>
            <a:off x="1146616" y="735546"/>
            <a:ext cx="6841613" cy="4104967"/>
          </a:xfrm>
          <a:prstGeom prst="rect">
            <a:avLst/>
          </a:prstGeom>
          <a:noFill/>
          <a:ln w="9525">
            <a:noFill/>
            <a:miter lim="800000"/>
            <a:headEnd/>
            <a:tailEnd/>
          </a:ln>
        </p:spPr>
      </p:pic>
    </p:spTree>
    <p:extLst>
      <p:ext uri="{BB962C8B-B14F-4D97-AF65-F5344CB8AC3E}">
        <p14:creationId xmlns="" xmlns:p14="http://schemas.microsoft.com/office/powerpoint/2010/main" val="320587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the DoD Contribute to Civilian ADAS’s</a:t>
            </a:r>
          </a:p>
        </p:txBody>
      </p:sp>
      <p:sp>
        <p:nvSpPr>
          <p:cNvPr id="3" name="Content Placeholder 2"/>
          <p:cNvSpPr>
            <a:spLocks noGrp="1"/>
          </p:cNvSpPr>
          <p:nvPr>
            <p:ph idx="1"/>
          </p:nvPr>
        </p:nvSpPr>
        <p:spPr>
          <a:xfrm>
            <a:off x="444797" y="914400"/>
            <a:ext cx="8380226" cy="3714750"/>
          </a:xfrm>
        </p:spPr>
        <p:txBody>
          <a:bodyPr/>
          <a:lstStyle/>
          <a:p>
            <a:r>
              <a:rPr lang="en-US" dirty="0"/>
              <a:t>As the DoD rushes ahead to prevent losing the technology advantage, the civilian effort is funding more vehicles in actual conditions</a:t>
            </a:r>
          </a:p>
          <a:p>
            <a:r>
              <a:rPr lang="en-US" dirty="0"/>
              <a:t>The design of ADAS’s was directed to the use in which they are now increasingly operational</a:t>
            </a:r>
          </a:p>
          <a:p>
            <a:r>
              <a:rPr lang="en-US" dirty="0"/>
              <a:t>This use has brought to the fore the major emotional and sensitivity issues that can “make or break” new technologies </a:t>
            </a:r>
          </a:p>
          <a:p>
            <a:r>
              <a:rPr lang="en-US" dirty="0"/>
              <a:t>There are examples of poor technical decisions have been made by the public because of emotional reactions to factual issues</a:t>
            </a:r>
          </a:p>
          <a:p>
            <a:r>
              <a:rPr lang="en-US" dirty="0"/>
              <a:t>The standards community may want to consider if they have a professional obligation to encourage more </a:t>
            </a:r>
            <a:r>
              <a:rPr lang="en-US" i="1" dirty="0"/>
              <a:t>logos</a:t>
            </a:r>
            <a:r>
              <a:rPr lang="en-US" dirty="0"/>
              <a:t> and less </a:t>
            </a:r>
            <a:r>
              <a:rPr lang="en-US" i="1" dirty="0"/>
              <a:t>pathos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the Future Need Standards?</a:t>
            </a:r>
          </a:p>
        </p:txBody>
      </p:sp>
      <p:sp>
        <p:nvSpPr>
          <p:cNvPr id="5" name="Content Placeholder 4"/>
          <p:cNvSpPr>
            <a:spLocks noGrp="1"/>
          </p:cNvSpPr>
          <p:nvPr>
            <p:ph idx="1"/>
          </p:nvPr>
        </p:nvSpPr>
        <p:spPr>
          <a:xfrm>
            <a:off x="288853" y="914400"/>
            <a:ext cx="4091762" cy="3714750"/>
          </a:xfrm>
        </p:spPr>
        <p:txBody>
          <a:bodyPr/>
          <a:lstStyle/>
          <a:p>
            <a:r>
              <a:rPr lang="en-US" dirty="0"/>
              <a:t>The DoD strategy for technology adoption:</a:t>
            </a:r>
          </a:p>
          <a:p>
            <a:r>
              <a:rPr lang="en-US" dirty="0"/>
              <a:t>Create an expanding list of priorities of what needs to be considered first and best.</a:t>
            </a:r>
          </a:p>
          <a:p>
            <a:r>
              <a:rPr lang="en-US" dirty="0"/>
              <a:t>The DoD hierarchy:</a:t>
            </a:r>
          </a:p>
          <a:p>
            <a:pPr lvl="1"/>
            <a:r>
              <a:rPr lang="en-US" dirty="0"/>
              <a:t>Safety</a:t>
            </a:r>
          </a:p>
          <a:p>
            <a:pPr lvl="1"/>
            <a:r>
              <a:rPr lang="en-US" dirty="0"/>
              <a:t>Mutual interaction</a:t>
            </a:r>
          </a:p>
          <a:p>
            <a:pPr lvl="1"/>
            <a:r>
              <a:rPr lang="en-US" dirty="0"/>
              <a:t>Full autonomy</a:t>
            </a:r>
          </a:p>
          <a:p>
            <a:pPr lvl="1"/>
            <a:r>
              <a:rPr lang="en-US" dirty="0"/>
              <a:t>Integration of critical systems</a:t>
            </a:r>
          </a:p>
        </p:txBody>
      </p:sp>
      <p:pic>
        <p:nvPicPr>
          <p:cNvPr id="6" name="Content Placeholder 3" descr="TechnologicalInterrest.jpg"/>
          <p:cNvPicPr>
            <a:picLocks noChangeAspect="1"/>
          </p:cNvPicPr>
          <p:nvPr/>
        </p:nvPicPr>
        <p:blipFill>
          <a:blip r:embed="rId2" cstate="print"/>
          <a:stretch>
            <a:fillRect/>
          </a:stretch>
        </p:blipFill>
        <p:spPr>
          <a:xfrm>
            <a:off x="4489229" y="1134166"/>
            <a:ext cx="4521570" cy="30905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The Human Reaction</a:t>
            </a:r>
          </a:p>
        </p:txBody>
      </p:sp>
      <p:sp>
        <p:nvSpPr>
          <p:cNvPr id="3" name="Content Placeholder 2"/>
          <p:cNvSpPr>
            <a:spLocks noGrp="1"/>
          </p:cNvSpPr>
          <p:nvPr>
            <p:ph idx="1"/>
          </p:nvPr>
        </p:nvSpPr>
        <p:spPr>
          <a:xfrm>
            <a:off x="444797" y="914400"/>
            <a:ext cx="8252636" cy="3714750"/>
          </a:xfrm>
        </p:spPr>
        <p:txBody>
          <a:bodyPr/>
          <a:lstStyle/>
          <a:p>
            <a:r>
              <a:rPr lang="en-US" dirty="0"/>
              <a:t>The public may be more sensitive and adverse to products designed with little attention to impacts on the users than service personnel</a:t>
            </a:r>
          </a:p>
          <a:p>
            <a:r>
              <a:rPr lang="en-US" dirty="0"/>
              <a:t>Already there are reports about the impact of autonomous driving upon the stress level of the users</a:t>
            </a:r>
          </a:p>
          <a:p>
            <a:r>
              <a:rPr lang="en-US" dirty="0"/>
              <a:t>As with any emerging technology, </a:t>
            </a:r>
            <a:r>
              <a:rPr lang="en-US" dirty="0" smtClean="0"/>
              <a:t>there may be </a:t>
            </a:r>
            <a:r>
              <a:rPr lang="en-US" dirty="0"/>
              <a:t>some major disruptions in the way people lead their lives</a:t>
            </a:r>
          </a:p>
          <a:p>
            <a:r>
              <a:rPr lang="en-US" dirty="0"/>
              <a:t>People note that the desire to rely on ADAS’s </a:t>
            </a:r>
            <a:r>
              <a:rPr lang="en-US" dirty="0" smtClean="0"/>
              <a:t>is, </a:t>
            </a:r>
            <a:r>
              <a:rPr lang="en-US" dirty="0"/>
              <a:t>to some </a:t>
            </a:r>
            <a:r>
              <a:rPr lang="en-US" dirty="0" smtClean="0"/>
              <a:t>degree, </a:t>
            </a:r>
            <a:r>
              <a:rPr lang="en-US" dirty="0"/>
              <a:t>countered with the increased stress from lack of control</a:t>
            </a:r>
          </a:p>
          <a:p>
            <a:r>
              <a:rPr lang="en-US" dirty="0"/>
              <a:t>Humans see this </a:t>
            </a:r>
            <a:r>
              <a:rPr lang="en-US" dirty="0" smtClean="0"/>
              <a:t>even without a machine </a:t>
            </a:r>
            <a:r>
              <a:rPr lang="en-US" dirty="0"/>
              <a:t>intrusion; the person in the driver’s seat is often more at </a:t>
            </a:r>
            <a:r>
              <a:rPr lang="en-US" dirty="0" smtClean="0"/>
              <a:t>peace </a:t>
            </a:r>
            <a:r>
              <a:rPr lang="en-US" dirty="0"/>
              <a:t>than the rider in the right seat</a:t>
            </a:r>
          </a:p>
          <a:p>
            <a:endParaRPr lang="en-US" dirty="0"/>
          </a:p>
        </p:txBody>
      </p:sp>
    </p:spTree>
    <p:extLst>
      <p:ext uri="{BB962C8B-B14F-4D97-AF65-F5344CB8AC3E}">
        <p14:creationId xmlns="" xmlns:p14="http://schemas.microsoft.com/office/powerpoint/2010/main" val="320587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Sensors Have Many Negatives</a:t>
            </a:r>
          </a:p>
        </p:txBody>
      </p:sp>
      <p:sp>
        <p:nvSpPr>
          <p:cNvPr id="3" name="Content Placeholder 2"/>
          <p:cNvSpPr>
            <a:spLocks noGrp="1"/>
          </p:cNvSpPr>
          <p:nvPr>
            <p:ph idx="1"/>
          </p:nvPr>
        </p:nvSpPr>
        <p:spPr>
          <a:xfrm>
            <a:off x="444797" y="914400"/>
            <a:ext cx="4127204" cy="3714750"/>
          </a:xfrm>
        </p:spPr>
        <p:txBody>
          <a:bodyPr/>
          <a:lstStyle/>
          <a:p>
            <a:r>
              <a:rPr lang="en-US" dirty="0"/>
              <a:t>Sensors can be burdensome</a:t>
            </a:r>
          </a:p>
          <a:p>
            <a:pPr lvl="1"/>
            <a:r>
              <a:rPr lang="en-US" dirty="0"/>
              <a:t>Appended</a:t>
            </a:r>
          </a:p>
          <a:p>
            <a:pPr lvl="1"/>
            <a:r>
              <a:rPr lang="en-US" dirty="0"/>
              <a:t>Wind noise </a:t>
            </a:r>
          </a:p>
          <a:p>
            <a:pPr lvl="1"/>
            <a:r>
              <a:rPr lang="en-US" dirty="0"/>
              <a:t>Aerodynamics costs</a:t>
            </a:r>
          </a:p>
          <a:p>
            <a:r>
              <a:rPr lang="en-US" dirty="0"/>
              <a:t>Tesla going a different way</a:t>
            </a:r>
          </a:p>
          <a:p>
            <a:r>
              <a:rPr lang="en-US" dirty="0"/>
              <a:t>They are following a </a:t>
            </a:r>
            <a:r>
              <a:rPr lang="en-US" dirty="0" smtClean="0"/>
              <a:t>more austere </a:t>
            </a:r>
            <a:r>
              <a:rPr lang="en-US" dirty="0"/>
              <a:t>suite, mainly cameras</a:t>
            </a:r>
          </a:p>
          <a:p>
            <a:r>
              <a:rPr lang="en-US" dirty="0"/>
              <a:t>Future will decide</a:t>
            </a:r>
          </a:p>
          <a:p>
            <a:r>
              <a:rPr lang="en-US" dirty="0"/>
              <a:t>Standards would facilitate a more valid discussion</a:t>
            </a:r>
          </a:p>
        </p:txBody>
      </p:sp>
      <p:pic>
        <p:nvPicPr>
          <p:cNvPr id="4" name="Picture 3" descr="GoogleSDA.jpg"/>
          <p:cNvPicPr/>
          <p:nvPr/>
        </p:nvPicPr>
        <p:blipFill>
          <a:blip r:embed="rId2" cstate="print"/>
          <a:stretch>
            <a:fillRect/>
          </a:stretch>
        </p:blipFill>
        <p:spPr>
          <a:xfrm>
            <a:off x="4876800" y="914400"/>
            <a:ext cx="4056631" cy="3638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Autonomy Considerations</a:t>
            </a:r>
          </a:p>
        </p:txBody>
      </p:sp>
      <p:sp>
        <p:nvSpPr>
          <p:cNvPr id="3" name="Content Placeholder 2"/>
          <p:cNvSpPr>
            <a:spLocks noGrp="1"/>
          </p:cNvSpPr>
          <p:nvPr>
            <p:ph idx="1"/>
          </p:nvPr>
        </p:nvSpPr>
        <p:spPr>
          <a:xfrm>
            <a:off x="345559" y="822250"/>
            <a:ext cx="8521995" cy="3948223"/>
          </a:xfrm>
        </p:spPr>
        <p:txBody>
          <a:bodyPr/>
          <a:lstStyle/>
          <a:p>
            <a:r>
              <a:rPr lang="en-US" dirty="0"/>
              <a:t>To meet some of these challenges, new technologies may make the ADAS technologies more comfortable and acceptable</a:t>
            </a:r>
          </a:p>
          <a:p>
            <a:r>
              <a:rPr lang="en-US" dirty="0"/>
              <a:t>Having a Virtual Conversational “coach” to work with the user or seek user input may </a:t>
            </a:r>
            <a:r>
              <a:rPr lang="en-US" dirty="0" smtClean="0"/>
              <a:t>reduce the fretting caused by fresh </a:t>
            </a:r>
            <a:r>
              <a:rPr lang="en-US" dirty="0"/>
              <a:t>ideas</a:t>
            </a:r>
          </a:p>
          <a:p>
            <a:r>
              <a:rPr lang="en-US" dirty="0"/>
              <a:t>In order to establish realistic and valuable parameters for change/improvement, Neural Net Training would be useful</a:t>
            </a:r>
          </a:p>
          <a:p>
            <a:r>
              <a:rPr lang="en-US" dirty="0"/>
              <a:t>Going outside the ADAS and user, Deep Learning could probe emotions</a:t>
            </a:r>
          </a:p>
          <a:p>
            <a:r>
              <a:rPr lang="en-US" dirty="0"/>
              <a:t>Emotional state of riders could be monitored by better sensors to recognize stress and </a:t>
            </a:r>
            <a:r>
              <a:rPr lang="en-US" dirty="0" smtClean="0"/>
              <a:t>anxiety, </a:t>
            </a:r>
            <a:r>
              <a:rPr lang="en-US" dirty="0"/>
              <a:t>then adjust </a:t>
            </a:r>
            <a:r>
              <a:rPr lang="en-US" dirty="0" smtClean="0"/>
              <a:t>the ADAS’s driving </a:t>
            </a:r>
            <a:r>
              <a:rPr lang="en-US" dirty="0"/>
              <a:t>style</a:t>
            </a:r>
          </a:p>
          <a:p>
            <a:r>
              <a:rPr lang="en-US" dirty="0"/>
              <a:t>Using data from above, then correlated with vast stores of other data, Natural Language Processing </a:t>
            </a:r>
            <a:r>
              <a:rPr lang="en-US" dirty="0" smtClean="0"/>
              <a:t>might help to </a:t>
            </a:r>
            <a:r>
              <a:rPr lang="en-US" dirty="0"/>
              <a:t>parse out connections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Technology and Issues </a:t>
            </a:r>
          </a:p>
        </p:txBody>
      </p:sp>
      <p:graphicFrame>
        <p:nvGraphicFramePr>
          <p:cNvPr id="3" name="Table 2"/>
          <p:cNvGraphicFramePr>
            <a:graphicFrameLocks noGrp="1"/>
          </p:cNvGraphicFramePr>
          <p:nvPr/>
        </p:nvGraphicFramePr>
        <p:xfrm>
          <a:off x="457200" y="1885950"/>
          <a:ext cx="8233332" cy="1997964"/>
        </p:xfrm>
        <a:graphic>
          <a:graphicData uri="http://schemas.openxmlformats.org/drawingml/2006/table">
            <a:tbl>
              <a:tblPr/>
              <a:tblGrid>
                <a:gridCol w="4270932">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328422">
                <a:tc>
                  <a:txBody>
                    <a:bodyPr/>
                    <a:lstStyle/>
                    <a:p>
                      <a:pPr marL="0" marR="0" algn="ctr">
                        <a:lnSpc>
                          <a:spcPct val="115000"/>
                        </a:lnSpc>
                        <a:spcBef>
                          <a:spcPts val="0"/>
                        </a:spcBef>
                        <a:spcAft>
                          <a:spcPts val="0"/>
                        </a:spcAft>
                      </a:pPr>
                      <a:r>
                        <a:rPr lang="en-US" sz="1900" b="1" dirty="0">
                          <a:latin typeface="Times New Roman"/>
                          <a:ea typeface="Times New Roman"/>
                          <a:cs typeface="Times New Roman"/>
                        </a:rPr>
                        <a:t>Problem</a:t>
                      </a:r>
                      <a:endParaRPr lang="en-US" sz="1900" dirty="0">
                        <a:latin typeface="Times New Roman"/>
                        <a:ea typeface="Times New Roman"/>
                        <a:cs typeface="Times New Roman"/>
                      </a:endParaRPr>
                    </a:p>
                  </a:txBody>
                  <a:tcPr marL="114237" marR="114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dirty="0">
                          <a:latin typeface="Times New Roman"/>
                          <a:ea typeface="Times New Roman"/>
                          <a:cs typeface="Times New Roman"/>
                        </a:rPr>
                        <a:t>Potential counters</a:t>
                      </a:r>
                      <a:endParaRPr lang="en-US" sz="1900" dirty="0">
                        <a:latin typeface="Times New Roman"/>
                        <a:ea typeface="Times New Roman"/>
                        <a:cs typeface="Times New Roman"/>
                      </a:endParaRPr>
                    </a:p>
                  </a:txBody>
                  <a:tcPr marL="114237" marR="114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28422">
                <a:tc>
                  <a:txBody>
                    <a:bodyPr/>
                    <a:lstStyle/>
                    <a:p>
                      <a:pPr marL="0" marR="0" algn="l">
                        <a:lnSpc>
                          <a:spcPct val="115000"/>
                        </a:lnSpc>
                        <a:spcBef>
                          <a:spcPts val="0"/>
                        </a:spcBef>
                        <a:spcAft>
                          <a:spcPts val="0"/>
                        </a:spcAft>
                      </a:pPr>
                      <a:r>
                        <a:rPr lang="en-US" sz="1900" dirty="0">
                          <a:latin typeface="Times New Roman"/>
                          <a:ea typeface="Times New Roman"/>
                          <a:cs typeface="Times New Roman"/>
                        </a:rPr>
                        <a:t>Trauma and stress reduction</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Virtual conversational counseling</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28422">
                <a:tc>
                  <a:txBody>
                    <a:bodyPr/>
                    <a:lstStyle/>
                    <a:p>
                      <a:pPr marL="0" marR="0" algn="l">
                        <a:lnSpc>
                          <a:spcPct val="115000"/>
                        </a:lnSpc>
                        <a:spcBef>
                          <a:spcPts val="0"/>
                        </a:spcBef>
                        <a:spcAft>
                          <a:spcPts val="0"/>
                        </a:spcAft>
                      </a:pPr>
                      <a:r>
                        <a:rPr lang="en-US" sz="1900" dirty="0">
                          <a:latin typeface="Times New Roman"/>
                          <a:ea typeface="Times New Roman"/>
                          <a:cs typeface="Times New Roman"/>
                        </a:rPr>
                        <a:t>Establishing parameter criteria</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Neural Net Training </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09372">
                <a:tc>
                  <a:txBody>
                    <a:bodyPr/>
                    <a:lstStyle/>
                    <a:p>
                      <a:pPr marL="0" marR="0" algn="l">
                        <a:lnSpc>
                          <a:spcPct val="115000"/>
                        </a:lnSpc>
                        <a:spcBef>
                          <a:spcPts val="0"/>
                        </a:spcBef>
                        <a:spcAft>
                          <a:spcPts val="0"/>
                        </a:spcAft>
                      </a:pPr>
                      <a:r>
                        <a:rPr lang="en-US" sz="1900" dirty="0">
                          <a:latin typeface="Times New Roman"/>
                          <a:ea typeface="Times New Roman"/>
                          <a:cs typeface="Times New Roman"/>
                        </a:rPr>
                        <a:t>Better understanding of emotional issues</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Deep Learning </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28422">
                <a:tc>
                  <a:txBody>
                    <a:bodyPr/>
                    <a:lstStyle/>
                    <a:p>
                      <a:pPr marL="0" marR="0" algn="l">
                        <a:lnSpc>
                          <a:spcPct val="115000"/>
                        </a:lnSpc>
                        <a:spcBef>
                          <a:spcPts val="0"/>
                        </a:spcBef>
                        <a:spcAft>
                          <a:spcPts val="0"/>
                        </a:spcAft>
                      </a:pPr>
                      <a:r>
                        <a:rPr lang="en-US" sz="1900" dirty="0">
                          <a:latin typeface="Times New Roman"/>
                          <a:ea typeface="Times New Roman"/>
                          <a:cs typeface="Times New Roman"/>
                        </a:rPr>
                        <a:t>Monitoring personnel emotional states</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Emerging sensor capabilities </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28422">
                <a:tc>
                  <a:txBody>
                    <a:bodyPr/>
                    <a:lstStyle/>
                    <a:p>
                      <a:pPr marL="0" marR="0" algn="l">
                        <a:lnSpc>
                          <a:spcPct val="115000"/>
                        </a:lnSpc>
                        <a:spcBef>
                          <a:spcPts val="0"/>
                        </a:spcBef>
                        <a:spcAft>
                          <a:spcPts val="0"/>
                        </a:spcAft>
                      </a:pPr>
                      <a:r>
                        <a:rPr lang="en-US" sz="1900" dirty="0">
                          <a:latin typeface="Times New Roman"/>
                          <a:ea typeface="Times New Roman"/>
                          <a:cs typeface="Times New Roman"/>
                        </a:rPr>
                        <a:t>Identifying emotional correlations</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Natural Language Processing </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320587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219740" y="914400"/>
            <a:ext cx="8704520" cy="3714750"/>
          </a:xfrm>
        </p:spPr>
        <p:txBody>
          <a:bodyPr/>
          <a:lstStyle/>
          <a:p>
            <a:r>
              <a:rPr lang="en-US" dirty="0"/>
              <a:t>Self-Driving Automobiles are here already</a:t>
            </a:r>
          </a:p>
          <a:p>
            <a:r>
              <a:rPr lang="en-US" dirty="0"/>
              <a:t>Much data is being amassed on impact on humans</a:t>
            </a:r>
          </a:p>
          <a:p>
            <a:r>
              <a:rPr lang="en-US" dirty="0"/>
              <a:t>Autonomous Combat Vehicles are a similarly burgeoning phenomenon</a:t>
            </a:r>
          </a:p>
          <a:p>
            <a:r>
              <a:rPr lang="en-US" dirty="0"/>
              <a:t>With around a million ADAS’s on the road, a lot of data is being created</a:t>
            </a:r>
          </a:p>
          <a:p>
            <a:r>
              <a:rPr lang="en-US" dirty="0"/>
              <a:t>Both in simulations and operations, </a:t>
            </a:r>
            <a:r>
              <a:rPr lang="en-US" dirty="0" smtClean="0"/>
              <a:t>all the communities </a:t>
            </a:r>
            <a:r>
              <a:rPr lang="en-US" dirty="0"/>
              <a:t>have things to offer the other, so as to preclude </a:t>
            </a:r>
            <a:r>
              <a:rPr lang="en-US" dirty="0" smtClean="0"/>
              <a:t>having to learn </a:t>
            </a:r>
            <a:r>
              <a:rPr lang="en-US" dirty="0"/>
              <a:t>painful lessons twice</a:t>
            </a:r>
          </a:p>
          <a:p>
            <a:r>
              <a:rPr lang="en-US" dirty="0"/>
              <a:t>The standards community has </a:t>
            </a:r>
            <a:r>
              <a:rPr lang="en-US" dirty="0" smtClean="0"/>
              <a:t> both significant </a:t>
            </a:r>
            <a:r>
              <a:rPr lang="en-US" dirty="0"/>
              <a:t>skills </a:t>
            </a:r>
            <a:r>
              <a:rPr lang="en-US" dirty="0" smtClean="0"/>
              <a:t>in, </a:t>
            </a:r>
            <a:r>
              <a:rPr lang="en-US" dirty="0"/>
              <a:t>and value to be gained </a:t>
            </a:r>
            <a:r>
              <a:rPr lang="en-US" dirty="0" smtClean="0"/>
              <a:t>by, </a:t>
            </a:r>
            <a:r>
              <a:rPr lang="en-US" dirty="0"/>
              <a:t>being part of this evolution</a:t>
            </a:r>
          </a:p>
          <a:p>
            <a:r>
              <a:rPr lang="en-US" dirty="0"/>
              <a:t>At the very least, they need to be aware of capabilities, trends, and controversies to support better defense simulations in urban areas </a:t>
            </a:r>
          </a:p>
          <a:p>
            <a:endParaRPr lang="en-US" dirty="0"/>
          </a:p>
        </p:txBody>
      </p:sp>
    </p:spTree>
    <p:extLst>
      <p:ext uri="{BB962C8B-B14F-4D97-AF65-F5344CB8AC3E}">
        <p14:creationId xmlns="" xmlns:p14="http://schemas.microsoft.com/office/powerpoint/2010/main" val="320587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4269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Theses</a:t>
            </a:r>
          </a:p>
        </p:txBody>
      </p:sp>
      <p:sp>
        <p:nvSpPr>
          <p:cNvPr id="3" name="TextBox 2"/>
          <p:cNvSpPr txBox="1"/>
          <p:nvPr/>
        </p:nvSpPr>
        <p:spPr>
          <a:xfrm>
            <a:off x="198475" y="985288"/>
            <a:ext cx="8548576" cy="3970318"/>
          </a:xfrm>
          <a:prstGeom prst="rect">
            <a:avLst/>
          </a:prstGeom>
          <a:noFill/>
        </p:spPr>
        <p:txBody>
          <a:bodyPr wrap="square" rtlCol="0">
            <a:spAutoFit/>
          </a:bodyPr>
          <a:lstStyle/>
          <a:p>
            <a:pPr algn="just"/>
            <a:r>
              <a:rPr lang="en-US" b="1" dirty="0"/>
              <a:t>While it is uncertain if Advanced Driving Assistance Systems(ADAS’s) will have the impact anticipated, it does seem that they are highly likely to be a significant part of civil life in the Western World and across the rest of the globe.  This usage will impact large segments of society, so will have, accordingly, impacts on military operations. In a parallel environment, the military is becoming more and more invested in autonomous combat vehicles. </a:t>
            </a:r>
          </a:p>
          <a:p>
            <a:pPr marL="339725" indent="-112713" algn="just">
              <a:buFont typeface="Arial" pitchFamily="34" charset="0"/>
              <a:buChar char="•"/>
            </a:pPr>
            <a:r>
              <a:rPr lang="en-US" b="1" dirty="0"/>
              <a:t>One thesis of this paper is that the on-going developments in civil and defense communities may hold useful insights for both. </a:t>
            </a:r>
          </a:p>
          <a:p>
            <a:pPr marL="339725" indent="-112713" algn="just">
              <a:buFont typeface="Arial" pitchFamily="34" charset="0"/>
              <a:buChar char="•"/>
            </a:pPr>
            <a:r>
              <a:rPr lang="en-US" b="1" dirty="0"/>
              <a:t>Another is that the M&amp;S community and the Standards professionals in it, may find a useful series of developments in ADAS communities from which M&amp;S would profit, should they keep channels of information open between the two. </a:t>
            </a:r>
          </a:p>
          <a:p>
            <a:pPr marL="339725" indent="-112713" algn="just">
              <a:buFont typeface="Arial" pitchFamily="34" charset="0"/>
              <a:buChar char="•"/>
            </a:pPr>
            <a:r>
              <a:rPr lang="en-US" b="1" dirty="0"/>
              <a:t>The final thesis is that the ADAS community is already amassing data on human/computer interfaces and other impacts of the user of ADAS’s and which may already be of interest to both simulating civil populations and combat within them.</a:t>
            </a:r>
          </a:p>
        </p:txBody>
      </p:sp>
    </p:spTree>
    <p:extLst>
      <p:ext uri="{BB962C8B-B14F-4D97-AF65-F5344CB8AC3E}">
        <p14:creationId xmlns="" xmlns:p14="http://schemas.microsoft.com/office/powerpoint/2010/main" val="320587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Basic Disclaimers</a:t>
            </a:r>
          </a:p>
        </p:txBody>
      </p:sp>
      <p:sp>
        <p:nvSpPr>
          <p:cNvPr id="3" name="Content Placeholder 2"/>
          <p:cNvSpPr>
            <a:spLocks noGrp="1"/>
          </p:cNvSpPr>
          <p:nvPr>
            <p:ph idx="1"/>
          </p:nvPr>
        </p:nvSpPr>
        <p:spPr>
          <a:xfrm>
            <a:off x="255180" y="914400"/>
            <a:ext cx="8739964" cy="3714750"/>
          </a:xfrm>
        </p:spPr>
        <p:txBody>
          <a:bodyPr/>
          <a:lstStyle/>
          <a:p>
            <a:r>
              <a:rPr lang="en-US" dirty="0"/>
              <a:t>Terminology</a:t>
            </a:r>
          </a:p>
          <a:p>
            <a:pPr lvl="1"/>
            <a:r>
              <a:rPr lang="en-US" dirty="0"/>
              <a:t>In </a:t>
            </a:r>
            <a:r>
              <a:rPr lang="en-US" dirty="0" smtClean="0"/>
              <a:t>the underlying </a:t>
            </a:r>
            <a:r>
              <a:rPr lang="en-US" dirty="0"/>
              <a:t>paper, we used the common term Self-Driving Automobiles or SDA’s, as this is </a:t>
            </a:r>
            <a:r>
              <a:rPr lang="en-US" dirty="0" smtClean="0"/>
              <a:t>one </a:t>
            </a:r>
            <a:r>
              <a:rPr lang="en-US" dirty="0"/>
              <a:t>of the more popular terms for them</a:t>
            </a:r>
          </a:p>
          <a:p>
            <a:pPr lvl="1"/>
            <a:r>
              <a:rPr lang="en-US" dirty="0"/>
              <a:t>Another, perhaps more descriptive and professional term is Advanced Driver-Assistance System or ADAS, which will be used in this presentation (a new standard?).</a:t>
            </a:r>
          </a:p>
          <a:p>
            <a:pPr lvl="1"/>
            <a:r>
              <a:rPr lang="en-US" dirty="0"/>
              <a:t>Only time will tell which term will be part of the vernacular, but the choice here was more for brevity than professional precision; the terms are used interchangeably </a:t>
            </a:r>
          </a:p>
          <a:p>
            <a:r>
              <a:rPr lang="en-US" dirty="0"/>
              <a:t>R&amp;D Participation or Financial Interest</a:t>
            </a:r>
          </a:p>
          <a:p>
            <a:pPr lvl="1"/>
            <a:r>
              <a:rPr lang="en-US" dirty="0"/>
              <a:t>None of the authors </a:t>
            </a:r>
            <a:r>
              <a:rPr lang="en-US" dirty="0" smtClean="0"/>
              <a:t>is actively </a:t>
            </a:r>
            <a:r>
              <a:rPr lang="en-US" dirty="0"/>
              <a:t>engaged in any formal study or research effort in this matter, but all have backgrounds in computer simulation or education</a:t>
            </a:r>
          </a:p>
          <a:p>
            <a:pPr lvl="1"/>
            <a:r>
              <a:rPr lang="en-US" dirty="0"/>
              <a:t>None of the authors has any direct financial interest in the matters being discussed, save for being a citizen</a:t>
            </a:r>
          </a:p>
        </p:txBody>
      </p:sp>
    </p:spTree>
    <p:extLst>
      <p:ext uri="{BB962C8B-B14F-4D97-AF65-F5344CB8AC3E}">
        <p14:creationId xmlns="" xmlns:p14="http://schemas.microsoft.com/office/powerpoint/2010/main" val="320587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will we get self-driving?</a:t>
            </a:r>
          </a:p>
        </p:txBody>
      </p:sp>
      <p:sp>
        <p:nvSpPr>
          <p:cNvPr id="3" name="Content Placeholder 2"/>
          <p:cNvSpPr>
            <a:spLocks noGrp="1"/>
          </p:cNvSpPr>
          <p:nvPr>
            <p:ph idx="1"/>
          </p:nvPr>
        </p:nvSpPr>
        <p:spPr>
          <a:xfrm>
            <a:off x="205563" y="914400"/>
            <a:ext cx="5114256" cy="3806456"/>
          </a:xfrm>
        </p:spPr>
        <p:txBody>
          <a:bodyPr/>
          <a:lstStyle/>
          <a:p>
            <a:r>
              <a:rPr lang="en-US" dirty="0"/>
              <a:t>Self-Driving IS HERE already!</a:t>
            </a:r>
          </a:p>
          <a:p>
            <a:r>
              <a:rPr lang="en-US" dirty="0"/>
              <a:t>State or art: lane-minding, speed control and following distance </a:t>
            </a:r>
          </a:p>
          <a:p>
            <a:r>
              <a:rPr lang="en-US" dirty="0"/>
              <a:t>Total autonomy testing in restricted areas</a:t>
            </a:r>
          </a:p>
          <a:p>
            <a:r>
              <a:rPr lang="en-US" dirty="0"/>
              <a:t>More complete solutions in beta tests</a:t>
            </a:r>
          </a:p>
          <a:p>
            <a:pPr lvl="1"/>
            <a:r>
              <a:rPr lang="en-US" dirty="0"/>
              <a:t>The system used by our co-author would turn over to human control if it sensed lack of attention (sensed by wheel pressure and direction of gaze)</a:t>
            </a:r>
          </a:p>
          <a:p>
            <a:endParaRPr lang="en-US" dirty="0"/>
          </a:p>
        </p:txBody>
      </p:sp>
      <p:pic>
        <p:nvPicPr>
          <p:cNvPr id="4" name="Picture 3" descr="SelfDrivingAuto.jpg"/>
          <p:cNvPicPr/>
          <p:nvPr/>
        </p:nvPicPr>
        <p:blipFill>
          <a:blip r:embed="rId2" cstate="print"/>
          <a:stretch>
            <a:fillRect/>
          </a:stretch>
        </p:blipFill>
        <p:spPr>
          <a:xfrm>
            <a:off x="5319818" y="1024713"/>
            <a:ext cx="3289992" cy="1850682"/>
          </a:xfrm>
          <a:prstGeom prst="rect">
            <a:avLst/>
          </a:prstGeom>
        </p:spPr>
      </p:pic>
      <p:pic>
        <p:nvPicPr>
          <p:cNvPr id="1026" name="Picture 2" descr="Everything we know about FSD Beta v11 and what may be included">
            <a:extLst>
              <a:ext uri="{FF2B5EF4-FFF2-40B4-BE49-F238E27FC236}">
                <a16:creationId xmlns="" xmlns:a16="http://schemas.microsoft.com/office/drawing/2014/main" id="{933BAAF7-289F-77BF-1C7B-ACB89655D1E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19818" y="2875395"/>
            <a:ext cx="3289992" cy="162443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ADAS Basic Functions and Goals</a:t>
            </a:r>
          </a:p>
        </p:txBody>
      </p:sp>
      <p:sp>
        <p:nvSpPr>
          <p:cNvPr id="3" name="Content Placeholder 2"/>
          <p:cNvSpPr>
            <a:spLocks noGrp="1"/>
          </p:cNvSpPr>
          <p:nvPr>
            <p:ph idx="1"/>
          </p:nvPr>
        </p:nvSpPr>
        <p:spPr/>
        <p:txBody>
          <a:bodyPr/>
          <a:lstStyle/>
          <a:p>
            <a:r>
              <a:rPr lang="en-US" dirty="0"/>
              <a:t>Basic requirements of an ADAS:</a:t>
            </a:r>
          </a:p>
          <a:p>
            <a:pPr lvl="1"/>
            <a:r>
              <a:rPr lang="en-US" dirty="0"/>
              <a:t>Route identification, optimization and modification</a:t>
            </a:r>
          </a:p>
          <a:p>
            <a:pPr lvl="1"/>
            <a:r>
              <a:rPr lang="en-US" dirty="0"/>
              <a:t>Speed control and power consumption monitoring</a:t>
            </a:r>
          </a:p>
          <a:p>
            <a:pPr lvl="1"/>
            <a:r>
              <a:rPr lang="en-US" dirty="0"/>
              <a:t>Collision avoidance and safety enhancement</a:t>
            </a:r>
          </a:p>
          <a:p>
            <a:pPr lvl="1"/>
            <a:r>
              <a:rPr lang="en-US" dirty="0"/>
              <a:t>Lane selection and turn execution</a:t>
            </a:r>
          </a:p>
          <a:p>
            <a:r>
              <a:rPr lang="en-US" dirty="0"/>
              <a:t>Additionally, the above requirements must be executed with an appropriate balance of at least these criteria:</a:t>
            </a:r>
          </a:p>
          <a:p>
            <a:pPr lvl="1"/>
            <a:r>
              <a:rPr lang="en-US" dirty="0"/>
              <a:t>Safety</a:t>
            </a:r>
          </a:p>
          <a:p>
            <a:pPr lvl="1"/>
            <a:r>
              <a:rPr lang="en-US" dirty="0"/>
              <a:t>Optimal time to arrival</a:t>
            </a:r>
          </a:p>
          <a:p>
            <a:pPr lvl="1"/>
            <a:r>
              <a:rPr lang="en-US" dirty="0"/>
              <a:t>Comfort vis-à-vis maneuver actions</a:t>
            </a:r>
          </a:p>
          <a:p>
            <a:endParaRPr lang="en-US" dirty="0"/>
          </a:p>
        </p:txBody>
      </p:sp>
    </p:spTree>
    <p:extLst>
      <p:ext uri="{BB962C8B-B14F-4D97-AF65-F5344CB8AC3E}">
        <p14:creationId xmlns="" xmlns:p14="http://schemas.microsoft.com/office/powerpoint/2010/main" val="320587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e-j3016-visual-chart_5.3.21.jpg"/>
          <p:cNvPicPr/>
          <p:nvPr/>
        </p:nvPicPr>
        <p:blipFill>
          <a:blip r:embed="rId2" cstate="print">
            <a:lum contrast="20000"/>
          </a:blip>
          <a:srcRect l="1412" r="706"/>
          <a:stretch>
            <a:fillRect/>
          </a:stretch>
        </p:blipFill>
        <p:spPr>
          <a:xfrm>
            <a:off x="4348349" y="914400"/>
            <a:ext cx="4795651" cy="3778102"/>
          </a:xfrm>
          <a:prstGeom prst="rect">
            <a:avLst/>
          </a:prstGeom>
        </p:spPr>
      </p:pic>
      <p:sp>
        <p:nvSpPr>
          <p:cNvPr id="2" name="Title 1"/>
          <p:cNvSpPr>
            <a:spLocks noGrp="1"/>
          </p:cNvSpPr>
          <p:nvPr>
            <p:ph type="title"/>
          </p:nvPr>
        </p:nvSpPr>
        <p:spPr/>
        <p:txBody>
          <a:bodyPr/>
          <a:lstStyle/>
          <a:p>
            <a:r>
              <a:rPr lang="en-US" dirty="0"/>
              <a:t>Advance Driver-Assist Systems Technology </a:t>
            </a:r>
          </a:p>
        </p:txBody>
      </p:sp>
      <p:sp>
        <p:nvSpPr>
          <p:cNvPr id="3" name="Content Placeholder 2"/>
          <p:cNvSpPr>
            <a:spLocks noGrp="1"/>
          </p:cNvSpPr>
          <p:nvPr>
            <p:ph idx="1"/>
          </p:nvPr>
        </p:nvSpPr>
        <p:spPr>
          <a:xfrm>
            <a:off x="-1" y="878960"/>
            <a:ext cx="4855535" cy="3884428"/>
          </a:xfrm>
        </p:spPr>
        <p:txBody>
          <a:bodyPr/>
          <a:lstStyle/>
          <a:p>
            <a:r>
              <a:rPr lang="en-US" dirty="0"/>
              <a:t>In Automobiles, the Society of Automotive Engineers (SAE) reins</a:t>
            </a:r>
          </a:p>
          <a:p>
            <a:r>
              <a:rPr lang="en-US" dirty="0"/>
              <a:t>SAE has defined levels of ADAS control</a:t>
            </a:r>
          </a:p>
          <a:p>
            <a:r>
              <a:rPr lang="en-US" dirty="0"/>
              <a:t>These are expanded in SAE J3016:</a:t>
            </a:r>
          </a:p>
          <a:p>
            <a:pPr lvl="1"/>
            <a:r>
              <a:rPr lang="en-US" dirty="0"/>
              <a:t>Level 0: No Driving Automation</a:t>
            </a:r>
          </a:p>
          <a:p>
            <a:pPr lvl="1"/>
            <a:r>
              <a:rPr lang="en-US" dirty="0"/>
              <a:t>Level 1: Driver Assistance</a:t>
            </a:r>
          </a:p>
          <a:p>
            <a:pPr lvl="1"/>
            <a:r>
              <a:rPr lang="en-US" dirty="0"/>
              <a:t>Level 2: Partial Driving Automation</a:t>
            </a:r>
          </a:p>
          <a:p>
            <a:pPr lvl="1"/>
            <a:r>
              <a:rPr lang="en-US" dirty="0"/>
              <a:t>Level 3: Conditional Driving Automation</a:t>
            </a:r>
          </a:p>
          <a:p>
            <a:pPr lvl="1"/>
            <a:r>
              <a:rPr lang="en-US" dirty="0"/>
              <a:t>Level 4: High Driving Automation</a:t>
            </a:r>
          </a:p>
          <a:p>
            <a:pPr lvl="1"/>
            <a:r>
              <a:rPr lang="en-US" dirty="0"/>
              <a:t>Level 5: Full Driving Automation</a:t>
            </a:r>
          </a:p>
          <a:p>
            <a:r>
              <a:rPr lang="en-US" dirty="0"/>
              <a:t>Image to right shows some analyses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3FCCE5-0EAE-4954-BBDF-B77C00D21153}"/>
              </a:ext>
            </a:extLst>
          </p:cNvPr>
          <p:cNvSpPr>
            <a:spLocks noGrp="1"/>
          </p:cNvSpPr>
          <p:nvPr>
            <p:ph type="title"/>
          </p:nvPr>
        </p:nvSpPr>
        <p:spPr/>
        <p:txBody>
          <a:bodyPr/>
          <a:lstStyle/>
          <a:p>
            <a:r>
              <a:rPr lang="en-US" dirty="0"/>
              <a:t>Lessons Learned from ADAS Beta Testing</a:t>
            </a:r>
          </a:p>
        </p:txBody>
      </p:sp>
      <p:sp>
        <p:nvSpPr>
          <p:cNvPr id="3" name="Content Placeholder 2">
            <a:extLst>
              <a:ext uri="{FF2B5EF4-FFF2-40B4-BE49-F238E27FC236}">
                <a16:creationId xmlns="" xmlns:a16="http://schemas.microsoft.com/office/drawing/2014/main" id="{163EB319-5A5B-53D4-E740-87BC36DBA716}"/>
              </a:ext>
            </a:extLst>
          </p:cNvPr>
          <p:cNvSpPr>
            <a:spLocks noGrp="1"/>
          </p:cNvSpPr>
          <p:nvPr>
            <p:ph idx="1"/>
          </p:nvPr>
        </p:nvSpPr>
        <p:spPr/>
        <p:txBody>
          <a:bodyPr/>
          <a:lstStyle/>
          <a:p>
            <a:r>
              <a:rPr lang="en-US" dirty="0"/>
              <a:t>Current technology is like teaching </a:t>
            </a:r>
            <a:r>
              <a:rPr lang="en-US" dirty="0" smtClean="0"/>
              <a:t>a teenager </a:t>
            </a:r>
            <a:r>
              <a:rPr lang="en-US" dirty="0"/>
              <a:t>to drive</a:t>
            </a:r>
          </a:p>
          <a:p>
            <a:r>
              <a:rPr lang="en-US" dirty="0"/>
              <a:t>Human tendency is that you know you can do it better</a:t>
            </a:r>
          </a:p>
          <a:p>
            <a:pPr lvl="1"/>
            <a:r>
              <a:rPr lang="en-US" dirty="0"/>
              <a:t>Watching another entity operate includes reaction time lag</a:t>
            </a:r>
          </a:p>
          <a:p>
            <a:pPr lvl="1"/>
            <a:r>
              <a:rPr lang="en-US" dirty="0"/>
              <a:t>Everyone has a different strategy</a:t>
            </a:r>
          </a:p>
          <a:p>
            <a:r>
              <a:rPr lang="en-US" dirty="0"/>
              <a:t>Gaining trust takes time</a:t>
            </a:r>
          </a:p>
          <a:p>
            <a:pPr lvl="1"/>
            <a:r>
              <a:rPr lang="en-US" dirty="0"/>
              <a:t>Operator must understand ADAS methodology (algorithm/policy)</a:t>
            </a:r>
          </a:p>
          <a:p>
            <a:pPr lvl="1"/>
            <a:r>
              <a:rPr lang="en-US" dirty="0"/>
              <a:t>Experience and exercise improves trust</a:t>
            </a:r>
          </a:p>
          <a:p>
            <a:r>
              <a:rPr lang="en-US" dirty="0"/>
              <a:t>Takeaways:</a:t>
            </a:r>
          </a:p>
          <a:p>
            <a:pPr marL="685800" lvl="1" indent="-342900">
              <a:buFont typeface="+mj-lt"/>
              <a:buAutoNum type="arabicPeriod"/>
            </a:pPr>
            <a:r>
              <a:rPr lang="en-US" dirty="0"/>
              <a:t>User interface must enhance trust (Why did it do that?)</a:t>
            </a:r>
          </a:p>
          <a:p>
            <a:pPr marL="685800" lvl="1" indent="-342900">
              <a:buFont typeface="+mj-lt"/>
              <a:buAutoNum type="arabicPeriod"/>
            </a:pPr>
            <a:r>
              <a:rPr lang="en-US" dirty="0"/>
              <a:t>Training will be at least as important as with traditional technologies</a:t>
            </a:r>
          </a:p>
          <a:p>
            <a:endParaRPr lang="en-US" dirty="0"/>
          </a:p>
        </p:txBody>
      </p:sp>
    </p:spTree>
    <p:extLst>
      <p:ext uri="{BB962C8B-B14F-4D97-AF65-F5344CB8AC3E}">
        <p14:creationId xmlns="" xmlns:p14="http://schemas.microsoft.com/office/powerpoint/2010/main" val="86843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Automated Combat Vehicles (ACV’s)</a:t>
            </a:r>
          </a:p>
        </p:txBody>
      </p:sp>
      <p:sp>
        <p:nvSpPr>
          <p:cNvPr id="3" name="Content Placeholder 2"/>
          <p:cNvSpPr>
            <a:spLocks noGrp="1"/>
          </p:cNvSpPr>
          <p:nvPr>
            <p:ph idx="1"/>
          </p:nvPr>
        </p:nvSpPr>
        <p:spPr>
          <a:xfrm>
            <a:off x="466055" y="792250"/>
            <a:ext cx="8196263" cy="3978221"/>
          </a:xfrm>
        </p:spPr>
        <p:txBody>
          <a:bodyPr/>
          <a:lstStyle/>
          <a:p>
            <a:r>
              <a:rPr lang="en-US" dirty="0"/>
              <a:t>ACV’s show a much wider range in types, environs and uses</a:t>
            </a:r>
          </a:p>
          <a:p>
            <a:r>
              <a:rPr lang="en-US" dirty="0"/>
              <a:t>As well as surface, nations now have sub-surface vessels and aircraft</a:t>
            </a:r>
          </a:p>
          <a:p>
            <a:r>
              <a:rPr lang="en-US" dirty="0"/>
              <a:t>All three environments have vehicles with varying levels of control</a:t>
            </a:r>
          </a:p>
          <a:p>
            <a:r>
              <a:rPr lang="en-US" dirty="0"/>
              <a:t>They face many of the issues of civil ADAS, but have some more:</a:t>
            </a:r>
          </a:p>
          <a:p>
            <a:pPr lvl="1"/>
            <a:r>
              <a:rPr lang="en-US" dirty="0"/>
              <a:t>Weapon control </a:t>
            </a:r>
          </a:p>
          <a:p>
            <a:pPr lvl="1"/>
            <a:r>
              <a:rPr lang="en-US" dirty="0"/>
              <a:t>Resistance to take-over by foes</a:t>
            </a:r>
          </a:p>
          <a:p>
            <a:pPr lvl="1"/>
            <a:r>
              <a:rPr lang="en-US" dirty="0"/>
              <a:t>Need to maintain technical ascendancy </a:t>
            </a:r>
          </a:p>
          <a:p>
            <a:r>
              <a:rPr lang="en-US" dirty="0"/>
              <a:t>One of original </a:t>
            </a:r>
            <a:r>
              <a:rPr lang="en-US" i="1" dirty="0"/>
              <a:t>raisons d'être </a:t>
            </a:r>
            <a:r>
              <a:rPr lang="en-US" dirty="0"/>
              <a:t>for M&amp;S was the ability to </a:t>
            </a:r>
            <a:r>
              <a:rPr lang="en-US" dirty="0" smtClean="0"/>
              <a:t>simulate: </a:t>
            </a:r>
          </a:p>
          <a:p>
            <a:pPr lvl="1"/>
            <a:r>
              <a:rPr lang="en-US" dirty="0" smtClean="0"/>
              <a:t>Drones</a:t>
            </a:r>
            <a:r>
              <a:rPr lang="en-US" dirty="0"/>
              <a:t>, </a:t>
            </a:r>
            <a:endParaRPr lang="en-US" dirty="0" smtClean="0"/>
          </a:p>
          <a:p>
            <a:pPr lvl="1"/>
            <a:r>
              <a:rPr lang="en-US" dirty="0" smtClean="0"/>
              <a:t>Autonomous </a:t>
            </a:r>
            <a:r>
              <a:rPr lang="en-US" dirty="0"/>
              <a:t>Ground </a:t>
            </a:r>
            <a:r>
              <a:rPr lang="en-US" dirty="0" smtClean="0"/>
              <a:t>Vehicles</a:t>
            </a:r>
          </a:p>
          <a:p>
            <a:pPr lvl="1"/>
            <a:r>
              <a:rPr lang="en-US" dirty="0" smtClean="0"/>
              <a:t>Robotic </a:t>
            </a:r>
            <a:r>
              <a:rPr lang="en-US" dirty="0"/>
              <a:t>Naval Vessels </a:t>
            </a:r>
          </a:p>
          <a:p>
            <a:endParaRPr lang="en-US" dirty="0"/>
          </a:p>
        </p:txBody>
      </p:sp>
    </p:spTree>
    <p:extLst>
      <p:ext uri="{BB962C8B-B14F-4D97-AF65-F5344CB8AC3E}">
        <p14:creationId xmlns="" xmlns:p14="http://schemas.microsoft.com/office/powerpoint/2010/main" val="320587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of Strategies Attempting to Guide Progress</a:t>
            </a:r>
          </a:p>
        </p:txBody>
      </p:sp>
      <p:sp>
        <p:nvSpPr>
          <p:cNvPr id="3" name="Content Placeholder 2"/>
          <p:cNvSpPr>
            <a:spLocks noGrp="1"/>
          </p:cNvSpPr>
          <p:nvPr>
            <p:ph idx="1"/>
          </p:nvPr>
        </p:nvSpPr>
        <p:spPr>
          <a:xfrm>
            <a:off x="304790" y="1070336"/>
            <a:ext cx="4472762" cy="3296093"/>
          </a:xfrm>
        </p:spPr>
        <p:txBody>
          <a:bodyPr/>
          <a:lstStyle/>
          <a:p>
            <a:r>
              <a:rPr lang="en-US" dirty="0"/>
              <a:t>Battlespace will be “full” of autonomous vehicles</a:t>
            </a:r>
          </a:p>
          <a:p>
            <a:r>
              <a:rPr lang="en-US" dirty="0"/>
              <a:t>Dynamically developing strategy in various levels of DoD</a:t>
            </a:r>
          </a:p>
          <a:p>
            <a:r>
              <a:rPr lang="en-US" dirty="0"/>
              <a:t>M&amp;S Community could be useful in factoring in changes</a:t>
            </a:r>
          </a:p>
          <a:p>
            <a:r>
              <a:rPr lang="en-US" dirty="0"/>
              <a:t>More than just combat vehicles</a:t>
            </a:r>
          </a:p>
          <a:p>
            <a:r>
              <a:rPr lang="en-US" dirty="0"/>
              <a:t>Positing the advent of autonomous supply and logistics</a:t>
            </a:r>
          </a:p>
          <a:p>
            <a:endParaRPr lang="en-US" dirty="0"/>
          </a:p>
        </p:txBody>
      </p:sp>
      <p:pic>
        <p:nvPicPr>
          <p:cNvPr id="4" name="Picture 3" descr="cvms-image01.jpg"/>
          <p:cNvPicPr>
            <a:picLocks noChangeAspect="1"/>
          </p:cNvPicPr>
          <p:nvPr/>
        </p:nvPicPr>
        <p:blipFill>
          <a:blip r:embed="rId2" cstate="print"/>
          <a:stretch>
            <a:fillRect/>
          </a:stretch>
        </p:blipFill>
        <p:spPr>
          <a:xfrm>
            <a:off x="5181600" y="818673"/>
            <a:ext cx="3053725" cy="2286477"/>
          </a:xfrm>
          <a:prstGeom prst="rect">
            <a:avLst/>
          </a:prstGeom>
        </p:spPr>
      </p:pic>
      <p:pic>
        <p:nvPicPr>
          <p:cNvPr id="5" name="Picture 4" descr="racer-02-619.jpg"/>
          <p:cNvPicPr>
            <a:picLocks noChangeAspect="1"/>
          </p:cNvPicPr>
          <p:nvPr/>
        </p:nvPicPr>
        <p:blipFill>
          <a:blip r:embed="rId3" cstate="print"/>
          <a:stretch>
            <a:fillRect/>
          </a:stretch>
        </p:blipFill>
        <p:spPr>
          <a:xfrm>
            <a:off x="5181600" y="3164432"/>
            <a:ext cx="3053725" cy="1558929"/>
          </a:xfrm>
          <a:prstGeom prst="rect">
            <a:avLst/>
          </a:prstGeom>
        </p:spPr>
      </p:pic>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1208</TotalTime>
  <Words>1353</Words>
  <Application>Microsoft Office PowerPoint</Application>
  <PresentationFormat>On-screen Show (16:9)</PresentationFormat>
  <Paragraphs>132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Real-time Self-driving Car Experience:  M&amp;S and Self-driving Standards Synergy</vt:lpstr>
      <vt:lpstr>Theses</vt:lpstr>
      <vt:lpstr>Basic Disclaimers</vt:lpstr>
      <vt:lpstr>When will we get self-driving?</vt:lpstr>
      <vt:lpstr>ADAS Basic Functions and Goals</vt:lpstr>
      <vt:lpstr>Advance Driver-Assist Systems Technology </vt:lpstr>
      <vt:lpstr>Lessons Learned from ADAS Beta Testing</vt:lpstr>
      <vt:lpstr>Automated Combat Vehicles (ACV’s)</vt:lpstr>
      <vt:lpstr>Lots of Strategies Attempting to Guide Progress</vt:lpstr>
      <vt:lpstr>Autonomous Logistics</vt:lpstr>
      <vt:lpstr>What Might the DoD Contribute to Civilian ADAS’s</vt:lpstr>
      <vt:lpstr>Will the Future Need Standards?</vt:lpstr>
      <vt:lpstr>The Human Reaction</vt:lpstr>
      <vt:lpstr>External Sensors Have Many Negatives</vt:lpstr>
      <vt:lpstr>Autonomy Considerations</vt:lpstr>
      <vt:lpstr>Technology and Issues </vt:lpstr>
      <vt:lpstr>Conclusions</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96</cp:revision>
  <dcterms:created xsi:type="dcterms:W3CDTF">2010-03-08T13:56:26Z</dcterms:created>
  <dcterms:modified xsi:type="dcterms:W3CDTF">2023-02-05T20:44:25Z</dcterms:modified>
</cp:coreProperties>
</file>