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0" r:id="rId2"/>
    <p:sldId id="272" r:id="rId3"/>
    <p:sldId id="263" r:id="rId4"/>
    <p:sldId id="275" r:id="rId5"/>
    <p:sldId id="264" r:id="rId6"/>
    <p:sldId id="273" r:id="rId7"/>
    <p:sldId id="274" r:id="rId8"/>
    <p:sldId id="276" r:id="rId9"/>
    <p:sldId id="266" r:id="rId10"/>
    <p:sldId id="277" r:id="rId11"/>
    <p:sldId id="267" r:id="rId12"/>
    <p:sldId id="278" r:id="rId13"/>
    <p:sldId id="268" r:id="rId14"/>
    <p:sldId id="279" r:id="rId15"/>
    <p:sldId id="269" r:id="rId16"/>
    <p:sldId id="271" r:id="rId17"/>
    <p:sldId id="257" r:id="rId18"/>
    <p:sldId id="261"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DA2"/>
    <a:srgbClr val="000099"/>
    <a:srgbClr val="7ABC32"/>
    <a:srgbClr val="333399"/>
    <a:srgbClr val="3333CC"/>
    <a:srgbClr val="0000FF"/>
    <a:srgbClr val="66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362C80-C2A0-43A2-837F-7E28B066C4DD}" v="1" dt="2022-11-16T17:31:11.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5646" autoAdjust="0"/>
  </p:normalViewPr>
  <p:slideViewPr>
    <p:cSldViewPr snapToGrid="0" snapToObjects="1">
      <p:cViewPr varScale="1">
        <p:scale>
          <a:sx n="134" d="100"/>
          <a:sy n="134" d="100"/>
        </p:scale>
        <p:origin x="-474"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Rowe" userId="a7e66bb7359ceccd" providerId="LiveId" clId="{DA362C80-C2A0-43A2-837F-7E28B066C4DD}"/>
    <pc:docChg chg="modSld modMainMaster">
      <pc:chgData name="Patrick Rowe" userId="a7e66bb7359ceccd" providerId="LiveId" clId="{DA362C80-C2A0-43A2-837F-7E28B066C4DD}" dt="2022-11-16T17:31:59.917" v="21" actId="20577"/>
      <pc:docMkLst>
        <pc:docMk/>
      </pc:docMkLst>
      <pc:sldChg chg="modSp mod">
        <pc:chgData name="Patrick Rowe" userId="a7e66bb7359ceccd" providerId="LiveId" clId="{DA362C80-C2A0-43A2-837F-7E28B066C4DD}" dt="2022-11-16T17:30:32.792" v="1" actId="20577"/>
        <pc:sldMkLst>
          <pc:docMk/>
          <pc:sldMk cId="3567761503" sldId="260"/>
        </pc:sldMkLst>
        <pc:spChg chg="mod">
          <ac:chgData name="Patrick Rowe" userId="a7e66bb7359ceccd" providerId="LiveId" clId="{DA362C80-C2A0-43A2-837F-7E28B066C4DD}" dt="2022-11-16T17:30:32.792" v="1" actId="20577"/>
          <ac:spMkLst>
            <pc:docMk/>
            <pc:sldMk cId="3567761503" sldId="260"/>
            <ac:spMk id="32" creationId="{00000000-0000-0000-0000-000000000000}"/>
          </ac:spMkLst>
        </pc:spChg>
      </pc:sldChg>
      <pc:sldMasterChg chg="modSp mod modSldLayout">
        <pc:chgData name="Patrick Rowe" userId="a7e66bb7359ceccd" providerId="LiveId" clId="{DA362C80-C2A0-43A2-837F-7E28B066C4DD}" dt="2022-11-16T17:31:59.917" v="21" actId="20577"/>
        <pc:sldMasterMkLst>
          <pc:docMk/>
          <pc:sldMasterMk cId="0" sldId="2147483648"/>
        </pc:sldMasterMkLst>
        <pc:spChg chg="mod">
          <ac:chgData name="Patrick Rowe" userId="a7e66bb7359ceccd" providerId="LiveId" clId="{DA362C80-C2A0-43A2-837F-7E28B066C4DD}" dt="2022-11-16T17:31:59.917" v="21" actId="20577"/>
          <ac:spMkLst>
            <pc:docMk/>
            <pc:sldMasterMk cId="0" sldId="2147483648"/>
            <ac:spMk id="11" creationId="{00000000-0000-0000-0000-000000000000}"/>
          </ac:spMkLst>
        </pc:spChg>
        <pc:sldLayoutChg chg="modSp mod">
          <pc:chgData name="Patrick Rowe" userId="a7e66bb7359ceccd" providerId="LiveId" clId="{DA362C80-C2A0-43A2-837F-7E28B066C4DD}" dt="2022-11-16T17:31:30.021" v="19" actId="20577"/>
          <pc:sldLayoutMkLst>
            <pc:docMk/>
            <pc:sldMasterMk cId="0" sldId="2147483648"/>
            <pc:sldLayoutMk cId="293559987" sldId="2147483655"/>
          </pc:sldLayoutMkLst>
          <pc:spChg chg="mod">
            <ac:chgData name="Patrick Rowe" userId="a7e66bb7359ceccd" providerId="LiveId" clId="{DA362C80-C2A0-43A2-837F-7E28B066C4DD}" dt="2022-11-16T17:31:11.328" v="3" actId="20577"/>
            <ac:spMkLst>
              <pc:docMk/>
              <pc:sldMasterMk cId="0" sldId="2147483648"/>
              <pc:sldLayoutMk cId="293559987" sldId="2147483655"/>
              <ac:spMk id="6" creationId="{00000000-0000-0000-0000-000000000000}"/>
            </ac:spMkLst>
          </pc:spChg>
          <pc:spChg chg="mod">
            <ac:chgData name="Patrick Rowe" userId="a7e66bb7359ceccd" providerId="LiveId" clId="{DA362C80-C2A0-43A2-837F-7E28B066C4DD}" dt="2022-11-16T17:31:15.649" v="5" actId="20577"/>
            <ac:spMkLst>
              <pc:docMk/>
              <pc:sldMasterMk cId="0" sldId="2147483648"/>
              <pc:sldLayoutMk cId="293559987" sldId="2147483655"/>
              <ac:spMk id="10" creationId="{00000000-0000-0000-0000-000000000000}"/>
            </ac:spMkLst>
          </pc:spChg>
          <pc:spChg chg="mod">
            <ac:chgData name="Patrick Rowe" userId="a7e66bb7359ceccd" providerId="LiveId" clId="{DA362C80-C2A0-43A2-837F-7E28B066C4DD}" dt="2022-11-16T17:31:30.021" v="19" actId="20577"/>
            <ac:spMkLst>
              <pc:docMk/>
              <pc:sldMasterMk cId="0" sldId="2147483648"/>
              <pc:sldLayoutMk cId="293559987" sldId="2147483655"/>
              <ac:spMk id="11"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1F204-0010-4BCC-AF04-23E6E3D45BFE}" type="datetimeFigureOut">
              <a:rPr lang="en-US" smtClean="0"/>
              <a:pPr/>
              <a:t>1/31/2023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00413-910E-41A9-B6A3-65404A7F32CE}" type="slidenum">
              <a:rPr lang="en-US" smtClean="0"/>
              <a:pPr/>
              <a:t>‹#›</a:t>
            </a:fld>
            <a:endParaRPr lang="en-US"/>
          </a:p>
        </p:txBody>
      </p:sp>
    </p:spTree>
    <p:extLst>
      <p:ext uri="{BB962C8B-B14F-4D97-AF65-F5344CB8AC3E}">
        <p14:creationId xmlns="" xmlns:p14="http://schemas.microsoft.com/office/powerpoint/2010/main" val="323878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3163604" y="3290285"/>
            <a:ext cx="2816797" cy="369332"/>
          </a:xfrm>
          <a:prstGeom prst="rect">
            <a:avLst/>
          </a:prstGeom>
        </p:spPr>
        <p:txBody>
          <a:bodyPr vert="horz" wrap="none" lIns="91440" tIns="45720" rIns="91440" bIns="45720" rtlCol="0">
            <a:spAutoFit/>
          </a:bodyPr>
          <a:lstStyle>
            <a:lvl1pPr algn="l">
              <a:defRPr lang="en-US" sz="1800" b="1" i="1" dirty="0">
                <a:solidFill>
                  <a:srgbClr val="0070C0"/>
                </a:solidFill>
                <a:latin typeface="+mn-lt"/>
                <a:cs typeface="+mn-cs"/>
              </a:defRPr>
            </a:lvl1pPr>
          </a:lstStyle>
          <a:p>
            <a:pPr marL="0" lvl="0" indent="0" algn="ctr">
              <a:buFont typeface="Arial" pitchFamily="34" charset="0"/>
            </a:pPr>
            <a:r>
              <a:rPr lang="en-US" noProof="0" dirty="0" smtClean="0"/>
              <a:t>2023-SIW-Presentation-014</a:t>
            </a:r>
            <a:endParaRPr lang="en-US" noProof="0" dirty="0"/>
          </a:p>
        </p:txBody>
      </p:sp>
      <p:sp>
        <p:nvSpPr>
          <p:cNvPr id="10" name="Rectangle 9"/>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2023 Simulation Innovation Workshop (SIW)</a:t>
            </a:r>
          </a:p>
        </p:txBody>
      </p:sp>
      <p:sp>
        <p:nvSpPr>
          <p:cNvPr id="11" name="Rectangle 10"/>
          <p:cNvSpPr/>
          <p:nvPr userDrawn="1"/>
        </p:nvSpPr>
        <p:spPr>
          <a:xfrm>
            <a:off x="3927724" y="4840969"/>
            <a:ext cx="5216276" cy="302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350" b="1" i="1" noProof="0" dirty="0">
                <a:solidFill>
                  <a:srgbClr val="0070C0"/>
                </a:solidFill>
              </a:rPr>
              <a:t>February 13-17, 2023</a:t>
            </a:r>
          </a:p>
        </p:txBody>
      </p:sp>
      <p:sp>
        <p:nvSpPr>
          <p:cNvPr id="3" name="Titre 2"/>
          <p:cNvSpPr>
            <a:spLocks noGrp="1"/>
          </p:cNvSpPr>
          <p:nvPr>
            <p:ph type="title" hasCustomPrompt="1"/>
          </p:nvPr>
        </p:nvSpPr>
        <p:spPr>
          <a:xfrm>
            <a:off x="152400" y="1581150"/>
            <a:ext cx="8505800" cy="1524001"/>
          </a:xfrm>
          <a:noFill/>
        </p:spPr>
        <p:txBody>
          <a:bodyPr vert="horz" lIns="91440" tIns="45720" rIns="91440" bIns="45720" rtlCol="0" anchor="b" anchorCtr="1">
            <a:normAutofit/>
          </a:bodyPr>
          <a:lstStyle>
            <a:lvl1pPr algn="ctr">
              <a:defRPr lang="fr-FR" sz="3300">
                <a:solidFill>
                  <a:srgbClr val="0070C0"/>
                </a:solidFill>
                <a:cs typeface="+mj-cs"/>
              </a:defRPr>
            </a:lvl1pPr>
          </a:lstStyle>
          <a:p>
            <a:pPr lvl="0"/>
            <a:r>
              <a:rPr lang="en-US" noProof="0" dirty="0" smtClean="0"/>
              <a:t>Real-time Self-driving Car Experience: </a:t>
            </a:r>
            <a:br>
              <a:rPr lang="en-US" noProof="0" dirty="0" smtClean="0"/>
            </a:br>
            <a:r>
              <a:rPr lang="en-US" noProof="0" dirty="0" smtClean="0"/>
              <a:t>M&amp;S and Self-driving Standards Synergy</a:t>
            </a:r>
            <a:endParaRPr lang="en-US" noProof="0" dirty="0"/>
          </a:p>
        </p:txBody>
      </p:sp>
      <p:sp>
        <p:nvSpPr>
          <p:cNvPr id="19" name="Espace réservé du texte 18"/>
          <p:cNvSpPr>
            <a:spLocks noGrp="1"/>
          </p:cNvSpPr>
          <p:nvPr>
            <p:ph type="body" sz="quarter" idx="10" hasCustomPrompt="1"/>
          </p:nvPr>
        </p:nvSpPr>
        <p:spPr>
          <a:xfrm>
            <a:off x="762000" y="3844751"/>
            <a:ext cx="7620000" cy="860599"/>
          </a:xfrm>
          <a:prstGeom prst="rect">
            <a:avLst/>
          </a:prstGeom>
        </p:spPr>
        <p:txBody>
          <a:bodyPr vert="horz" lIns="91440" tIns="45720" rIns="91440" bIns="45720" rtlCol="0">
            <a:normAutofit fontScale="70000" lnSpcReduction="20000"/>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lang="fr-FR" sz="2300" b="1" i="1" baseline="0">
                <a:solidFill>
                  <a:schemeClr val="tx1">
                    <a:lumMod val="75000"/>
                    <a:lumOff val="25000"/>
                  </a:schemeClr>
                </a:solidFill>
                <a:latin typeface="+mn-lt"/>
                <a:cs typeface="+mn-cs"/>
              </a:defRPr>
            </a:lvl1pPr>
            <a:lvl2pPr>
              <a:defRPr lang="fr-FR" smtClean="0">
                <a:solidFill>
                  <a:schemeClr val="tx1">
                    <a:tint val="75000"/>
                  </a:schemeClr>
                </a:solidFill>
                <a:latin typeface="+mn-lt"/>
                <a:cs typeface="+mn-cs"/>
              </a:defRPr>
            </a:lvl2pPr>
            <a:lvl3pPr>
              <a:defRPr lang="fr-FR" smtClean="0">
                <a:solidFill>
                  <a:schemeClr val="tx1">
                    <a:tint val="75000"/>
                  </a:schemeClr>
                </a:solidFill>
                <a:latin typeface="+mn-lt"/>
                <a:cs typeface="+mn-cs"/>
              </a:defRPr>
            </a:lvl3pPr>
            <a:lvl4pPr>
              <a:defRPr lang="fr-FR" smtClean="0">
                <a:solidFill>
                  <a:schemeClr val="tx1">
                    <a:tint val="75000"/>
                  </a:schemeClr>
                </a:solidFill>
                <a:latin typeface="+mn-lt"/>
                <a:cs typeface="+mn-cs"/>
              </a:defRPr>
            </a:lvl4pPr>
            <a:lvl5pPr>
              <a:defRPr lang="fr-FR">
                <a:solidFill>
                  <a:schemeClr val="tx1">
                    <a:tint val="75000"/>
                  </a:schemeClr>
                </a:solidFill>
                <a:latin typeface="+mn-lt"/>
                <a:cs typeface="+mn-cs"/>
              </a:defRPr>
            </a:lvl5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smtClean="0"/>
              <a:t>Dan M. Davis, </a:t>
            </a:r>
            <a:br>
              <a:rPr lang="en-US" dirty="0" smtClean="0"/>
            </a:br>
            <a:r>
              <a:rPr lang="en-US" dirty="0" smtClean="0"/>
              <a:t>Catholic Polytechnic University and University of Southern California, USA</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smtClean="0"/>
              <a:t>Co-Authors: Mark C. Davis, Jennifer H. Nolan and Judith L. Jacobus</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pic>
        <p:nvPicPr>
          <p:cNvPr id="12" name="Picture 1" descr="SISO_Logo_Horizontal-1.jpg">
            <a:extLst>
              <a:ext uri="{FF2B5EF4-FFF2-40B4-BE49-F238E27FC236}">
                <a16:creationId xmlns="" xmlns:a16="http://schemas.microsoft.com/office/drawing/2014/main" id="{DD8A38DC-4E78-1A47-89F9-A8B020CBD7EF}"/>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41832" y="83718"/>
            <a:ext cx="7260336" cy="1335902"/>
          </a:xfrm>
          <a:prstGeom prst="rect">
            <a:avLst/>
          </a:prstGeom>
        </p:spPr>
      </p:pic>
      <p:pic>
        <p:nvPicPr>
          <p:cNvPr id="8" name="Picture 7" descr="CPU_Logo.png"/>
          <p:cNvPicPr>
            <a:picLocks noChangeAspect="1"/>
          </p:cNvPicPr>
          <p:nvPr userDrawn="1"/>
        </p:nvPicPr>
        <p:blipFill>
          <a:blip r:embed="rId3" cstate="print"/>
          <a:stretch>
            <a:fillRect/>
          </a:stretch>
        </p:blipFill>
        <p:spPr>
          <a:xfrm>
            <a:off x="76201" y="3642379"/>
            <a:ext cx="1143000" cy="1135278"/>
          </a:xfrm>
          <a:prstGeom prst="rect">
            <a:avLst/>
          </a:prstGeom>
        </p:spPr>
      </p:pic>
      <p:pic>
        <p:nvPicPr>
          <p:cNvPr id="13" name="Picture 12" descr="USCSealTrnsprntBdr copy.gif"/>
          <p:cNvPicPr>
            <a:picLocks noChangeAspect="1"/>
          </p:cNvPicPr>
          <p:nvPr userDrawn="1"/>
        </p:nvPicPr>
        <p:blipFill>
          <a:blip r:embed="rId4" cstate="print"/>
          <a:stretch>
            <a:fillRect/>
          </a:stretch>
        </p:blipFill>
        <p:spPr>
          <a:xfrm>
            <a:off x="8001000" y="3638550"/>
            <a:ext cx="1066801" cy="1095249"/>
          </a:xfrm>
          <a:prstGeom prst="rect">
            <a:avLst/>
          </a:prstGeom>
        </p:spPr>
      </p:pic>
    </p:spTree>
    <p:extLst>
      <p:ext uri="{BB962C8B-B14F-4D97-AF65-F5344CB8AC3E}">
        <p14:creationId xmlns="" xmlns:p14="http://schemas.microsoft.com/office/powerpoint/2010/main" val="29355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
          </p:nvPr>
        </p:nvSpPr>
        <p:spPr>
          <a:xfrm>
            <a:off x="444796" y="914400"/>
            <a:ext cx="8196263" cy="3714750"/>
          </a:xfrm>
          <a:prstGeom prst="rect">
            <a:avLst/>
          </a:prstGeom>
        </p:spPr>
        <p:txBody>
          <a:bodyPr/>
          <a:lstStyle>
            <a:lvl1pPr marL="342900" indent="-342900">
              <a:buClr>
                <a:srgbClr val="0070C0"/>
              </a:buClr>
              <a:buFont typeface="Arial" panose="020B0604020202020204" pitchFamily="34" charset="0"/>
              <a:buChar char="•"/>
              <a:defRPr sz="2100" b="1">
                <a:solidFill>
                  <a:srgbClr val="0070C0"/>
                </a:solidFill>
                <a:latin typeface="+mn-lt"/>
              </a:defRPr>
            </a:lvl1pPr>
            <a:lvl2pPr marL="600075" indent="-257175">
              <a:buClr>
                <a:schemeClr val="tx1"/>
              </a:buClr>
              <a:buFont typeface="Wingdings" panose="05000000000000000000" pitchFamily="2" charset="2"/>
              <a:buChar char="§"/>
              <a:defRPr sz="1800">
                <a:solidFill>
                  <a:schemeClr val="tx1"/>
                </a:solidFill>
                <a:latin typeface="+mn-lt"/>
              </a:defRPr>
            </a:lvl2pPr>
            <a:lvl3pPr marL="942975" indent="-257175">
              <a:buClr>
                <a:schemeClr val="tx1"/>
              </a:buClr>
              <a:buFont typeface="Wingdings" panose="05000000000000000000" pitchFamily="2" charset="2"/>
              <a:buChar char="Ø"/>
              <a:defRPr sz="150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 xmlns:p14="http://schemas.microsoft.com/office/powerpoint/2010/main" val="174269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2"/>
          <p:cNvSpPr>
            <a:spLocks noGrp="1"/>
          </p:cNvSpPr>
          <p:nvPr>
            <p:ph idx="10"/>
          </p:nvPr>
        </p:nvSpPr>
        <p:spPr>
          <a:xfrm>
            <a:off x="4648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p:cNvSpPr>
            <a:spLocks noGrp="1"/>
          </p:cNvSpPr>
          <p:nvPr>
            <p:ph idx="11"/>
          </p:nvPr>
        </p:nvSpPr>
        <p:spPr>
          <a:xfrm>
            <a:off x="457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 xmlns:p14="http://schemas.microsoft.com/office/powerpoint/2010/main" val="39235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 xmlns:p14="http://schemas.microsoft.com/office/powerpoint/2010/main" val="337066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Titre 2"/>
          <p:cNvSpPr>
            <a:spLocks noGrp="1"/>
          </p:cNvSpPr>
          <p:nvPr>
            <p:ph type="title" hasCustomPrompt="1"/>
          </p:nvPr>
        </p:nvSpPr>
        <p:spPr>
          <a:xfrm>
            <a:off x="485800" y="2832650"/>
            <a:ext cx="3381760" cy="369332"/>
          </a:xfrm>
          <a:noFill/>
        </p:spPr>
        <p:txBody>
          <a:bodyPr vert="horz" wrap="none" lIns="91440" tIns="45720" rIns="91440" bIns="45720" rtlCol="0">
            <a:spAutoFit/>
          </a:bodyPr>
          <a:lstStyle>
            <a:lvl1pPr algn="l">
              <a:defRPr lang="en-US" sz="1800" i="1" noProof="0" dirty="0">
                <a:solidFill>
                  <a:schemeClr val="tx1">
                    <a:lumMod val="75000"/>
                    <a:lumOff val="25000"/>
                  </a:schemeClr>
                </a:solidFill>
                <a:latin typeface="+mn-lt"/>
                <a:ea typeface="+mn-ea"/>
                <a:cs typeface="+mn-cs"/>
              </a:defRPr>
            </a:lvl1pPr>
          </a:lstStyle>
          <a:p>
            <a:pPr marL="0" lvl="0" indent="0">
              <a:spcBef>
                <a:spcPct val="20000"/>
              </a:spcBef>
              <a:buFont typeface="Arial" pitchFamily="34" charset="0"/>
            </a:pPr>
            <a:r>
              <a:rPr lang="en-US" noProof="0" dirty="0"/>
              <a:t>Click to edit the presentation title</a:t>
            </a:r>
          </a:p>
        </p:txBody>
      </p:sp>
      <p:sp>
        <p:nvSpPr>
          <p:cNvPr id="13" name="Espace réservé du texte 12"/>
          <p:cNvSpPr>
            <a:spLocks noGrp="1"/>
          </p:cNvSpPr>
          <p:nvPr>
            <p:ph type="body" sz="quarter" idx="10" hasCustomPrompt="1"/>
          </p:nvPr>
        </p:nvSpPr>
        <p:spPr>
          <a:xfrm>
            <a:off x="485800" y="3314700"/>
            <a:ext cx="8124800" cy="857250"/>
          </a:xfrm>
          <a:prstGeom prst="rect">
            <a:avLst/>
          </a:prstGeom>
        </p:spPr>
        <p:txBody>
          <a:bodyPr/>
          <a:lstStyle>
            <a:lvl1pPr>
              <a:defRPr b="1">
                <a:solidFill>
                  <a:srgbClr val="0070C0"/>
                </a:solidFill>
              </a:defRPr>
            </a:lvl1pPr>
          </a:lstStyle>
          <a:p>
            <a:pPr lvl="0"/>
            <a:r>
              <a:rPr lang="en-US" noProof="0" dirty="0"/>
              <a:t>Click to edit the section title</a:t>
            </a:r>
            <a:endParaRPr lang="fr-FR" dirty="0"/>
          </a:p>
        </p:txBody>
      </p:sp>
    </p:spTree>
    <p:extLst>
      <p:ext uri="{BB962C8B-B14F-4D97-AF65-F5344CB8AC3E}">
        <p14:creationId xmlns="" xmlns:p14="http://schemas.microsoft.com/office/powerpoint/2010/main" val="401182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ck">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3" name="Rectangle 2"/>
          <p:cNvSpPr/>
          <p:nvPr userDrawn="1"/>
        </p:nvSpPr>
        <p:spPr>
          <a:xfrm>
            <a:off x="1371600" y="742950"/>
            <a:ext cx="6400800" cy="4154984"/>
          </a:xfrm>
          <a:prstGeom prst="rect">
            <a:avLst/>
          </a:prstGeom>
        </p:spPr>
        <p:txBody>
          <a:bodyPr wrap="square">
            <a:spAutoFit/>
          </a:bodyPr>
          <a:lstStyle/>
          <a:p>
            <a:r>
              <a:rPr lang="en-US" sz="2200" dirty="0" smtClean="0"/>
              <a:t>The authors wish to thank all of their M&amp;S and Standards colleagues; without them we could not have contributed as well as we did. We should also note that much of the work cited was supported by grants from the Office of Naval Research's STEM Program (ONR N00014-16-1-2820) and by research assistants supported by the National Science Foundation Research Experience for Undergraduates program (NSF 1560426). Nevertheless, the positions taken in the paper are the authors’ own and do not represent in any way the views of the Department of Defense or the US Government.</a:t>
            </a:r>
            <a:endParaRPr lang="en-US" sz="2200" dirty="0"/>
          </a:p>
        </p:txBody>
      </p:sp>
      <p:sp>
        <p:nvSpPr>
          <p:cNvPr id="4" name="Title 1"/>
          <p:cNvSpPr>
            <a:spLocks noGrp="1"/>
          </p:cNvSpPr>
          <p:nvPr userDrawn="1">
            <p:ph type="title"/>
          </p:nvPr>
        </p:nvSpPr>
        <p:spPr>
          <a:xfrm>
            <a:off x="728699" y="0"/>
            <a:ext cx="6815101" cy="735546"/>
          </a:xfrm>
        </p:spPr>
        <p:txBody>
          <a:bodyPr/>
          <a:lstStyle/>
          <a:p>
            <a:r>
              <a:rPr lang="en-US" dirty="0" smtClean="0"/>
              <a:t>Acknowledgements</a:t>
            </a:r>
            <a:endParaRPr lang="en-US" dirty="0"/>
          </a:p>
        </p:txBody>
      </p:sp>
      <p:pic>
        <p:nvPicPr>
          <p:cNvPr id="5" name="Picture 4" descr="USCSealTrnsprntBdr copy.gif"/>
          <p:cNvPicPr>
            <a:picLocks noChangeAspect="1"/>
          </p:cNvPicPr>
          <p:nvPr userDrawn="1"/>
        </p:nvPicPr>
        <p:blipFill>
          <a:blip r:embed="rId2" cstate="print"/>
          <a:stretch>
            <a:fillRect/>
          </a:stretch>
        </p:blipFill>
        <p:spPr>
          <a:xfrm>
            <a:off x="7585740" y="57150"/>
            <a:ext cx="611937" cy="628255"/>
          </a:xfrm>
          <a:prstGeom prst="rect">
            <a:avLst/>
          </a:prstGeom>
        </p:spPr>
      </p:pic>
      <p:pic>
        <p:nvPicPr>
          <p:cNvPr id="6" name="Picture 5" descr="CPU_Logo.png"/>
          <p:cNvPicPr>
            <a:picLocks noChangeAspect="1"/>
          </p:cNvPicPr>
          <p:nvPr userDrawn="1"/>
        </p:nvPicPr>
        <p:blipFill>
          <a:blip r:embed="rId3" cstate="print"/>
          <a:stretch>
            <a:fillRect/>
          </a:stretch>
        </p:blipFill>
        <p:spPr>
          <a:xfrm>
            <a:off x="8319796" y="30057"/>
            <a:ext cx="690465" cy="685801"/>
          </a:xfrm>
          <a:prstGeom prst="rect">
            <a:avLst/>
          </a:prstGeom>
        </p:spPr>
      </p:pic>
    </p:spTree>
    <p:extLst>
      <p:ext uri="{BB962C8B-B14F-4D97-AF65-F5344CB8AC3E}">
        <p14:creationId xmlns="" xmlns:p14="http://schemas.microsoft.com/office/powerpoint/2010/main" val="401303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3" name="Picture 4" descr="bg_title.jpg"/>
          <p:cNvPicPr>
            <a:picLocks noChangeAspect="1"/>
          </p:cNvPicPr>
          <p:nvPr userDrawn="1"/>
        </p:nvPicPr>
        <p:blipFill rotWithShape="1">
          <a:blip r:embed="rId2" cstate="print"/>
          <a:srcRect t="58242"/>
          <a:stretch/>
        </p:blipFill>
        <p:spPr bwMode="auto">
          <a:xfrm>
            <a:off x="0" y="3028950"/>
            <a:ext cx="9144000" cy="2171700"/>
          </a:xfrm>
          <a:prstGeom prst="rect">
            <a:avLst/>
          </a:prstGeom>
          <a:noFill/>
          <a:ln w="9525">
            <a:noFill/>
            <a:miter lim="800000"/>
            <a:headEnd/>
            <a:tailEnd/>
          </a:ln>
        </p:spPr>
      </p:pic>
      <p:sp>
        <p:nvSpPr>
          <p:cNvPr id="4" name="ZoneTexte 3"/>
          <p:cNvSpPr txBox="1"/>
          <p:nvPr userDrawn="1"/>
        </p:nvSpPr>
        <p:spPr>
          <a:xfrm rot="21280201">
            <a:off x="869946" y="3647261"/>
            <a:ext cx="5152373" cy="923330"/>
          </a:xfrm>
          <a:prstGeom prst="rect">
            <a:avLst/>
          </a:prstGeom>
          <a:noFill/>
        </p:spPr>
        <p:txBody>
          <a:bodyPr wrap="square" rtlCol="0">
            <a:spAutoFit/>
          </a:bodyPr>
          <a:lstStyle/>
          <a:p>
            <a:r>
              <a:rPr lang="en-US" sz="5400" b="1" i="1" dirty="0">
                <a:solidFill>
                  <a:srgbClr val="FFFF00"/>
                </a:solidFill>
              </a:rPr>
              <a:t>Q&amp;A / Discussion</a:t>
            </a:r>
          </a:p>
        </p:txBody>
      </p:sp>
      <p:pic>
        <p:nvPicPr>
          <p:cNvPr id="5" name="Picture 4" descr="bg_title.jpg">
            <a:extLst>
              <a:ext uri="{FF2B5EF4-FFF2-40B4-BE49-F238E27FC236}">
                <a16:creationId xmlns="" xmlns:a16="http://schemas.microsoft.com/office/drawing/2014/main" id="{066A85ED-D912-544E-AB03-390DC1430C74}"/>
              </a:ext>
            </a:extLst>
          </p:cNvPr>
          <p:cNvPicPr>
            <a:picLocks noChangeAspect="1"/>
          </p:cNvPicPr>
          <p:nvPr userDrawn="1"/>
        </p:nvPicPr>
        <p:blipFill rotWithShape="1">
          <a:blip r:embed="rId2" cstate="print"/>
          <a:srcRect b="43132"/>
          <a:stretch/>
        </p:blipFill>
        <p:spPr bwMode="auto">
          <a:xfrm>
            <a:off x="1060174" y="0"/>
            <a:ext cx="7023652" cy="3028950"/>
          </a:xfrm>
          <a:prstGeom prst="rect">
            <a:avLst/>
          </a:prstGeom>
          <a:noFill/>
          <a:ln w="9525">
            <a:noFill/>
            <a:miter lim="800000"/>
            <a:headEnd/>
            <a:tailEnd/>
          </a:ln>
        </p:spPr>
      </p:pic>
    </p:spTree>
    <p:extLst>
      <p:ext uri="{BB962C8B-B14F-4D97-AF65-F5344CB8AC3E}">
        <p14:creationId xmlns="" xmlns:p14="http://schemas.microsoft.com/office/powerpoint/2010/main" val="191913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700" y="0"/>
            <a:ext cx="8415300" cy="735546"/>
          </a:xfrm>
          <a:prstGeom prst="rect">
            <a:avLst/>
          </a:prstGeom>
          <a:solidFill>
            <a:srgbClr val="005DA2"/>
          </a:solidFill>
          <a:ln>
            <a:noFill/>
          </a:ln>
        </p:spPr>
        <p:txBody>
          <a:bodyPr vert="horz" lIns="91440" tIns="45720" rIns="91440" bIns="45720" rtlCol="0" anchor="ctr">
            <a:normAutofit/>
          </a:bodyPr>
          <a:lstStyle/>
          <a:p>
            <a:r>
              <a:rPr lang="en-US" dirty="0"/>
              <a:t>Click to edit Master title style</a:t>
            </a:r>
          </a:p>
        </p:txBody>
      </p:sp>
      <p:sp>
        <p:nvSpPr>
          <p:cNvPr id="12" name="ZoneTexte 11"/>
          <p:cNvSpPr txBox="1"/>
          <p:nvPr userDrawn="1"/>
        </p:nvSpPr>
        <p:spPr>
          <a:xfrm>
            <a:off x="5710474" y="4853734"/>
            <a:ext cx="389850" cy="300082"/>
          </a:xfrm>
          <a:prstGeom prst="rect">
            <a:avLst/>
          </a:prstGeom>
          <a:noFill/>
        </p:spPr>
        <p:txBody>
          <a:bodyPr wrap="none" rtlCol="0">
            <a:spAutoFit/>
          </a:bodyPr>
          <a:lstStyle/>
          <a:p>
            <a:fld id="{F1E807A1-1B26-4427-B144-D3AA17575746}" type="slidenum">
              <a:rPr lang="en-US" sz="1350" b="0" noProof="0" smtClean="0">
                <a:solidFill>
                  <a:srgbClr val="0070C0"/>
                </a:solidFill>
              </a:rPr>
              <a:pPr/>
              <a:t>‹#›</a:t>
            </a:fld>
            <a:endParaRPr lang="en-US" sz="1350" b="0" noProof="0" dirty="0">
              <a:solidFill>
                <a:srgbClr val="0070C0"/>
              </a:solidFill>
            </a:endParaRPr>
          </a:p>
        </p:txBody>
      </p:sp>
      <p:grpSp>
        <p:nvGrpSpPr>
          <p:cNvPr id="3" name="Group 2">
            <a:extLst>
              <a:ext uri="{FF2B5EF4-FFF2-40B4-BE49-F238E27FC236}">
                <a16:creationId xmlns="" xmlns:a16="http://schemas.microsoft.com/office/drawing/2014/main" id="{71A38C80-B6EE-3B4D-A8B0-18CE06D30B7B}"/>
              </a:ext>
            </a:extLst>
          </p:cNvPr>
          <p:cNvGrpSpPr/>
          <p:nvPr userDrawn="1"/>
        </p:nvGrpSpPr>
        <p:grpSpPr>
          <a:xfrm>
            <a:off x="0" y="1"/>
            <a:ext cx="728700" cy="735546"/>
            <a:chOff x="881844" y="971550"/>
            <a:chExt cx="971600" cy="980728"/>
          </a:xfrm>
        </p:grpSpPr>
        <p:sp>
          <p:nvSpPr>
            <p:cNvPr id="13" name="Titre 1">
              <a:extLst>
                <a:ext uri="{FF2B5EF4-FFF2-40B4-BE49-F238E27FC236}">
                  <a16:creationId xmlns="" xmlns:a16="http://schemas.microsoft.com/office/drawing/2014/main" id="{CA962DD0-F835-3D40-A26C-5CED86B525BD}"/>
                </a:ext>
              </a:extLst>
            </p:cNvPr>
            <p:cNvSpPr txBox="1">
              <a:spLocks/>
            </p:cNvSpPr>
            <p:nvPr userDrawn="1"/>
          </p:nvSpPr>
          <p:spPr>
            <a:xfrm>
              <a:off x="881844" y="971550"/>
              <a:ext cx="971600" cy="980728"/>
            </a:xfrm>
            <a:prstGeom prst="rect">
              <a:avLst/>
            </a:prstGeom>
            <a:gradFill flip="none" rotWithShape="1">
              <a:gsLst>
                <a:gs pos="3000">
                  <a:schemeClr val="bg1"/>
                </a:gs>
                <a:gs pos="100000">
                  <a:srgbClr val="005DA2"/>
                </a:gs>
              </a:gsLst>
              <a:path path="circle">
                <a:fillToRect l="50000" t="50000" r="50000" b="50000"/>
              </a:path>
              <a:tileRect/>
            </a:gra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noProof="0" dirty="0">
                <a:solidFill>
                  <a:schemeClr val="bg1"/>
                </a:solidFill>
              </a:endParaRPr>
            </a:p>
          </p:txBody>
        </p:sp>
        <p:pic>
          <p:nvPicPr>
            <p:cNvPr id="14" name="Picture 3" descr="C:\Users\utilisateur\Pictures\SISO.png">
              <a:extLst>
                <a:ext uri="{FF2B5EF4-FFF2-40B4-BE49-F238E27FC236}">
                  <a16:creationId xmlns="" xmlns:a16="http://schemas.microsoft.com/office/drawing/2014/main" id="{2F1126CF-D424-B741-A8F7-2B25EC2662E1}"/>
                </a:ext>
              </a:extLst>
            </p:cNvPr>
            <p:cNvPicPr>
              <a:picLocks noChangeAspect="1" noChangeArrowheads="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971600" y="1060190"/>
              <a:ext cx="792088" cy="80344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1" name="Rectangle 10"/>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2023 Simulation Innovation Workshop (SIW)</a:t>
            </a:r>
          </a:p>
        </p:txBody>
      </p:sp>
      <p:pic>
        <p:nvPicPr>
          <p:cNvPr id="15" name="Picture 2">
            <a:extLst>
              <a:ext uri="{FF2B5EF4-FFF2-40B4-BE49-F238E27FC236}">
                <a16:creationId xmlns="" xmlns:a16="http://schemas.microsoft.com/office/drawing/2014/main" id="{95820608-A8C0-2142-A329-687B83C3686A}"/>
              </a:ext>
            </a:extLst>
          </p:cNvPr>
          <p:cNvPicPr>
            <a:picLocks noChangeAspect="1" noChangeArrowheads="1"/>
          </p:cNvPicPr>
          <p:nvPr userDrawn="1"/>
        </p:nvPicPr>
        <p:blipFill>
          <a:blip r:embed="rId10" cstate="print"/>
          <a:srcRect/>
          <a:stretch>
            <a:fillRect/>
          </a:stretch>
        </p:blipFill>
        <p:spPr bwMode="auto">
          <a:xfrm>
            <a:off x="8382000" y="4877934"/>
            <a:ext cx="672075" cy="2286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5" r:id="rId1"/>
    <p:sldLayoutId id="2147483652" r:id="rId2"/>
    <p:sldLayoutId id="2147483653" r:id="rId3"/>
    <p:sldLayoutId id="2147483654" r:id="rId4"/>
    <p:sldLayoutId id="2147483656" r:id="rId5"/>
    <p:sldLayoutId id="2147483658" r:id="rId6"/>
    <p:sldLayoutId id="2147483657" r:id="rId7"/>
  </p:sldLayoutIdLst>
  <p:hf hdr="0" dt="0"/>
  <p:txStyles>
    <p:titleStyle>
      <a:lvl1pPr algn="ctr" defTabSz="685800" rtl="0" eaLnBrk="1" latinLnBrk="0" hangingPunct="1">
        <a:spcBef>
          <a:spcPct val="0"/>
        </a:spcBef>
        <a:buNone/>
        <a:defRPr sz="2400" b="1" kern="1200">
          <a:solidFill>
            <a:schemeClr val="bg1"/>
          </a:solidFill>
          <a:latin typeface="+mj-lt"/>
          <a:ea typeface="+mj-ea"/>
          <a:cs typeface="Times New Roman" pitchFamily="18" charset="0"/>
        </a:defRPr>
      </a:lvl1pPr>
    </p:titleStyle>
    <p:bodyStyle>
      <a:lvl1pPr marL="257175" indent="-257175" algn="l" defTabSz="685800" rtl="0" eaLnBrk="1" latinLnBrk="0" hangingPunct="1">
        <a:spcBef>
          <a:spcPct val="20000"/>
        </a:spcBef>
        <a:buFontTx/>
        <a:buNone/>
        <a:defRPr sz="2400" kern="1200">
          <a:solidFill>
            <a:schemeClr val="tx1"/>
          </a:solidFill>
          <a:latin typeface="+mj-lt"/>
          <a:ea typeface="+mn-ea"/>
          <a:cs typeface="Times New Roman" pitchFamily="18" charset="0"/>
        </a:defRPr>
      </a:lvl1pPr>
      <a:lvl2pPr marL="557213" indent="-214313" algn="l" defTabSz="685800" rtl="0" eaLnBrk="1" latinLnBrk="0" hangingPunct="1">
        <a:spcBef>
          <a:spcPct val="20000"/>
        </a:spcBef>
        <a:buFontTx/>
        <a:buNone/>
        <a:defRPr sz="2100" kern="120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Tx/>
        <a:buNone/>
        <a:defRPr sz="1800" kern="1200">
          <a:solidFill>
            <a:schemeClr val="tx1"/>
          </a:solidFill>
          <a:latin typeface="Times New Roman" pitchFamily="18" charset="0"/>
          <a:ea typeface="+mn-ea"/>
          <a:cs typeface="Times New Roman" pitchFamily="18" charset="0"/>
        </a:defRPr>
      </a:lvl3pPr>
      <a:lvl4pPr marL="12001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4pPr>
      <a:lvl5pPr marL="15430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file:///C:\Users\ddavis\Documents\DMD\Papers\2023\SISO-SIW\014-23Self-Driving\Drafts\014-23-Draft-0.16.doc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ous-titre 31"/>
          <p:cNvSpPr>
            <a:spLocks noGrp="1"/>
          </p:cNvSpPr>
          <p:nvPr>
            <p:ph type="subTitle" idx="1"/>
          </p:nvPr>
        </p:nvSpPr>
        <p:spPr>
          <a:xfrm>
            <a:off x="3276600" y="3105619"/>
            <a:ext cx="2816797" cy="369332"/>
          </a:xfrm>
          <a:prstGeom prst="rect">
            <a:avLst/>
          </a:prstGeom>
        </p:spPr>
        <p:txBody>
          <a:bodyPr/>
          <a:lstStyle/>
          <a:p>
            <a:r>
              <a:rPr lang="en-US" dirty="0" smtClean="0"/>
              <a:t>2023-SIW-Presentation-014</a:t>
            </a:r>
            <a:endParaRPr lang="en-US" dirty="0"/>
          </a:p>
        </p:txBody>
      </p:sp>
      <p:sp>
        <p:nvSpPr>
          <p:cNvPr id="31" name="Titre 30"/>
          <p:cNvSpPr>
            <a:spLocks noGrp="1"/>
          </p:cNvSpPr>
          <p:nvPr>
            <p:ph type="title"/>
          </p:nvPr>
        </p:nvSpPr>
        <p:spPr/>
        <p:txBody>
          <a:bodyPr/>
          <a:lstStyle/>
          <a:p>
            <a:r>
              <a:rPr lang="en-US" smtClean="0">
                <a:hlinkClick r:id="rId2" action="ppaction://hlinkfile"/>
              </a:rPr>
              <a:t>Real-time Self-driving Car Experience:  M&amp;S and Self-driving Standards Synergy</a:t>
            </a:r>
            <a:endParaRPr lang="en-US" dirty="0"/>
          </a:p>
        </p:txBody>
      </p:sp>
      <p:sp>
        <p:nvSpPr>
          <p:cNvPr id="33" name="Espace réservé du texte 32"/>
          <p:cNvSpPr>
            <a:spLocks noGrp="1"/>
          </p:cNvSpPr>
          <p:nvPr>
            <p:ph type="body" sz="quarter" idx="10"/>
          </p:nvPr>
        </p:nvSpPr>
        <p:spPr>
          <a:xfrm>
            <a:off x="802760" y="3830575"/>
            <a:ext cx="7620000" cy="860599"/>
          </a:xfrm>
          <a:prstGeom prst="rect">
            <a:avLst/>
          </a:prstGeom>
        </p:spPr>
        <p:txBody>
          <a:bodyPr>
            <a:normAutofit lnSpcReduction="10000"/>
          </a:bodyPr>
          <a:lstStyle/>
          <a:p>
            <a:r>
              <a:rPr lang="en-US" sz="1600" dirty="0" smtClean="0"/>
              <a:t>Dan M. Davis</a:t>
            </a:r>
          </a:p>
          <a:p>
            <a:r>
              <a:rPr lang="en-US" sz="1600" dirty="0" smtClean="0"/>
              <a:t> Catholic Polytechnic University &amp;University of Southern California, USA</a:t>
            </a:r>
          </a:p>
          <a:p>
            <a:r>
              <a:rPr lang="en-US" sz="1600" dirty="0" smtClean="0"/>
              <a:t>Co-Authors: Mark C. Davis, Daniel P. Burns, Jennifer H. Nolan and Judith L. Jacobus</a:t>
            </a:r>
          </a:p>
        </p:txBody>
      </p:sp>
    </p:spTree>
    <p:extLst>
      <p:ext uri="{BB962C8B-B14F-4D97-AF65-F5344CB8AC3E}">
        <p14:creationId xmlns="" xmlns:p14="http://schemas.microsoft.com/office/powerpoint/2010/main" val="356776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44797" y="914400"/>
            <a:ext cx="4127204" cy="3714750"/>
          </a:xfrm>
        </p:spPr>
        <p:txBody>
          <a:bodyPr/>
          <a:lstStyle/>
          <a:p>
            <a:endParaRPr lang="en-US" dirty="0"/>
          </a:p>
        </p:txBody>
      </p:sp>
      <p:pic>
        <p:nvPicPr>
          <p:cNvPr id="4" name="Picture 3" descr="autocomgat.jpg"/>
          <p:cNvPicPr/>
          <p:nvPr/>
        </p:nvPicPr>
        <p:blipFill>
          <a:blip r:embed="rId2" cstate="print"/>
          <a:stretch>
            <a:fillRect/>
          </a:stretch>
        </p:blipFill>
        <p:spPr>
          <a:xfrm>
            <a:off x="4876800" y="914400"/>
            <a:ext cx="3200400" cy="37674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Slide based on “Title only”</a:t>
            </a:r>
          </a:p>
        </p:txBody>
      </p:sp>
    </p:spTree>
    <p:extLst>
      <p:ext uri="{BB962C8B-B14F-4D97-AF65-F5344CB8AC3E}">
        <p14:creationId xmlns="" xmlns:p14="http://schemas.microsoft.com/office/powerpoint/2010/main" val="3205871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the Future Need Standards?</a:t>
            </a:r>
            <a:endParaRPr lang="en-US" dirty="0"/>
          </a:p>
        </p:txBody>
      </p:sp>
      <p:pic>
        <p:nvPicPr>
          <p:cNvPr id="4" name="Content Placeholder 3" descr="TechnologicalInterrest.jpg"/>
          <p:cNvPicPr>
            <a:picLocks noGrp="1" noChangeAspect="1"/>
          </p:cNvPicPr>
          <p:nvPr>
            <p:ph idx="1"/>
          </p:nvPr>
        </p:nvPicPr>
        <p:blipFill>
          <a:blip r:embed="rId2" cstate="print"/>
          <a:stretch>
            <a:fillRect/>
          </a:stretch>
        </p:blipFill>
        <p:spPr>
          <a:xfrm>
            <a:off x="1752600" y="1047750"/>
            <a:ext cx="5128249" cy="35052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Slide based on “Title only”</a:t>
            </a:r>
          </a:p>
        </p:txBody>
      </p:sp>
    </p:spTree>
    <p:extLst>
      <p:ext uri="{BB962C8B-B14F-4D97-AF65-F5344CB8AC3E}">
        <p14:creationId xmlns="" xmlns:p14="http://schemas.microsoft.com/office/powerpoint/2010/main" val="3205871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44797" y="914400"/>
            <a:ext cx="4127204" cy="3714750"/>
          </a:xfrm>
        </p:spPr>
        <p:txBody>
          <a:bodyPr/>
          <a:lstStyle/>
          <a:p>
            <a:r>
              <a:rPr lang="en-US" dirty="0" smtClean="0"/>
              <a:t>Sensors can be </a:t>
            </a:r>
            <a:r>
              <a:rPr lang="en-US" dirty="0" err="1" smtClean="0"/>
              <a:t>burdensom</a:t>
            </a:r>
            <a:endParaRPr lang="en-US" dirty="0" smtClean="0"/>
          </a:p>
          <a:p>
            <a:pPr lvl="1"/>
            <a:r>
              <a:rPr lang="en-US" dirty="0" smtClean="0"/>
              <a:t>Appended</a:t>
            </a:r>
          </a:p>
          <a:p>
            <a:pPr lvl="1"/>
            <a:r>
              <a:rPr lang="en-US" dirty="0" smtClean="0"/>
              <a:t>Wind noise </a:t>
            </a:r>
          </a:p>
          <a:p>
            <a:pPr lvl="1"/>
            <a:r>
              <a:rPr lang="en-US" dirty="0" smtClean="0"/>
              <a:t>Aerodynamics costs</a:t>
            </a:r>
          </a:p>
          <a:p>
            <a:r>
              <a:rPr lang="en-US" dirty="0" smtClean="0"/>
              <a:t>Tesla going a different way</a:t>
            </a:r>
          </a:p>
          <a:p>
            <a:r>
              <a:rPr lang="en-US" dirty="0" smtClean="0"/>
              <a:t>Future will decide</a:t>
            </a:r>
          </a:p>
          <a:p>
            <a:r>
              <a:rPr lang="en-US" dirty="0" smtClean="0"/>
              <a:t>Standards would facilitate a more valid discussion</a:t>
            </a:r>
            <a:endParaRPr lang="en-US" dirty="0"/>
          </a:p>
        </p:txBody>
      </p:sp>
      <p:pic>
        <p:nvPicPr>
          <p:cNvPr id="4" name="Picture 3" descr="GoogleSDA.jpg"/>
          <p:cNvPicPr/>
          <p:nvPr/>
        </p:nvPicPr>
        <p:blipFill>
          <a:blip r:embed="rId2" cstate="print"/>
          <a:stretch>
            <a:fillRect/>
          </a:stretch>
        </p:blipFill>
        <p:spPr>
          <a:xfrm>
            <a:off x="4876800" y="914400"/>
            <a:ext cx="4056631" cy="36385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Technology and Issues </a:t>
            </a:r>
            <a:endParaRPr lang="en-US" dirty="0"/>
          </a:p>
        </p:txBody>
      </p:sp>
      <p:graphicFrame>
        <p:nvGraphicFramePr>
          <p:cNvPr id="3" name="Table 2"/>
          <p:cNvGraphicFramePr>
            <a:graphicFrameLocks noGrp="1"/>
          </p:cNvGraphicFramePr>
          <p:nvPr/>
        </p:nvGraphicFramePr>
        <p:xfrm>
          <a:off x="457200" y="1885950"/>
          <a:ext cx="8233332" cy="1997964"/>
        </p:xfrm>
        <a:graphic>
          <a:graphicData uri="http://schemas.openxmlformats.org/drawingml/2006/table">
            <a:tbl>
              <a:tblPr/>
              <a:tblGrid>
                <a:gridCol w="4270932"/>
                <a:gridCol w="3962400"/>
              </a:tblGrid>
              <a:tr h="328422">
                <a:tc>
                  <a:txBody>
                    <a:bodyPr/>
                    <a:lstStyle/>
                    <a:p>
                      <a:pPr marL="0" marR="0" algn="ctr">
                        <a:lnSpc>
                          <a:spcPct val="115000"/>
                        </a:lnSpc>
                        <a:spcBef>
                          <a:spcPts val="0"/>
                        </a:spcBef>
                        <a:spcAft>
                          <a:spcPts val="0"/>
                        </a:spcAft>
                      </a:pPr>
                      <a:r>
                        <a:rPr lang="en-US" sz="1900" b="1" dirty="0">
                          <a:latin typeface="Times New Roman"/>
                          <a:ea typeface="Times New Roman"/>
                          <a:cs typeface="Times New Roman"/>
                        </a:rPr>
                        <a:t>Problem</a:t>
                      </a:r>
                      <a:endParaRPr lang="en-US" sz="1900" dirty="0">
                        <a:latin typeface="Times New Roman"/>
                        <a:ea typeface="Times New Roman"/>
                        <a:cs typeface="Times New Roman"/>
                      </a:endParaRPr>
                    </a:p>
                  </a:txBody>
                  <a:tcPr marL="114237" marR="114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b="1">
                          <a:latin typeface="Times New Roman"/>
                          <a:ea typeface="Times New Roman"/>
                          <a:cs typeface="Times New Roman"/>
                        </a:rPr>
                        <a:t>Potential counters</a:t>
                      </a:r>
                      <a:endParaRPr lang="en-US" sz="1900">
                        <a:latin typeface="Times New Roman"/>
                        <a:ea typeface="Times New Roman"/>
                        <a:cs typeface="Times New Roman"/>
                      </a:endParaRPr>
                    </a:p>
                  </a:txBody>
                  <a:tcPr marL="114237" marR="114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422">
                <a:tc>
                  <a:txBody>
                    <a:bodyPr/>
                    <a:lstStyle/>
                    <a:p>
                      <a:pPr marL="0" marR="0" algn="l">
                        <a:lnSpc>
                          <a:spcPct val="115000"/>
                        </a:lnSpc>
                        <a:spcBef>
                          <a:spcPts val="0"/>
                        </a:spcBef>
                        <a:spcAft>
                          <a:spcPts val="0"/>
                        </a:spcAft>
                      </a:pPr>
                      <a:r>
                        <a:rPr lang="en-US" sz="1900" dirty="0">
                          <a:latin typeface="Times New Roman"/>
                          <a:ea typeface="Times New Roman"/>
                          <a:cs typeface="Times New Roman"/>
                        </a:rPr>
                        <a:t>Trauma and stress reduction</a:t>
                      </a:r>
                    </a:p>
                  </a:txBody>
                  <a:tcPr marL="114237" marR="114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dirty="0">
                          <a:latin typeface="Times New Roman"/>
                          <a:ea typeface="Times New Roman"/>
                          <a:cs typeface="Times New Roman"/>
                        </a:rPr>
                        <a:t>Virtual conversational </a:t>
                      </a:r>
                      <a:r>
                        <a:rPr lang="en-US" sz="1900" dirty="0" smtClean="0">
                          <a:latin typeface="Times New Roman"/>
                          <a:ea typeface="Times New Roman"/>
                          <a:cs typeface="Times New Roman"/>
                        </a:rPr>
                        <a:t>counseling</a:t>
                      </a:r>
                      <a:endParaRPr lang="en-US" sz="1900" dirty="0">
                        <a:latin typeface="Times New Roman"/>
                        <a:ea typeface="Times New Roman"/>
                        <a:cs typeface="Times New Roman"/>
                      </a:endParaRPr>
                    </a:p>
                  </a:txBody>
                  <a:tcPr marL="114237" marR="114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422">
                <a:tc>
                  <a:txBody>
                    <a:bodyPr/>
                    <a:lstStyle/>
                    <a:p>
                      <a:pPr marL="0" marR="0" algn="l">
                        <a:lnSpc>
                          <a:spcPct val="115000"/>
                        </a:lnSpc>
                        <a:spcBef>
                          <a:spcPts val="0"/>
                        </a:spcBef>
                        <a:spcAft>
                          <a:spcPts val="0"/>
                        </a:spcAft>
                      </a:pPr>
                      <a:r>
                        <a:rPr lang="en-US" sz="1900" dirty="0">
                          <a:latin typeface="Times New Roman"/>
                          <a:ea typeface="Times New Roman"/>
                          <a:cs typeface="Times New Roman"/>
                        </a:rPr>
                        <a:t>Establishing parameter criteria</a:t>
                      </a:r>
                    </a:p>
                  </a:txBody>
                  <a:tcPr marL="114237" marR="114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dirty="0">
                          <a:latin typeface="Times New Roman"/>
                          <a:ea typeface="Times New Roman"/>
                          <a:cs typeface="Times New Roman"/>
                        </a:rPr>
                        <a:t>Neural Net Training </a:t>
                      </a:r>
                    </a:p>
                  </a:txBody>
                  <a:tcPr marL="114237" marR="114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372">
                <a:tc>
                  <a:txBody>
                    <a:bodyPr/>
                    <a:lstStyle/>
                    <a:p>
                      <a:pPr marL="0" marR="0" algn="l">
                        <a:lnSpc>
                          <a:spcPct val="115000"/>
                        </a:lnSpc>
                        <a:spcBef>
                          <a:spcPts val="0"/>
                        </a:spcBef>
                        <a:spcAft>
                          <a:spcPts val="0"/>
                        </a:spcAft>
                      </a:pPr>
                      <a:r>
                        <a:rPr lang="en-US" sz="1900" dirty="0">
                          <a:latin typeface="Times New Roman"/>
                          <a:ea typeface="Times New Roman"/>
                          <a:cs typeface="Times New Roman"/>
                        </a:rPr>
                        <a:t>Better understanding of emotional issues</a:t>
                      </a:r>
                    </a:p>
                  </a:txBody>
                  <a:tcPr marL="114237" marR="114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dirty="0">
                          <a:latin typeface="Times New Roman"/>
                          <a:ea typeface="Times New Roman"/>
                          <a:cs typeface="Times New Roman"/>
                        </a:rPr>
                        <a:t>Deep Learning </a:t>
                      </a:r>
                    </a:p>
                  </a:txBody>
                  <a:tcPr marL="114237" marR="114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422">
                <a:tc>
                  <a:txBody>
                    <a:bodyPr/>
                    <a:lstStyle/>
                    <a:p>
                      <a:pPr marL="0" marR="0" algn="l">
                        <a:lnSpc>
                          <a:spcPct val="115000"/>
                        </a:lnSpc>
                        <a:spcBef>
                          <a:spcPts val="0"/>
                        </a:spcBef>
                        <a:spcAft>
                          <a:spcPts val="0"/>
                        </a:spcAft>
                      </a:pPr>
                      <a:r>
                        <a:rPr lang="en-US" sz="1900">
                          <a:latin typeface="Times New Roman"/>
                          <a:ea typeface="Times New Roman"/>
                          <a:cs typeface="Times New Roman"/>
                        </a:rPr>
                        <a:t>Monitoring personnel emotional states</a:t>
                      </a:r>
                    </a:p>
                  </a:txBody>
                  <a:tcPr marL="114237" marR="114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dirty="0">
                          <a:latin typeface="Times New Roman"/>
                          <a:ea typeface="Times New Roman"/>
                          <a:cs typeface="Times New Roman"/>
                        </a:rPr>
                        <a:t>Emerging sensor capabilities </a:t>
                      </a:r>
                    </a:p>
                  </a:txBody>
                  <a:tcPr marL="114237" marR="114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422">
                <a:tc>
                  <a:txBody>
                    <a:bodyPr/>
                    <a:lstStyle/>
                    <a:p>
                      <a:pPr marL="0" marR="0" algn="l">
                        <a:lnSpc>
                          <a:spcPct val="115000"/>
                        </a:lnSpc>
                        <a:spcBef>
                          <a:spcPts val="0"/>
                        </a:spcBef>
                        <a:spcAft>
                          <a:spcPts val="0"/>
                        </a:spcAft>
                      </a:pPr>
                      <a:r>
                        <a:rPr lang="en-US" sz="1900">
                          <a:latin typeface="Times New Roman"/>
                          <a:ea typeface="Times New Roman"/>
                          <a:cs typeface="Times New Roman"/>
                        </a:rPr>
                        <a:t>Identifying emotional correlations</a:t>
                      </a:r>
                    </a:p>
                  </a:txBody>
                  <a:tcPr marL="114237" marR="114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dirty="0">
                          <a:latin typeface="Times New Roman"/>
                          <a:ea typeface="Times New Roman"/>
                          <a:cs typeface="Times New Roman"/>
                        </a:rPr>
                        <a:t>Natural Language Processing </a:t>
                      </a:r>
                    </a:p>
                  </a:txBody>
                  <a:tcPr marL="114237" marR="114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205871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Slide based on “Title only”</a:t>
            </a:r>
          </a:p>
        </p:txBody>
      </p:sp>
    </p:spTree>
    <p:extLst>
      <p:ext uri="{BB962C8B-B14F-4D97-AF65-F5344CB8AC3E}">
        <p14:creationId xmlns="" xmlns:p14="http://schemas.microsoft.com/office/powerpoint/2010/main" val="3205871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42697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0001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Theses</a:t>
            </a:r>
            <a:endParaRPr lang="en-US" dirty="0"/>
          </a:p>
        </p:txBody>
      </p:sp>
      <p:sp>
        <p:nvSpPr>
          <p:cNvPr id="3" name="TextBox 2"/>
          <p:cNvSpPr txBox="1"/>
          <p:nvPr/>
        </p:nvSpPr>
        <p:spPr>
          <a:xfrm>
            <a:off x="198475" y="985288"/>
            <a:ext cx="8548576" cy="3693319"/>
          </a:xfrm>
          <a:prstGeom prst="rect">
            <a:avLst/>
          </a:prstGeom>
          <a:noFill/>
        </p:spPr>
        <p:txBody>
          <a:bodyPr wrap="square" rtlCol="0">
            <a:spAutoFit/>
          </a:bodyPr>
          <a:lstStyle/>
          <a:p>
            <a:pPr algn="just"/>
            <a:r>
              <a:rPr lang="en-US" b="1" dirty="0" smtClean="0"/>
              <a:t>While it is uncertain if Self-Driving Automobiles (SDA’s) will have the impact anticipated, it does seem that they are highly likely to be a significant part of civil life in the Western World and across the rest of the globe.  This usage will impact large segments of society, so will have, accordingly, impacts on military operations. In a parallel environment, the military is becoming more and more invested in autonomous combat vehicles. </a:t>
            </a:r>
          </a:p>
          <a:p>
            <a:pPr marL="339725" indent="-112713" algn="just">
              <a:buFont typeface="Arial" pitchFamily="34" charset="0"/>
              <a:buChar char="•"/>
            </a:pPr>
            <a:r>
              <a:rPr lang="en-US" b="1" dirty="0" smtClean="0"/>
              <a:t>One thesis of this paper is that the on-going developments in civil and defense communities may hold useful insights for both. </a:t>
            </a:r>
          </a:p>
          <a:p>
            <a:pPr marL="339725" indent="-112713" algn="just">
              <a:buFont typeface="Arial" pitchFamily="34" charset="0"/>
              <a:buChar char="•"/>
            </a:pPr>
            <a:r>
              <a:rPr lang="en-US" b="1" dirty="0" smtClean="0"/>
              <a:t>Another is that the M&amp;S community and the Standards professionals in it, may find a useful series of developments in SDA communities from which M&amp;S would profit, should they keep channels of information open between the two. </a:t>
            </a:r>
          </a:p>
          <a:p>
            <a:pPr marL="339725" indent="-112713" algn="just">
              <a:buFont typeface="Arial" pitchFamily="34" charset="0"/>
              <a:buChar char="•"/>
            </a:pPr>
            <a:r>
              <a:rPr lang="en-US" b="1" dirty="0" smtClean="0"/>
              <a:t>The final thesis is that the SDA community is already amassing data on human/computer interfaces and other impacts of the user of SDA’s and which may already be of interest to both simulating civil populations and combat within them.</a:t>
            </a:r>
            <a:endParaRPr lang="en-US" b="1" dirty="0"/>
          </a:p>
        </p:txBody>
      </p:sp>
    </p:spTree>
    <p:extLst>
      <p:ext uri="{BB962C8B-B14F-4D97-AF65-F5344CB8AC3E}">
        <p14:creationId xmlns="" xmlns:p14="http://schemas.microsoft.com/office/powerpoint/2010/main" val="3205871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Basic Disclaimers</a:t>
            </a:r>
            <a:endParaRPr lang="en-US" dirty="0"/>
          </a:p>
        </p:txBody>
      </p:sp>
      <p:sp>
        <p:nvSpPr>
          <p:cNvPr id="3" name="Content Placeholder 2"/>
          <p:cNvSpPr>
            <a:spLocks noGrp="1"/>
          </p:cNvSpPr>
          <p:nvPr>
            <p:ph idx="1"/>
          </p:nvPr>
        </p:nvSpPr>
        <p:spPr>
          <a:xfrm>
            <a:off x="255180" y="914400"/>
            <a:ext cx="8640725" cy="3714750"/>
          </a:xfrm>
        </p:spPr>
        <p:txBody>
          <a:bodyPr/>
          <a:lstStyle/>
          <a:p>
            <a:r>
              <a:rPr lang="en-US" dirty="0" smtClean="0"/>
              <a:t>Terminology</a:t>
            </a:r>
          </a:p>
          <a:p>
            <a:pPr lvl="1"/>
            <a:r>
              <a:rPr lang="en-US" dirty="0" smtClean="0"/>
              <a:t>In this paper, we use the common term Self-Driving Automobiles or SDA’s, as this is on of the more popular terms for them</a:t>
            </a:r>
          </a:p>
          <a:p>
            <a:pPr lvl="1"/>
            <a:r>
              <a:rPr lang="en-US" dirty="0" smtClean="0"/>
              <a:t>Another, perhaps more descriptive and professional term is Advanced Diver-Assistance System or ADAS.</a:t>
            </a:r>
          </a:p>
          <a:p>
            <a:pPr lvl="1"/>
            <a:r>
              <a:rPr lang="en-US" dirty="0" smtClean="0"/>
              <a:t>Only time will tell which term will be part of the vernacular, but the choice here was more for brevity than professional precision; the terms are used interchangeably </a:t>
            </a:r>
          </a:p>
          <a:p>
            <a:r>
              <a:rPr lang="en-US" dirty="0" smtClean="0"/>
              <a:t>R&amp;D Participation or Financial Interest</a:t>
            </a:r>
          </a:p>
          <a:p>
            <a:pPr lvl="1"/>
            <a:r>
              <a:rPr lang="en-US" dirty="0" smtClean="0"/>
              <a:t>None of the authors are actively engaged in any formal study or research effort in this matter, but all have backgrounds in computer simulation or education</a:t>
            </a:r>
          </a:p>
          <a:p>
            <a:pPr lvl="1"/>
            <a:r>
              <a:rPr lang="en-US" dirty="0" smtClean="0"/>
              <a:t>None of the authors has any direct financial interest in the matters being discussed, save for being a citizen</a:t>
            </a:r>
            <a:endParaRPr lang="en-US" dirty="0"/>
          </a:p>
        </p:txBody>
      </p:sp>
    </p:spTree>
    <p:extLst>
      <p:ext uri="{BB962C8B-B14F-4D97-AF65-F5344CB8AC3E}">
        <p14:creationId xmlns="" xmlns:p14="http://schemas.microsoft.com/office/powerpoint/2010/main" val="320587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will we get self-driving?</a:t>
            </a:r>
            <a:endParaRPr lang="en-US" dirty="0"/>
          </a:p>
        </p:txBody>
      </p:sp>
      <p:sp>
        <p:nvSpPr>
          <p:cNvPr id="3" name="Content Placeholder 2"/>
          <p:cNvSpPr>
            <a:spLocks noGrp="1"/>
          </p:cNvSpPr>
          <p:nvPr>
            <p:ph idx="1"/>
          </p:nvPr>
        </p:nvSpPr>
        <p:spPr>
          <a:xfrm>
            <a:off x="205562" y="914400"/>
            <a:ext cx="8711609" cy="3806456"/>
          </a:xfrm>
        </p:spPr>
        <p:txBody>
          <a:bodyPr/>
          <a:lstStyle/>
          <a:p>
            <a:r>
              <a:rPr lang="en-US" dirty="0" smtClean="0"/>
              <a:t>Self-Driving IS HERE already!</a:t>
            </a:r>
          </a:p>
          <a:p>
            <a:r>
              <a:rPr lang="en-US" dirty="0" smtClean="0"/>
              <a:t>Most all of us have driven cars that</a:t>
            </a:r>
            <a:br>
              <a:rPr lang="en-US" dirty="0" smtClean="0"/>
            </a:br>
            <a:r>
              <a:rPr lang="en-US" dirty="0" smtClean="0"/>
              <a:t>have lane-minding, speed control and </a:t>
            </a:r>
            <a:br>
              <a:rPr lang="en-US" dirty="0" smtClean="0"/>
            </a:br>
            <a:r>
              <a:rPr lang="en-US" dirty="0" smtClean="0"/>
              <a:t>vehicle separation preservation </a:t>
            </a:r>
          </a:p>
          <a:p>
            <a:r>
              <a:rPr lang="en-US" dirty="0" smtClean="0"/>
              <a:t>One of the authors has started a car, </a:t>
            </a:r>
            <a:br>
              <a:rPr lang="en-US" dirty="0" smtClean="0"/>
            </a:br>
            <a:r>
              <a:rPr lang="en-US" dirty="0" smtClean="0"/>
              <a:t>gave it the address and took no </a:t>
            </a:r>
            <a:br>
              <a:rPr lang="en-US" dirty="0" smtClean="0"/>
            </a:br>
            <a:r>
              <a:rPr lang="en-US" dirty="0" smtClean="0"/>
              <a:t>interventions, arriving safely, as was directed by him</a:t>
            </a:r>
          </a:p>
          <a:p>
            <a:r>
              <a:rPr lang="en-US" dirty="0" smtClean="0"/>
              <a:t>That is not quite yet the level depicted in the image which is shown above in a way which does clearly show a very casual driver and inattention</a:t>
            </a:r>
          </a:p>
          <a:p>
            <a:r>
              <a:rPr lang="en-US" dirty="0" smtClean="0"/>
              <a:t>The system used by our co-author would turn over to human control if it sensed lack of attention (sensed by wheel pressure and direction of gaze)</a:t>
            </a:r>
          </a:p>
          <a:p>
            <a:endParaRPr lang="en-US" dirty="0"/>
          </a:p>
        </p:txBody>
      </p:sp>
      <p:pic>
        <p:nvPicPr>
          <p:cNvPr id="4" name="Picture 3" descr="SelfDrivingAuto.jpg"/>
          <p:cNvPicPr/>
          <p:nvPr/>
        </p:nvPicPr>
        <p:blipFill>
          <a:blip r:embed="rId2" cstate="print"/>
          <a:stretch>
            <a:fillRect/>
          </a:stretch>
        </p:blipFill>
        <p:spPr>
          <a:xfrm>
            <a:off x="5319818" y="1024713"/>
            <a:ext cx="3289992" cy="185068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SDA Basic Functions and Goals</a:t>
            </a:r>
            <a:endParaRPr lang="en-US" dirty="0"/>
          </a:p>
        </p:txBody>
      </p:sp>
      <p:sp>
        <p:nvSpPr>
          <p:cNvPr id="3" name="Content Placeholder 2"/>
          <p:cNvSpPr>
            <a:spLocks noGrp="1"/>
          </p:cNvSpPr>
          <p:nvPr>
            <p:ph idx="1"/>
          </p:nvPr>
        </p:nvSpPr>
        <p:spPr/>
        <p:txBody>
          <a:bodyPr/>
          <a:lstStyle/>
          <a:p>
            <a:r>
              <a:rPr lang="en-US" dirty="0" smtClean="0"/>
              <a:t>Basic requirements of an SDA:</a:t>
            </a:r>
          </a:p>
          <a:p>
            <a:pPr lvl="1"/>
            <a:r>
              <a:rPr lang="en-US" dirty="0" smtClean="0"/>
              <a:t>Route identification, optimization and modification</a:t>
            </a:r>
          </a:p>
          <a:p>
            <a:pPr lvl="1"/>
            <a:r>
              <a:rPr lang="en-US" dirty="0" smtClean="0"/>
              <a:t>Speed control and power consumption monitoring</a:t>
            </a:r>
          </a:p>
          <a:p>
            <a:pPr lvl="1"/>
            <a:r>
              <a:rPr lang="en-US" dirty="0" smtClean="0"/>
              <a:t>Collision avoidance and safety enhancement</a:t>
            </a:r>
          </a:p>
          <a:p>
            <a:pPr lvl="1"/>
            <a:r>
              <a:rPr lang="en-US" dirty="0" smtClean="0"/>
              <a:t>Lane selection and turn execution</a:t>
            </a:r>
          </a:p>
          <a:p>
            <a:r>
              <a:rPr lang="en-US" dirty="0" smtClean="0"/>
              <a:t>Additionally, the above requirements must be executed with an appropriate balance of at least these criteria:</a:t>
            </a:r>
          </a:p>
          <a:p>
            <a:pPr lvl="1"/>
            <a:r>
              <a:rPr lang="en-US" dirty="0" smtClean="0"/>
              <a:t>Safety</a:t>
            </a:r>
          </a:p>
          <a:p>
            <a:pPr lvl="1"/>
            <a:r>
              <a:rPr lang="en-US" dirty="0" smtClean="0"/>
              <a:t>Optimal time to arrival</a:t>
            </a:r>
          </a:p>
          <a:p>
            <a:pPr lvl="1"/>
            <a:r>
              <a:rPr lang="en-US" dirty="0" smtClean="0"/>
              <a:t>Comfort vis-à-vis maneuver actions</a:t>
            </a:r>
          </a:p>
          <a:p>
            <a:endParaRPr lang="en-US" dirty="0"/>
          </a:p>
        </p:txBody>
      </p:sp>
    </p:spTree>
    <p:extLst>
      <p:ext uri="{BB962C8B-B14F-4D97-AF65-F5344CB8AC3E}">
        <p14:creationId xmlns="" xmlns:p14="http://schemas.microsoft.com/office/powerpoint/2010/main" val="3205871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e-j3016-visual-chart_5.3.21.jpg"/>
          <p:cNvPicPr/>
          <p:nvPr/>
        </p:nvPicPr>
        <p:blipFill>
          <a:blip r:embed="rId2" cstate="print">
            <a:lum contrast="20000"/>
          </a:blip>
          <a:srcRect l="1412" r="706"/>
          <a:stretch>
            <a:fillRect/>
          </a:stretch>
        </p:blipFill>
        <p:spPr>
          <a:xfrm>
            <a:off x="4348349" y="914400"/>
            <a:ext cx="4795651" cy="3778102"/>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2152" y="878960"/>
            <a:ext cx="4642884" cy="3884428"/>
          </a:xfrm>
        </p:spPr>
        <p:txBody>
          <a:bodyPr/>
          <a:lstStyle/>
          <a:p>
            <a:r>
              <a:rPr lang="en-US" dirty="0" smtClean="0"/>
              <a:t>In Automobiles, the Society of Automotive Engineers (SAE) reins</a:t>
            </a:r>
          </a:p>
          <a:p>
            <a:r>
              <a:rPr lang="en-US" dirty="0" smtClean="0"/>
              <a:t>SAE has defined levels of SDA control</a:t>
            </a:r>
          </a:p>
          <a:p>
            <a:r>
              <a:rPr lang="en-US" dirty="0" smtClean="0"/>
              <a:t>These are expanded in SAE J3016:</a:t>
            </a:r>
          </a:p>
          <a:p>
            <a:pPr lvl="1"/>
            <a:r>
              <a:rPr lang="en-US" dirty="0" smtClean="0"/>
              <a:t>Level 0: No Driving Automation</a:t>
            </a:r>
          </a:p>
          <a:p>
            <a:pPr lvl="1"/>
            <a:r>
              <a:rPr lang="en-US" dirty="0" smtClean="0"/>
              <a:t>Level 1: Driver Assistance</a:t>
            </a:r>
          </a:p>
          <a:p>
            <a:pPr lvl="1"/>
            <a:r>
              <a:rPr lang="en-US" dirty="0" smtClean="0"/>
              <a:t>Level 2: Partial Driving Automation</a:t>
            </a:r>
          </a:p>
          <a:p>
            <a:pPr lvl="1"/>
            <a:r>
              <a:rPr lang="en-US" dirty="0" smtClean="0"/>
              <a:t>Level 3: Conditional Driving Automation</a:t>
            </a:r>
          </a:p>
          <a:p>
            <a:pPr lvl="1"/>
            <a:r>
              <a:rPr lang="en-US" dirty="0" smtClean="0"/>
              <a:t>Level 4: High Driving Automation</a:t>
            </a:r>
          </a:p>
          <a:p>
            <a:pPr lvl="1"/>
            <a:r>
              <a:rPr lang="en-US" dirty="0" smtClean="0"/>
              <a:t>Level 5: Full Driving Automation</a:t>
            </a:r>
          </a:p>
          <a:p>
            <a:r>
              <a:rPr lang="en-US" dirty="0" smtClean="0"/>
              <a:t>Image to right shows some analyses</a:t>
            </a:r>
          </a:p>
          <a:p>
            <a:endParaRPr lang="en-US" dirty="0" smtClean="0"/>
          </a:p>
          <a:p>
            <a:r>
              <a:rPr lang="en-US" dirty="0" smtClean="0"/>
              <a:t>-</a:t>
            </a:r>
          </a:p>
          <a:p>
            <a:r>
              <a:rPr lang="en-US" dirty="0" smtClean="0"/>
              <a:t>-</a:t>
            </a:r>
          </a:p>
          <a:p>
            <a:r>
              <a:rPr lang="en-US" dirty="0" smtClean="0"/>
              <a:t>-</a:t>
            </a:r>
          </a:p>
          <a:p>
            <a:r>
              <a:rPr lang="en-US" dirty="0" smtClean="0"/>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Automated Combat Vehicles (ACV’s)</a:t>
            </a:r>
            <a:endParaRPr lang="en-US" dirty="0"/>
          </a:p>
        </p:txBody>
      </p:sp>
      <p:sp>
        <p:nvSpPr>
          <p:cNvPr id="3" name="Content Placeholder 2"/>
          <p:cNvSpPr>
            <a:spLocks noGrp="1"/>
          </p:cNvSpPr>
          <p:nvPr>
            <p:ph idx="1"/>
          </p:nvPr>
        </p:nvSpPr>
        <p:spPr/>
        <p:txBody>
          <a:bodyPr/>
          <a:lstStyle/>
          <a:p>
            <a:r>
              <a:rPr lang="en-US" dirty="0" smtClean="0"/>
              <a:t>ACV’s show a much wider range in types, environs and uses</a:t>
            </a:r>
          </a:p>
          <a:p>
            <a:r>
              <a:rPr lang="en-US" dirty="0" smtClean="0"/>
              <a:t>As well as surface, nations now have sub-surface vessels and aircraft</a:t>
            </a:r>
          </a:p>
          <a:p>
            <a:r>
              <a:rPr lang="en-US" dirty="0" smtClean="0"/>
              <a:t>All three environments have vehicles with varying levels of control</a:t>
            </a:r>
          </a:p>
          <a:p>
            <a:r>
              <a:rPr lang="en-US" dirty="0" smtClean="0"/>
              <a:t>They face many of the issues of civil SDA, but have some more:</a:t>
            </a:r>
          </a:p>
          <a:p>
            <a:pPr lvl="1"/>
            <a:r>
              <a:rPr lang="en-US" dirty="0" smtClean="0"/>
              <a:t>Weapon control </a:t>
            </a:r>
          </a:p>
          <a:p>
            <a:pPr lvl="1"/>
            <a:r>
              <a:rPr lang="en-US" dirty="0" smtClean="0"/>
              <a:t>Resistance to take-over by foes</a:t>
            </a:r>
          </a:p>
          <a:p>
            <a:pPr lvl="1"/>
            <a:r>
              <a:rPr lang="en-US" dirty="0" smtClean="0"/>
              <a:t>Need to maintain technical ascendancy </a:t>
            </a:r>
          </a:p>
          <a:p>
            <a:r>
              <a:rPr lang="en-US" dirty="0" smtClean="0"/>
              <a:t>One of original </a:t>
            </a:r>
            <a:r>
              <a:rPr lang="en-US" i="1" dirty="0" smtClean="0"/>
              <a:t>raisons d'être </a:t>
            </a:r>
            <a:r>
              <a:rPr lang="en-US" dirty="0" smtClean="0"/>
              <a:t>for M&amp;S was the ability to simulate:</a:t>
            </a:r>
          </a:p>
          <a:p>
            <a:r>
              <a:rPr lang="en-US" smtClean="0"/>
              <a:t>Drones</a:t>
            </a:r>
          </a:p>
          <a:p>
            <a:endParaRPr lang="en-US" dirty="0"/>
          </a:p>
        </p:txBody>
      </p:sp>
    </p:spTree>
    <p:extLst>
      <p:ext uri="{BB962C8B-B14F-4D97-AF65-F5344CB8AC3E}">
        <p14:creationId xmlns="" xmlns:p14="http://schemas.microsoft.com/office/powerpoint/2010/main" val="320587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44797" y="914400"/>
            <a:ext cx="4127204" cy="3714750"/>
          </a:xfrm>
        </p:spPr>
        <p:txBody>
          <a:bodyPr/>
          <a:lstStyle/>
          <a:p>
            <a:r>
              <a:rPr lang="en-US" dirty="0" smtClean="0"/>
              <a:t>Battlespace will be “full” of autonomous </a:t>
            </a:r>
            <a:r>
              <a:rPr lang="en-US" dirty="0" smtClean="0"/>
              <a:t>vehicles</a:t>
            </a:r>
          </a:p>
          <a:p>
            <a:endParaRPr lang="en-US" dirty="0"/>
          </a:p>
        </p:txBody>
      </p:sp>
      <p:pic>
        <p:nvPicPr>
          <p:cNvPr id="4" name="Picture 3" descr="cvms-image01.jpg"/>
          <p:cNvPicPr>
            <a:picLocks noChangeAspect="1"/>
          </p:cNvPicPr>
          <p:nvPr/>
        </p:nvPicPr>
        <p:blipFill>
          <a:blip r:embed="rId2" cstate="print"/>
          <a:stretch>
            <a:fillRect/>
          </a:stretch>
        </p:blipFill>
        <p:spPr>
          <a:xfrm>
            <a:off x="5181600" y="818673"/>
            <a:ext cx="3053725" cy="2286477"/>
          </a:xfrm>
          <a:prstGeom prst="rect">
            <a:avLst/>
          </a:prstGeom>
        </p:spPr>
      </p:pic>
      <p:pic>
        <p:nvPicPr>
          <p:cNvPr id="5" name="Picture 4" descr="racer-02-619.jpg"/>
          <p:cNvPicPr>
            <a:picLocks noChangeAspect="1"/>
          </p:cNvPicPr>
          <p:nvPr/>
        </p:nvPicPr>
        <p:blipFill>
          <a:blip r:embed="rId3" cstate="print"/>
          <a:stretch>
            <a:fillRect/>
          </a:stretch>
        </p:blipFill>
        <p:spPr>
          <a:xfrm>
            <a:off x="5181600" y="3164432"/>
            <a:ext cx="3053725" cy="15589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Slide based on “Title only”</a:t>
            </a:r>
          </a:p>
        </p:txBody>
      </p:sp>
    </p:spTree>
    <p:extLst>
      <p:ext uri="{BB962C8B-B14F-4D97-AF65-F5344CB8AC3E}">
        <p14:creationId xmlns="" xmlns:p14="http://schemas.microsoft.com/office/powerpoint/2010/main" val="3205871578"/>
      </p:ext>
    </p:extLst>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1074</TotalTime>
  <Words>694</Words>
  <Application>Microsoft Office PowerPoint</Application>
  <PresentationFormat>On-screen Show (16:9)</PresentationFormat>
  <Paragraphs>85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Real-time Self-driving Car Experience:  M&amp;S and Self-driving Standards Synergy</vt:lpstr>
      <vt:lpstr>Theses</vt:lpstr>
      <vt:lpstr>Basic Disclaimers</vt:lpstr>
      <vt:lpstr>When will we get self-driving?</vt:lpstr>
      <vt:lpstr>SDA Basic Functions and Goals</vt:lpstr>
      <vt:lpstr>Slide 6</vt:lpstr>
      <vt:lpstr>Automated Combat Vehicles (ACV’s)</vt:lpstr>
      <vt:lpstr>Slide 8</vt:lpstr>
      <vt:lpstr>Slide based on “Title only”</vt:lpstr>
      <vt:lpstr>Slide 10</vt:lpstr>
      <vt:lpstr>Slide based on “Title only”</vt:lpstr>
      <vt:lpstr>Will the Future Need Standards?</vt:lpstr>
      <vt:lpstr>Slide based on “Title only”</vt:lpstr>
      <vt:lpstr>Slide 14</vt:lpstr>
      <vt:lpstr>Technology and Issues </vt:lpstr>
      <vt:lpstr>Slide based on “Title only”</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jlaudone</dc:creator>
  <cp:lastModifiedBy>DMD</cp:lastModifiedBy>
  <cp:revision>87</cp:revision>
  <dcterms:created xsi:type="dcterms:W3CDTF">2010-03-08T13:56:26Z</dcterms:created>
  <dcterms:modified xsi:type="dcterms:W3CDTF">2023-02-01T03:22:54Z</dcterms:modified>
</cp:coreProperties>
</file>