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63" r:id="rId3"/>
    <p:sldId id="276" r:id="rId4"/>
    <p:sldId id="280" r:id="rId5"/>
    <p:sldId id="281" r:id="rId6"/>
    <p:sldId id="282" r:id="rId7"/>
    <p:sldId id="283" r:id="rId8"/>
    <p:sldId id="264" r:id="rId9"/>
    <p:sldId id="277" r:id="rId10"/>
    <p:sldId id="278" r:id="rId11"/>
    <p:sldId id="265" r:id="rId12"/>
    <p:sldId id="266" r:id="rId13"/>
    <p:sldId id="279" r:id="rId14"/>
    <p:sldId id="256" r:id="rId15"/>
    <p:sldId id="258" r:id="rId16"/>
    <p:sldId id="257" r:id="rId17"/>
    <p:sldId id="26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A2"/>
    <a:srgbClr val="000099"/>
    <a:srgbClr val="7ABC32"/>
    <a:srgbClr val="333399"/>
    <a:srgbClr val="3333CC"/>
    <a:srgbClr val="0000FF"/>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62C80-C2A0-43A2-837F-7E28B066C4DD}" v="1" dt="2022-11-16T17:31:11.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5646" autoAdjust="0"/>
  </p:normalViewPr>
  <p:slideViewPr>
    <p:cSldViewPr snapToGrid="0" snapToObjects="1">
      <p:cViewPr varScale="1">
        <p:scale>
          <a:sx n="134" d="100"/>
          <a:sy n="134" d="100"/>
        </p:scale>
        <p:origin x="-474"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DA362C80-C2A0-43A2-837F-7E28B066C4DD}"/>
    <pc:docChg chg="modSld modMainMaster">
      <pc:chgData name="Patrick Rowe" userId="a7e66bb7359ceccd" providerId="LiveId" clId="{DA362C80-C2A0-43A2-837F-7E28B066C4DD}" dt="2022-11-16T17:31:59.917" v="21" actId="20577"/>
      <pc:docMkLst>
        <pc:docMk/>
      </pc:docMkLst>
      <pc:sldChg chg="modSp mod">
        <pc:chgData name="Patrick Rowe" userId="a7e66bb7359ceccd" providerId="LiveId" clId="{DA362C80-C2A0-43A2-837F-7E28B066C4DD}" dt="2022-11-16T17:30:32.792" v="1" actId="20577"/>
        <pc:sldMkLst>
          <pc:docMk/>
          <pc:sldMk cId="3567761503" sldId="260"/>
        </pc:sldMkLst>
        <pc:spChg chg="mod">
          <ac:chgData name="Patrick Rowe" userId="a7e66bb7359ceccd" providerId="LiveId" clId="{DA362C80-C2A0-43A2-837F-7E28B066C4DD}" dt="2022-11-16T17:30:32.792" v="1" actId="20577"/>
          <ac:spMkLst>
            <pc:docMk/>
            <pc:sldMk cId="3567761503" sldId="260"/>
            <ac:spMk id="32" creationId="{00000000-0000-0000-0000-000000000000}"/>
          </ac:spMkLst>
        </pc:spChg>
      </pc:sldChg>
      <pc:sldMasterChg chg="modSp mod modSldLayout">
        <pc:chgData name="Patrick Rowe" userId="a7e66bb7359ceccd" providerId="LiveId" clId="{DA362C80-C2A0-43A2-837F-7E28B066C4DD}" dt="2022-11-16T17:31:59.917" v="21" actId="20577"/>
        <pc:sldMasterMkLst>
          <pc:docMk/>
          <pc:sldMasterMk cId="0" sldId="2147483648"/>
        </pc:sldMasterMkLst>
        <pc:spChg chg="mod">
          <ac:chgData name="Patrick Rowe" userId="a7e66bb7359ceccd" providerId="LiveId" clId="{DA362C80-C2A0-43A2-837F-7E28B066C4DD}" dt="2022-11-16T17:31:59.917" v="21" actId="20577"/>
          <ac:spMkLst>
            <pc:docMk/>
            <pc:sldMasterMk cId="0" sldId="2147483648"/>
            <ac:spMk id="11" creationId="{00000000-0000-0000-0000-000000000000}"/>
          </ac:spMkLst>
        </pc:spChg>
        <pc:sldLayoutChg chg="modSp mod">
          <pc:chgData name="Patrick Rowe" userId="a7e66bb7359ceccd" providerId="LiveId" clId="{DA362C80-C2A0-43A2-837F-7E28B066C4DD}" dt="2022-11-16T17:31:30.021" v="19" actId="20577"/>
          <pc:sldLayoutMkLst>
            <pc:docMk/>
            <pc:sldMasterMk cId="0" sldId="2147483648"/>
            <pc:sldLayoutMk cId="293559987" sldId="2147483655"/>
          </pc:sldLayoutMkLst>
          <pc:spChg chg="mod">
            <ac:chgData name="Patrick Rowe" userId="a7e66bb7359ceccd" providerId="LiveId" clId="{DA362C80-C2A0-43A2-837F-7E28B066C4DD}" dt="2022-11-16T17:31:11.328" v="3" actId="20577"/>
            <ac:spMkLst>
              <pc:docMk/>
              <pc:sldMasterMk cId="0" sldId="2147483648"/>
              <pc:sldLayoutMk cId="293559987" sldId="2147483655"/>
              <ac:spMk id="6" creationId="{00000000-0000-0000-0000-000000000000}"/>
            </ac:spMkLst>
          </pc:spChg>
          <pc:spChg chg="mod">
            <ac:chgData name="Patrick Rowe" userId="a7e66bb7359ceccd" providerId="LiveId" clId="{DA362C80-C2A0-43A2-837F-7E28B066C4DD}" dt="2022-11-16T17:31:15.649" v="5" actId="20577"/>
            <ac:spMkLst>
              <pc:docMk/>
              <pc:sldMasterMk cId="0" sldId="2147483648"/>
              <pc:sldLayoutMk cId="293559987" sldId="2147483655"/>
              <ac:spMk id="10" creationId="{00000000-0000-0000-0000-000000000000}"/>
            </ac:spMkLst>
          </pc:spChg>
          <pc:spChg chg="mod">
            <ac:chgData name="Patrick Rowe" userId="a7e66bb7359ceccd" providerId="LiveId" clId="{DA362C80-C2A0-43A2-837F-7E28B066C4DD}" dt="2022-11-16T17:31:30.021" v="19" actId="20577"/>
            <ac:spMkLst>
              <pc:docMk/>
              <pc:sldMasterMk cId="0" sldId="2147483648"/>
              <pc:sldLayoutMk cId="293559987" sldId="2147483655"/>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p14="http://schemas.microsoft.com/office/powerpoint/2010/main" xmlns=""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3163604" y="3290285"/>
            <a:ext cx="2816797"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smtClean="0"/>
              <a:t>2023-SIW-Presentation-015</a:t>
            </a:r>
            <a:endParaRPr lang="en-US" noProof="0" dirty="0"/>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2023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February 13-17, 2023</a:t>
            </a:r>
          </a:p>
        </p:txBody>
      </p:sp>
      <p:sp>
        <p:nvSpPr>
          <p:cNvPr id="3" name="Titre 2"/>
          <p:cNvSpPr>
            <a:spLocks noGrp="1"/>
          </p:cNvSpPr>
          <p:nvPr>
            <p:ph type="title" hasCustomPrompt="1"/>
          </p:nvPr>
        </p:nvSpPr>
        <p:spPr>
          <a:xfrm>
            <a:off x="152400" y="1581150"/>
            <a:ext cx="85058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smtClean="0"/>
              <a:t>Military Writing in Simulations and Operations: </a:t>
            </a:r>
            <a:br>
              <a:rPr lang="en-US" noProof="0" dirty="0" smtClean="0"/>
            </a:br>
            <a:r>
              <a:rPr lang="en-US" noProof="0" dirty="0" smtClean="0"/>
              <a:t>Establishing Metrics and Standards</a:t>
            </a:r>
            <a:endParaRPr lang="en-US" noProof="0" dirty="0"/>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2100" b="1" i="1" baseline="0">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Dan M. Davis, </a:t>
            </a:r>
            <a:br>
              <a:rPr lang="en-US" dirty="0" smtClean="0"/>
            </a:br>
            <a:r>
              <a:rPr lang="en-US" dirty="0" smtClean="0"/>
              <a:t>Catholic Polytechnic University and University of Southern California, USA</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Co-Authors: Jennifer H. Nolan, Jerome C. Placido, John J. Tran, and Judith L. Jacobus</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2" name="Picture 1" descr="SISO_Logo_Horizontal-1.jpg">
            <a:extLst>
              <a:ext uri="{FF2B5EF4-FFF2-40B4-BE49-F238E27FC236}">
                <a16:creationId xmlns:a16="http://schemas.microsoft.com/office/drawing/2014/main" xmlns="" id="{DD8A38DC-4E78-1A47-89F9-A8B020CBD7E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41832" y="83718"/>
            <a:ext cx="7260336" cy="1335902"/>
          </a:xfrm>
          <a:prstGeom prst="rect">
            <a:avLst/>
          </a:prstGeom>
        </p:spPr>
      </p:pic>
      <p:pic>
        <p:nvPicPr>
          <p:cNvPr id="8" name="Picture 7" descr="CPU_Logo.png"/>
          <p:cNvPicPr>
            <a:picLocks noChangeAspect="1"/>
          </p:cNvPicPr>
          <p:nvPr userDrawn="1"/>
        </p:nvPicPr>
        <p:blipFill>
          <a:blip r:embed="rId3" cstate="print"/>
          <a:stretch>
            <a:fillRect/>
          </a:stretch>
        </p:blipFill>
        <p:spPr>
          <a:xfrm>
            <a:off x="76201" y="3642379"/>
            <a:ext cx="1143000" cy="1135278"/>
          </a:xfrm>
          <a:prstGeom prst="rect">
            <a:avLst/>
          </a:prstGeom>
        </p:spPr>
      </p:pic>
      <p:pic>
        <p:nvPicPr>
          <p:cNvPr id="13" name="Picture 12" descr="USCSealTrnsprntBdr copy.gif"/>
          <p:cNvPicPr>
            <a:picLocks noChangeAspect="1"/>
          </p:cNvPicPr>
          <p:nvPr userDrawn="1"/>
        </p:nvPicPr>
        <p:blipFill>
          <a:blip r:embed="rId4" cstate="print"/>
          <a:stretch>
            <a:fillRect/>
          </a:stretch>
        </p:blipFill>
        <p:spPr>
          <a:xfrm>
            <a:off x="8001000" y="3610101"/>
            <a:ext cx="1066801" cy="1095249"/>
          </a:xfrm>
          <a:prstGeom prst="rect">
            <a:avLst/>
          </a:prstGeom>
        </p:spPr>
      </p:pic>
    </p:spTree>
    <p:extLst>
      <p:ext uri="{BB962C8B-B14F-4D97-AF65-F5344CB8AC3E}">
        <p14:creationId xmlns:p14="http://schemas.microsoft.com/office/powerpoint/2010/main" xmlns=""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44796" y="914400"/>
            <a:ext cx="8196263"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xmlns=""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spTree>
    <p:extLst>
      <p:ext uri="{BB962C8B-B14F-4D97-AF65-F5344CB8AC3E}">
        <p14:creationId xmlns:p14="http://schemas.microsoft.com/office/powerpoint/2010/main" xmlns=""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 name="Rectangle 2"/>
          <p:cNvSpPr/>
          <p:nvPr userDrawn="1"/>
        </p:nvSpPr>
        <p:spPr>
          <a:xfrm>
            <a:off x="1371600" y="742950"/>
            <a:ext cx="6400800" cy="4154984"/>
          </a:xfrm>
          <a:prstGeom prst="rect">
            <a:avLst/>
          </a:prstGeom>
        </p:spPr>
        <p:txBody>
          <a:bodyPr wrap="square">
            <a:spAutoFit/>
          </a:bodyPr>
          <a:lstStyle/>
          <a:p>
            <a:r>
              <a:rPr lang="en-US" sz="2200" dirty="0" smtClean="0"/>
              <a:t>The authors wish to thank all of their M&amp;S and Standards colleagues;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sz="2200" dirty="0"/>
          </a:p>
        </p:txBody>
      </p:sp>
      <p:sp>
        <p:nvSpPr>
          <p:cNvPr id="4" name="Title 1"/>
          <p:cNvSpPr>
            <a:spLocks noGrp="1"/>
          </p:cNvSpPr>
          <p:nvPr userDrawn="1">
            <p:ph type="title"/>
          </p:nvPr>
        </p:nvSpPr>
        <p:spPr>
          <a:xfrm>
            <a:off x="728699" y="0"/>
            <a:ext cx="6815101" cy="735546"/>
          </a:xfrm>
        </p:spPr>
        <p:txBody>
          <a:bodyPr/>
          <a:lstStyle/>
          <a:p>
            <a:r>
              <a:rPr lang="en-US" dirty="0" smtClean="0"/>
              <a:t>Acknowledgements</a:t>
            </a:r>
            <a:endParaRPr lang="en-US" dirty="0"/>
          </a:p>
        </p:txBody>
      </p:sp>
      <p:pic>
        <p:nvPicPr>
          <p:cNvPr id="5" name="Picture 4" descr="USCSealTrnsprntBdr copy.gif"/>
          <p:cNvPicPr>
            <a:picLocks noChangeAspect="1"/>
          </p:cNvPicPr>
          <p:nvPr userDrawn="1"/>
        </p:nvPicPr>
        <p:blipFill>
          <a:blip r:embed="rId2" cstate="print"/>
          <a:stretch>
            <a:fillRect/>
          </a:stretch>
        </p:blipFill>
        <p:spPr>
          <a:xfrm>
            <a:off x="7585740" y="57150"/>
            <a:ext cx="611937" cy="628255"/>
          </a:xfrm>
          <a:prstGeom prst="rect">
            <a:avLst/>
          </a:prstGeom>
        </p:spPr>
      </p:pic>
      <p:pic>
        <p:nvPicPr>
          <p:cNvPr id="6" name="Picture 5" descr="CPU_Logo.png"/>
          <p:cNvPicPr>
            <a:picLocks noChangeAspect="1"/>
          </p:cNvPicPr>
          <p:nvPr userDrawn="1"/>
        </p:nvPicPr>
        <p:blipFill>
          <a:blip r:embed="rId3" cstate="print"/>
          <a:stretch>
            <a:fillRect/>
          </a:stretch>
        </p:blipFill>
        <p:spPr>
          <a:xfrm>
            <a:off x="8319796" y="36831"/>
            <a:ext cx="690465" cy="685801"/>
          </a:xfrm>
          <a:prstGeom prst="rect">
            <a:avLst/>
          </a:prstGeom>
        </p:spPr>
      </p:pic>
    </p:spTree>
    <p:extLst>
      <p:ext uri="{BB962C8B-B14F-4D97-AF65-F5344CB8AC3E}">
        <p14:creationId xmlns:p14="http://schemas.microsoft.com/office/powerpoint/2010/main" xmlns=""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a16="http://schemas.microsoft.com/office/drawing/2014/main" xmlns=""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spTree>
    <p:extLst>
      <p:ext uri="{BB962C8B-B14F-4D97-AF65-F5344CB8AC3E}">
        <p14:creationId xmlns:p14="http://schemas.microsoft.com/office/powerpoint/2010/main" xmlns="" val="19191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a16="http://schemas.microsoft.com/office/drawing/2014/main" xmlns=""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a16="http://schemas.microsoft.com/office/drawing/2014/main" xmlns=""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a16="http://schemas.microsoft.com/office/drawing/2014/main" xmlns="" id="{2F1126CF-D424-B741-A8F7-2B25EC2662E1}"/>
                </a:ext>
              </a:extLst>
            </p:cNvPr>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1060190"/>
              <a:ext cx="792088" cy="80344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2023 Simulation Innovation Workshop (SIW)</a:t>
            </a:r>
          </a:p>
        </p:txBody>
      </p:sp>
      <p:pic>
        <p:nvPicPr>
          <p:cNvPr id="15" name="Picture 2">
            <a:extLst>
              <a:ext uri="{FF2B5EF4-FFF2-40B4-BE49-F238E27FC236}">
                <a16:creationId xmlns:a16="http://schemas.microsoft.com/office/drawing/2014/main" xmlns=""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p:cNvSpPr>
            <a:spLocks noGrp="1"/>
          </p:cNvSpPr>
          <p:nvPr>
            <p:ph type="title"/>
          </p:nvPr>
        </p:nvSpPr>
        <p:spPr>
          <a:xfrm>
            <a:off x="152400" y="1581150"/>
            <a:ext cx="85058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dirty="0" smtClean="0"/>
              <a:t>Learning Analytics and Deep Learning: </a:t>
            </a:r>
            <a:r>
              <a:rPr lang="en-US" noProof="0" dirty="0" smtClean="0"/>
              <a:t/>
            </a:r>
            <a:br>
              <a:rPr lang="en-US" noProof="0" dirty="0" smtClean="0"/>
            </a:br>
            <a:r>
              <a:rPr lang="en-US" dirty="0" smtClean="0"/>
              <a:t>Emerging Standards for Instructional Metrics</a:t>
            </a:r>
            <a:endParaRPr lang="en-US" noProof="0" dirty="0"/>
          </a:p>
        </p:txBody>
      </p:sp>
      <p:sp>
        <p:nvSpPr>
          <p:cNvPr id="13" name="Espace réservé du texte 18"/>
          <p:cNvSpPr>
            <a:spLocks noGrp="1"/>
          </p:cNvSpPr>
          <p:nvPr>
            <p:ph type="body" sz="quarter" idx="10"/>
          </p:nvPr>
        </p:nvSpPr>
        <p:spPr>
          <a:xfrm>
            <a:off x="762000" y="3790950"/>
            <a:ext cx="7620000" cy="860599"/>
          </a:xfrm>
          <a:prstGeom prst="rect">
            <a:avLst/>
          </a:prstGeom>
        </p:spPr>
        <p:txBody>
          <a:bodyPr vert="horz" lIns="91440" tIns="45720" rIns="91440" bIns="45720" rtlCol="0">
            <a:normAutofit fontScale="775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2100" b="1" i="1" baseline="0">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Dan M. Davis, </a:t>
            </a:r>
            <a:br>
              <a:rPr lang="en-US" dirty="0" smtClean="0"/>
            </a:br>
            <a:r>
              <a:rPr lang="en-US" dirty="0" smtClean="0"/>
              <a:t>Catholic Polytechnic University and University of Southern California, USA</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Co-Authors: Jennifer H. Nolan, Jerome C. Placido, John J. Tran &amp; Judith L. Jacobus</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4" name="Picture 13" descr="CPU_Logo.png"/>
          <p:cNvPicPr>
            <a:picLocks noChangeAspect="1"/>
          </p:cNvPicPr>
          <p:nvPr/>
        </p:nvPicPr>
        <p:blipFill>
          <a:blip r:embed="rId2" cstate="print"/>
          <a:stretch>
            <a:fillRect/>
          </a:stretch>
        </p:blipFill>
        <p:spPr>
          <a:xfrm>
            <a:off x="76201" y="3642379"/>
            <a:ext cx="1143000" cy="1135278"/>
          </a:xfrm>
          <a:prstGeom prst="rect">
            <a:avLst/>
          </a:prstGeom>
        </p:spPr>
      </p:pic>
      <p:pic>
        <p:nvPicPr>
          <p:cNvPr id="15" name="Picture 14" descr="USCSealTrnsprntBdr copy.gif"/>
          <p:cNvPicPr>
            <a:picLocks noChangeAspect="1"/>
          </p:cNvPicPr>
          <p:nvPr/>
        </p:nvPicPr>
        <p:blipFill>
          <a:blip r:embed="rId3" cstate="print"/>
          <a:stretch>
            <a:fillRect/>
          </a:stretch>
        </p:blipFill>
        <p:spPr>
          <a:xfrm>
            <a:off x="8001000" y="3610101"/>
            <a:ext cx="1066801" cy="1095249"/>
          </a:xfrm>
          <a:prstGeom prst="rect">
            <a:avLst/>
          </a:prstGeom>
        </p:spPr>
      </p:pic>
    </p:spTree>
    <p:extLst>
      <p:ext uri="{BB962C8B-B14F-4D97-AF65-F5344CB8AC3E}">
        <p14:creationId xmlns:p14="http://schemas.microsoft.com/office/powerpoint/2010/main" xmlns=""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that the Classical Greeks Lacked</a:t>
            </a:r>
            <a:endParaRPr lang="en-US" dirty="0"/>
          </a:p>
        </p:txBody>
      </p:sp>
      <p:sp>
        <p:nvSpPr>
          <p:cNvPr id="3" name="Content Placeholder 2"/>
          <p:cNvSpPr>
            <a:spLocks noGrp="1"/>
          </p:cNvSpPr>
          <p:nvPr>
            <p:ph idx="1"/>
          </p:nvPr>
        </p:nvSpPr>
        <p:spPr>
          <a:xfrm>
            <a:off x="1011866" y="1197935"/>
            <a:ext cx="7302795" cy="3345712"/>
          </a:xfrm>
        </p:spPr>
        <p:txBody>
          <a:bodyPr/>
          <a:lstStyle/>
          <a:p>
            <a:r>
              <a:rPr lang="en-US" dirty="0" smtClean="0"/>
              <a:t>Neural Nets</a:t>
            </a:r>
          </a:p>
          <a:p>
            <a:r>
              <a:rPr lang="en-US" dirty="0" smtClean="0"/>
              <a:t>Big Data</a:t>
            </a:r>
          </a:p>
          <a:p>
            <a:r>
              <a:rPr lang="en-US" dirty="0" smtClean="0"/>
              <a:t>Sensors to measure attention</a:t>
            </a:r>
          </a:p>
          <a:p>
            <a:r>
              <a:rPr lang="en-US" dirty="0" smtClean="0"/>
              <a:t>NLP to make sense out of written (or spoken) words</a:t>
            </a:r>
          </a:p>
          <a:p>
            <a:r>
              <a:rPr lang="en-US" dirty="0" smtClean="0"/>
              <a:t>Linear programming to integrate multiple inputs</a:t>
            </a:r>
          </a:p>
          <a:p>
            <a:r>
              <a:rPr lang="en-US" dirty="0" smtClean="0"/>
              <a:t>Deep Learning</a:t>
            </a:r>
          </a:p>
          <a:p>
            <a:r>
              <a:rPr lang="en-US" dirty="0" smtClean="0"/>
              <a:t>Learning Analytics</a:t>
            </a:r>
          </a:p>
          <a:p>
            <a:r>
              <a:rPr lang="en-US" dirty="0" smtClean="0"/>
              <a:t>Standards’ Community expertise in all these areas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0" tIns="45720" rIns="91440" bIns="45720" rtlCol="0" anchor="ctr">
            <a:noAutofit/>
          </a:bodyPr>
          <a:lstStyle/>
          <a:p>
            <a:r>
              <a:rPr lang="en-US" dirty="0" smtClean="0"/>
              <a:t>How do Some of These Work</a:t>
            </a:r>
            <a:endParaRPr lang="en-US" dirty="0"/>
          </a:p>
        </p:txBody>
      </p:sp>
      <p:sp>
        <p:nvSpPr>
          <p:cNvPr id="3" name="Espace réservé du contenu 2"/>
          <p:cNvSpPr>
            <a:spLocks noGrp="1"/>
          </p:cNvSpPr>
          <p:nvPr>
            <p:ph idx="1"/>
          </p:nvPr>
        </p:nvSpPr>
        <p:spPr>
          <a:xfrm>
            <a:off x="834657" y="1807534"/>
            <a:ext cx="3241157" cy="2027275"/>
          </a:xfrm>
        </p:spPr>
        <p:txBody>
          <a:bodyPr/>
          <a:lstStyle/>
          <a:p>
            <a:r>
              <a:rPr lang="en-US" dirty="0" smtClean="0"/>
              <a:t>Neural Nets</a:t>
            </a:r>
          </a:p>
          <a:p>
            <a:r>
              <a:rPr lang="en-US" dirty="0" smtClean="0"/>
              <a:t>Big Data</a:t>
            </a:r>
          </a:p>
          <a:p>
            <a:r>
              <a:rPr lang="en-US" dirty="0" smtClean="0"/>
              <a:t>Deep </a:t>
            </a:r>
            <a:r>
              <a:rPr lang="en-US" dirty="0" smtClean="0"/>
              <a:t>Learning</a:t>
            </a:r>
          </a:p>
          <a:p>
            <a:r>
              <a:rPr lang="en-US" dirty="0" smtClean="0"/>
              <a:t>Learning Analytics</a:t>
            </a:r>
          </a:p>
          <a:p>
            <a:endParaRPr lang="en-US" dirty="0" smtClean="0"/>
          </a:p>
          <a:p>
            <a:endParaRPr lang="en-US" dirty="0"/>
          </a:p>
          <a:p>
            <a:pPr lvl="1"/>
            <a:endParaRPr lang="en-US" dirty="0"/>
          </a:p>
        </p:txBody>
      </p:sp>
      <p:pic>
        <p:nvPicPr>
          <p:cNvPr id="4" name="Picture 3" descr="deep-learning-artificial-neural-network-machine-learning-apache-spark-computer-network-neurons-a186ad27b918b78db79969da386b54e5.png"/>
          <p:cNvPicPr/>
          <p:nvPr/>
        </p:nvPicPr>
        <p:blipFill>
          <a:blip r:embed="rId2" cstate="print"/>
          <a:stretch>
            <a:fillRect/>
          </a:stretch>
        </p:blipFill>
        <p:spPr>
          <a:xfrm>
            <a:off x="5894480" y="2557174"/>
            <a:ext cx="2216933" cy="2071976"/>
          </a:xfrm>
          <a:prstGeom prst="rect">
            <a:avLst/>
          </a:prstGeom>
        </p:spPr>
      </p:pic>
      <p:pic>
        <p:nvPicPr>
          <p:cNvPr id="5" name="Picture 4" descr="SimpleNeuralNet.png"/>
          <p:cNvPicPr>
            <a:picLocks noChangeAspect="1"/>
          </p:cNvPicPr>
          <p:nvPr/>
        </p:nvPicPr>
        <p:blipFill>
          <a:blip r:embed="rId3" cstate="print"/>
          <a:stretch>
            <a:fillRect/>
          </a:stretch>
        </p:blipFill>
        <p:spPr>
          <a:xfrm>
            <a:off x="5501514" y="914400"/>
            <a:ext cx="3053038" cy="1419186"/>
          </a:xfrm>
          <a:prstGeom prst="rect">
            <a:avLst/>
          </a:prstGeom>
        </p:spPr>
      </p:pic>
    </p:spTree>
    <p:extLst>
      <p:ext uri="{BB962C8B-B14F-4D97-AF65-F5344CB8AC3E}">
        <p14:creationId xmlns:p14="http://schemas.microsoft.com/office/powerpoint/2010/main" xmlns="" val="109672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Ethics Issues</a:t>
            </a:r>
            <a:endParaRPr lang="en-US" dirty="0"/>
          </a:p>
        </p:txBody>
      </p:sp>
      <p:sp>
        <p:nvSpPr>
          <p:cNvPr id="3" name="Content Placeholder 2"/>
          <p:cNvSpPr>
            <a:spLocks noGrp="1"/>
          </p:cNvSpPr>
          <p:nvPr>
            <p:ph idx="1"/>
          </p:nvPr>
        </p:nvSpPr>
        <p:spPr>
          <a:xfrm>
            <a:off x="444796" y="914400"/>
            <a:ext cx="8196263" cy="3444949"/>
          </a:xfrm>
        </p:spPr>
        <p:txBody>
          <a:bodyPr/>
          <a:lstStyle/>
          <a:p>
            <a:r>
              <a:rPr lang="en-US" dirty="0" smtClean="0"/>
              <a:t>New sensitized demand of protection for users and accountability for program personnel</a:t>
            </a:r>
          </a:p>
          <a:p>
            <a:r>
              <a:rPr lang="en-US" dirty="0" smtClean="0"/>
              <a:t>E</a:t>
            </a:r>
            <a:r>
              <a:rPr lang="en-US" dirty="0" smtClean="0"/>
              <a:t>mbarrassing </a:t>
            </a:r>
            <a:r>
              <a:rPr lang="en-US" dirty="0" smtClean="0"/>
              <a:t>or even harmful use </a:t>
            </a:r>
            <a:r>
              <a:rPr lang="en-US" dirty="0" smtClean="0"/>
              <a:t>c</a:t>
            </a:r>
            <a:r>
              <a:rPr lang="en-US" dirty="0" smtClean="0"/>
              <a:t>ould </a:t>
            </a:r>
            <a:r>
              <a:rPr lang="en-US" dirty="0" smtClean="0"/>
              <a:t>be made </a:t>
            </a:r>
            <a:r>
              <a:rPr lang="en-US" dirty="0" smtClean="0"/>
              <a:t>of </a:t>
            </a:r>
            <a:r>
              <a:rPr lang="en-US" dirty="0" smtClean="0"/>
              <a:t>data</a:t>
            </a:r>
            <a:endParaRPr lang="en-US" dirty="0" smtClean="0"/>
          </a:p>
          <a:p>
            <a:r>
              <a:rPr lang="en-US" dirty="0" smtClean="0"/>
              <a:t>Differing parties have differing goals, so </a:t>
            </a:r>
            <a:r>
              <a:rPr lang="en-US" dirty="0" smtClean="0"/>
              <a:t>many may </a:t>
            </a:r>
            <a:r>
              <a:rPr lang="en-US" dirty="0" smtClean="0"/>
              <a:t>not want to share either their positions on matters or data that may impact them</a:t>
            </a:r>
          </a:p>
          <a:p>
            <a:r>
              <a:rPr lang="en-US" dirty="0" smtClean="0"/>
              <a:t>Integrity and diversity issues are especially likely to evoke strong reactions</a:t>
            </a:r>
          </a:p>
          <a:p>
            <a:r>
              <a:rPr lang="en-US" dirty="0" smtClean="0"/>
              <a:t>Any machine driven analytic device, especially those with not human intervention, may generate result offensive to some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Changes be Made</a:t>
            </a:r>
            <a:endParaRPr lang="en-US" dirty="0"/>
          </a:p>
        </p:txBody>
      </p:sp>
      <p:sp>
        <p:nvSpPr>
          <p:cNvPr id="3" name="Content Placeholder 2"/>
          <p:cNvSpPr>
            <a:spLocks noGrp="1"/>
          </p:cNvSpPr>
          <p:nvPr>
            <p:ph idx="1"/>
          </p:nvPr>
        </p:nvSpPr>
        <p:spPr>
          <a:xfrm>
            <a:off x="629094" y="1297172"/>
            <a:ext cx="7990367" cy="3196856"/>
          </a:xfrm>
        </p:spPr>
        <p:txBody>
          <a:bodyPr/>
          <a:lstStyle/>
          <a:p>
            <a:r>
              <a:rPr lang="en-US" dirty="0" smtClean="0"/>
              <a:t>Output of insights may be hard to implement using old methods</a:t>
            </a:r>
          </a:p>
          <a:p>
            <a:r>
              <a:rPr lang="en-US" dirty="0" smtClean="0"/>
              <a:t>Differing goals of </a:t>
            </a:r>
            <a:r>
              <a:rPr lang="en-US" dirty="0" smtClean="0"/>
              <a:t>various individuals in </a:t>
            </a:r>
            <a:r>
              <a:rPr lang="en-US" dirty="0" smtClean="0"/>
              <a:t>one class may make one </a:t>
            </a:r>
            <a:r>
              <a:rPr lang="en-US" dirty="0" smtClean="0"/>
              <a:t>unified type </a:t>
            </a:r>
            <a:r>
              <a:rPr lang="en-US" dirty="0" smtClean="0"/>
              <a:t>of delivery less attractive to some at the same time it is optimal for others</a:t>
            </a:r>
          </a:p>
          <a:p>
            <a:r>
              <a:rPr lang="en-US" dirty="0" smtClean="0"/>
              <a:t>Machine generated teaching might be able to avoid this issue or, at least, ameliorate the discordance</a:t>
            </a:r>
          </a:p>
          <a:p>
            <a:r>
              <a:rPr lang="en-US" dirty="0" smtClean="0"/>
              <a:t>In addition to the rating and coaching for the individual teacher/professor, it could provide a special path of unique needs</a:t>
            </a:r>
          </a:p>
          <a:p>
            <a:r>
              <a:rPr lang="en-US" dirty="0" smtClean="0"/>
              <a:t>Several </a:t>
            </a:r>
            <a:r>
              <a:rPr lang="en-US" dirty="0" smtClean="0"/>
              <a:t>computer-agent </a:t>
            </a:r>
            <a:r>
              <a:rPr lang="en-US" dirty="0" smtClean="0"/>
              <a:t>technologies would be applicable</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0" tIns="45720" rIns="91440" bIns="45720" rtlCol="0" anchor="ctr">
            <a:noAutofit/>
          </a:bodyPr>
          <a:lstStyle/>
          <a:p>
            <a:r>
              <a:rPr lang="en-US" dirty="0" smtClean="0"/>
              <a:t>A Conversational Teacher/Professor</a:t>
            </a:r>
            <a:endParaRPr lang="en-US" dirty="0"/>
          </a:p>
        </p:txBody>
      </p:sp>
      <p:sp>
        <p:nvSpPr>
          <p:cNvPr id="3" name="Espace réservé du contenu 2"/>
          <p:cNvSpPr>
            <a:spLocks noGrp="1"/>
          </p:cNvSpPr>
          <p:nvPr>
            <p:ph idx="1"/>
          </p:nvPr>
        </p:nvSpPr>
        <p:spPr>
          <a:xfrm>
            <a:off x="228600" y="864784"/>
            <a:ext cx="4697819" cy="3891868"/>
          </a:xfrm>
        </p:spPr>
        <p:txBody>
          <a:bodyPr/>
          <a:lstStyle/>
          <a:p>
            <a:r>
              <a:rPr lang="en-US" dirty="0" smtClean="0"/>
              <a:t>Impact of virtual conversationally capable teachers or mentors </a:t>
            </a:r>
            <a:endParaRPr lang="en-US" dirty="0"/>
          </a:p>
          <a:p>
            <a:pPr lvl="1"/>
            <a:r>
              <a:rPr lang="en-US" dirty="0" smtClean="0"/>
              <a:t>MentorPal and Sim Coach Projects</a:t>
            </a:r>
          </a:p>
          <a:p>
            <a:pPr lvl="1"/>
            <a:r>
              <a:rPr lang="en-US" dirty="0" smtClean="0"/>
              <a:t>Not only effective, could be trainable</a:t>
            </a:r>
          </a:p>
          <a:p>
            <a:pPr lvl="1"/>
            <a:r>
              <a:rPr lang="en-US" dirty="0" smtClean="0"/>
              <a:t>Collect sensor data</a:t>
            </a:r>
          </a:p>
          <a:p>
            <a:r>
              <a:rPr lang="en-US" dirty="0" smtClean="0"/>
              <a:t>High Marks from surveys</a:t>
            </a:r>
          </a:p>
          <a:p>
            <a:r>
              <a:rPr lang="en-US" dirty="0" smtClean="0"/>
              <a:t>High involvement from users</a:t>
            </a:r>
          </a:p>
          <a:p>
            <a:r>
              <a:rPr lang="en-US" dirty="0" smtClean="0"/>
              <a:t>Very non-judgmental</a:t>
            </a:r>
          </a:p>
          <a:p>
            <a:r>
              <a:rPr lang="en-US" dirty="0" smtClean="0"/>
              <a:t>Available and pacing variable</a:t>
            </a:r>
          </a:p>
          <a:p>
            <a:r>
              <a:rPr lang="en-US" dirty="0" smtClean="0"/>
              <a:t>Instruct and measure progress</a:t>
            </a:r>
          </a:p>
          <a:p>
            <a:r>
              <a:rPr lang="en-US" dirty="0" smtClean="0"/>
              <a:t>Training possibilities </a:t>
            </a:r>
            <a:r>
              <a:rPr lang="en-US" dirty="0" smtClean="0"/>
              <a:t>via Neural </a:t>
            </a:r>
            <a:r>
              <a:rPr lang="en-US" dirty="0" smtClean="0"/>
              <a:t>N</a:t>
            </a:r>
            <a:r>
              <a:rPr lang="en-US" dirty="0" smtClean="0"/>
              <a:t>ets</a:t>
            </a:r>
            <a:endParaRPr lang="en-US" dirty="0"/>
          </a:p>
        </p:txBody>
      </p:sp>
      <p:pic>
        <p:nvPicPr>
          <p:cNvPr id="4" name="Picture 3" descr="IMG_0498.JPG"/>
          <p:cNvPicPr/>
          <p:nvPr/>
        </p:nvPicPr>
        <p:blipFill>
          <a:blip r:embed="rId2" cstate="print"/>
          <a:stretch>
            <a:fillRect/>
          </a:stretch>
        </p:blipFill>
        <p:spPr>
          <a:xfrm>
            <a:off x="5105400" y="1352550"/>
            <a:ext cx="3876958" cy="2907817"/>
          </a:xfrm>
          <a:prstGeom prst="rect">
            <a:avLst/>
          </a:prstGeom>
        </p:spPr>
      </p:pic>
    </p:spTree>
    <p:extLst>
      <p:ext uri="{BB962C8B-B14F-4D97-AF65-F5344CB8AC3E}">
        <p14:creationId xmlns:p14="http://schemas.microsoft.com/office/powerpoint/2010/main" xmlns="" val="109672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30865" y="1190850"/>
            <a:ext cx="7627089" cy="3522921"/>
          </a:xfrm>
        </p:spPr>
        <p:txBody>
          <a:bodyPr/>
          <a:lstStyle/>
          <a:p>
            <a:r>
              <a:rPr lang="en-US" dirty="0" smtClean="0"/>
              <a:t>Rating teachers could be improved</a:t>
            </a:r>
          </a:p>
          <a:p>
            <a:r>
              <a:rPr lang="en-US" dirty="0" smtClean="0"/>
              <a:t>Necessary for good Education</a:t>
            </a:r>
          </a:p>
          <a:p>
            <a:r>
              <a:rPr lang="en-US" dirty="0" smtClean="0"/>
              <a:t>Used to assess</a:t>
            </a:r>
          </a:p>
          <a:p>
            <a:r>
              <a:rPr lang="en-US" dirty="0" smtClean="0"/>
              <a:t>Capabilities</a:t>
            </a:r>
          </a:p>
          <a:p>
            <a:r>
              <a:rPr lang="en-US" dirty="0" smtClean="0"/>
              <a:t>Areas for improvement</a:t>
            </a:r>
          </a:p>
          <a:p>
            <a:r>
              <a:rPr lang="en-US" dirty="0" smtClean="0"/>
              <a:t>Hiring and retention decisions</a:t>
            </a:r>
          </a:p>
          <a:p>
            <a:r>
              <a:rPr lang="en-US" dirty="0" smtClean="0"/>
              <a:t>Many personal and ethical issues</a:t>
            </a:r>
          </a:p>
          <a:p>
            <a:r>
              <a:rPr lang="en-US" dirty="0" smtClean="0"/>
              <a:t>M&amp;S Standards </a:t>
            </a:r>
            <a:r>
              <a:rPr lang="en-US" dirty="0" smtClean="0"/>
              <a:t>community would be a good source of </a:t>
            </a:r>
            <a:r>
              <a:rPr lang="en-US" dirty="0" smtClean="0"/>
              <a:t>counsel</a:t>
            </a:r>
          </a:p>
          <a:p>
            <a:r>
              <a:rPr lang="en-US" dirty="0" smtClean="0"/>
              <a:t>Similarly, advances may be applicable to DoD education issues</a:t>
            </a:r>
            <a:endParaRPr lang="en-US" dirty="0" smtClean="0"/>
          </a:p>
          <a:p>
            <a:endParaRPr lang="en-US" dirty="0"/>
          </a:p>
        </p:txBody>
      </p:sp>
    </p:spTree>
    <p:extLst>
      <p:ext uri="{BB962C8B-B14F-4D97-AF65-F5344CB8AC3E}">
        <p14:creationId xmlns:p14="http://schemas.microsoft.com/office/powerpoint/2010/main" xmlns="" val="320587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4269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3" name="TextBox 2"/>
          <p:cNvSpPr txBox="1"/>
          <p:nvPr/>
        </p:nvSpPr>
        <p:spPr>
          <a:xfrm>
            <a:off x="559982" y="1260135"/>
            <a:ext cx="7960242" cy="3170099"/>
          </a:xfrm>
          <a:prstGeom prst="rect">
            <a:avLst/>
          </a:prstGeom>
          <a:noFill/>
        </p:spPr>
        <p:txBody>
          <a:bodyPr wrap="square" rtlCol="0">
            <a:spAutoFit/>
          </a:bodyPr>
          <a:lstStyle/>
          <a:p>
            <a:r>
              <a:rPr lang="en-US" sz="2000" b="1" dirty="0" smtClean="0"/>
              <a:t>Students, university administrators, parents, colleagues and society all need an effective way to evaluate professors (and educators in general). Currently this is very hard to identify and quantify. Emerging technologies may hold promise for finally being able to establish correlations between teaching qualities and goals achievement. That brings to the fore: What qualities? Which goals? When achieved? In each of these cases, the M&amp;S Standards community may have skills to offer. That community has long been a bridge between the behaviorists and the software coders and the hardware engineers. The vast majority of the stakeholders in the opening sentence are often not as proficient in the needed disciplines. </a:t>
            </a:r>
            <a:endParaRPr 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has a Long History</a:t>
            </a:r>
            <a:endParaRPr lang="en-US" dirty="0"/>
          </a:p>
        </p:txBody>
      </p:sp>
      <p:sp>
        <p:nvSpPr>
          <p:cNvPr id="3" name="Content Placeholder 2"/>
          <p:cNvSpPr>
            <a:spLocks noGrp="1"/>
          </p:cNvSpPr>
          <p:nvPr>
            <p:ph idx="1"/>
          </p:nvPr>
        </p:nvSpPr>
        <p:spPr/>
        <p:txBody>
          <a:bodyPr/>
          <a:lstStyle/>
          <a:p>
            <a:r>
              <a:rPr lang="en-US" dirty="0" smtClean="0"/>
              <a:t>Education has been around a long time</a:t>
            </a:r>
          </a:p>
          <a:p>
            <a:r>
              <a:rPr lang="en-US" dirty="0" smtClean="0"/>
              <a:t>Accepting some kind of apprentice tradition, it may have existed since the inception of human speech some 200,000 years ago</a:t>
            </a:r>
          </a:p>
          <a:p>
            <a:r>
              <a:rPr lang="en-US" dirty="0" smtClean="0"/>
              <a:t>About the time of the advent of writing (five thousand years ago), some forms of education were extant, but probably not very formal</a:t>
            </a:r>
          </a:p>
          <a:p>
            <a:r>
              <a:rPr lang="en-US" dirty="0" smtClean="0"/>
              <a:t>By the period of the classical Greeks, a more formal approach and tutor tradition came into being</a:t>
            </a:r>
          </a:p>
          <a:p>
            <a:r>
              <a:rPr lang="en-US" dirty="0" smtClean="0"/>
              <a:t>The University system appeared about the time of Norman Conquest</a:t>
            </a:r>
          </a:p>
          <a:p>
            <a:r>
              <a:rPr lang="en-US" dirty="0" smtClean="0"/>
              <a:t>Democracies in the latter part of the 18</a:t>
            </a:r>
            <a:r>
              <a:rPr lang="en-US" baseline="30000" dirty="0" smtClean="0"/>
              <a:t>th</a:t>
            </a:r>
            <a:r>
              <a:rPr lang="en-US" dirty="0" smtClean="0"/>
              <a:t> century required literacy</a:t>
            </a:r>
          </a:p>
          <a:p>
            <a:r>
              <a:rPr lang="en-US" dirty="0" smtClean="0"/>
              <a:t>The industrial age induced an emphasis on discipline and science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Population and Education</a:t>
            </a:r>
            <a:endParaRPr lang="en-US" dirty="0"/>
          </a:p>
        </p:txBody>
      </p:sp>
      <p:pic>
        <p:nvPicPr>
          <p:cNvPr id="3" name="Picture 2" descr="HumanPopOver200Mlnia.jpg"/>
          <p:cNvPicPr>
            <a:picLocks noChangeAspect="1"/>
          </p:cNvPicPr>
          <p:nvPr/>
        </p:nvPicPr>
        <p:blipFill>
          <a:blip r:embed="rId2" cstate="print"/>
          <a:stretch>
            <a:fillRect/>
          </a:stretch>
        </p:blipFill>
        <p:spPr>
          <a:xfrm>
            <a:off x="1169448" y="749422"/>
            <a:ext cx="7069600" cy="40904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Evaluations Over the Centuries</a:t>
            </a:r>
            <a:endParaRPr lang="en-US" dirty="0"/>
          </a:p>
        </p:txBody>
      </p:sp>
      <p:sp>
        <p:nvSpPr>
          <p:cNvPr id="3" name="Content Placeholder 2"/>
          <p:cNvSpPr>
            <a:spLocks noGrp="1"/>
          </p:cNvSpPr>
          <p:nvPr>
            <p:ph idx="1"/>
          </p:nvPr>
        </p:nvSpPr>
        <p:spPr/>
        <p:txBody>
          <a:bodyPr/>
          <a:lstStyle/>
          <a:p>
            <a:r>
              <a:rPr lang="en-US" dirty="0" smtClean="0"/>
              <a:t>Over the millennia, teachers have held a special position in society</a:t>
            </a:r>
          </a:p>
          <a:p>
            <a:r>
              <a:rPr lang="en-US" dirty="0" smtClean="0"/>
              <a:t>But standards were often more ethical the rational (</a:t>
            </a:r>
            <a:r>
              <a:rPr lang="en-US" dirty="0" smtClean="0"/>
              <a:t>Socrates, Scopes)</a:t>
            </a:r>
            <a:endParaRPr lang="en-US" dirty="0" smtClean="0"/>
          </a:p>
          <a:p>
            <a:r>
              <a:rPr lang="en-US" dirty="0" smtClean="0"/>
              <a:t>In Europe, the Church carried the torch of education post Roman era</a:t>
            </a:r>
          </a:p>
          <a:p>
            <a:r>
              <a:rPr lang="en-US" dirty="0" smtClean="0"/>
              <a:t>Tutoring was a major model in both Europe and Asia</a:t>
            </a:r>
          </a:p>
          <a:p>
            <a:r>
              <a:rPr lang="en-US" dirty="0" smtClean="0"/>
              <a:t>In the early democracies, literacy was so low any literate person could be considered  a good teacher, </a:t>
            </a:r>
            <a:r>
              <a:rPr lang="en-US" i="1" dirty="0" smtClean="0"/>
              <a:t>c.f</a:t>
            </a:r>
            <a:r>
              <a:rPr lang="en-US" dirty="0" smtClean="0"/>
              <a:t>. Samuel Clemmons</a:t>
            </a:r>
          </a:p>
          <a:p>
            <a:r>
              <a:rPr lang="en-US" dirty="0" smtClean="0"/>
              <a:t>The industrial revolution brought more demand for universal educational achievement</a:t>
            </a:r>
          </a:p>
          <a:p>
            <a:r>
              <a:rPr lang="en-US" dirty="0" smtClean="0"/>
              <a:t>One scholar is reported to have advised a Harvard-bound student: “Select the professor, not the subject.”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Methods</a:t>
            </a:r>
            <a:endParaRPr lang="en-US" dirty="0"/>
          </a:p>
        </p:txBody>
      </p:sp>
      <p:sp>
        <p:nvSpPr>
          <p:cNvPr id="3" name="Content Placeholder 2"/>
          <p:cNvSpPr>
            <a:spLocks noGrp="1"/>
          </p:cNvSpPr>
          <p:nvPr>
            <p:ph idx="1"/>
          </p:nvPr>
        </p:nvSpPr>
        <p:spPr/>
        <p:txBody>
          <a:bodyPr/>
          <a:lstStyle/>
          <a:p>
            <a:r>
              <a:rPr lang="en-US" dirty="0" smtClean="0"/>
              <a:t>There are a number of </a:t>
            </a:r>
            <a:r>
              <a:rPr lang="en-US" dirty="0" smtClean="0"/>
              <a:t>evaluation methods extant</a:t>
            </a:r>
            <a:endParaRPr lang="en-US" dirty="0" smtClean="0"/>
          </a:p>
          <a:p>
            <a:pPr lvl="1"/>
            <a:r>
              <a:rPr lang="en-US" dirty="0" smtClean="0"/>
              <a:t>Teachers themselves</a:t>
            </a:r>
          </a:p>
          <a:p>
            <a:pPr lvl="1"/>
            <a:r>
              <a:rPr lang="en-US" dirty="0" smtClean="0"/>
              <a:t>Senior teachers</a:t>
            </a:r>
          </a:p>
          <a:p>
            <a:pPr lvl="1"/>
            <a:r>
              <a:rPr lang="en-US" dirty="0" smtClean="0"/>
              <a:t>Students</a:t>
            </a:r>
          </a:p>
          <a:p>
            <a:pPr lvl="1"/>
            <a:r>
              <a:rPr lang="en-US" dirty="0" smtClean="0"/>
              <a:t>Research records </a:t>
            </a:r>
          </a:p>
          <a:p>
            <a:r>
              <a:rPr lang="en-US" dirty="0" smtClean="0"/>
              <a:t>All have their weaknesses</a:t>
            </a:r>
          </a:p>
          <a:p>
            <a:r>
              <a:rPr lang="en-US" dirty="0" smtClean="0"/>
              <a:t>The intended recipients/beneficiaries of the graduates </a:t>
            </a:r>
            <a:r>
              <a:rPr lang="en-US" dirty="0" smtClean="0"/>
              <a:t>say otherwise</a:t>
            </a:r>
            <a:endParaRPr lang="en-US" dirty="0" smtClean="0"/>
          </a:p>
          <a:p>
            <a:pPr lvl="1"/>
            <a:r>
              <a:rPr lang="en-US" dirty="0" smtClean="0"/>
              <a:t>Students find they did not master skills needed </a:t>
            </a:r>
            <a:r>
              <a:rPr lang="en-US" dirty="0" smtClean="0"/>
              <a:t>for life</a:t>
            </a:r>
            <a:endParaRPr lang="en-US" dirty="0" smtClean="0"/>
          </a:p>
          <a:p>
            <a:pPr lvl="1"/>
            <a:r>
              <a:rPr lang="en-US" dirty="0" smtClean="0"/>
              <a:t>Grad School Profs say students are under-prepared</a:t>
            </a:r>
          </a:p>
          <a:p>
            <a:pPr lvl="1"/>
            <a:r>
              <a:rPr lang="en-US" dirty="0" smtClean="0"/>
              <a:t>Employers complain students are not ready</a:t>
            </a:r>
          </a:p>
          <a:p>
            <a:endParaRPr lang="en-US" dirty="0" smtClean="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Evaluations</a:t>
            </a:r>
            <a:endParaRPr lang="en-US" dirty="0"/>
          </a:p>
        </p:txBody>
      </p:sp>
      <p:sp>
        <p:nvSpPr>
          <p:cNvPr id="3" name="Content Placeholder 2"/>
          <p:cNvSpPr>
            <a:spLocks noGrp="1"/>
          </p:cNvSpPr>
          <p:nvPr>
            <p:ph idx="1"/>
          </p:nvPr>
        </p:nvSpPr>
        <p:spPr>
          <a:xfrm>
            <a:off x="340242" y="836431"/>
            <a:ext cx="8300817" cy="3912777"/>
          </a:xfrm>
        </p:spPr>
        <p:txBody>
          <a:bodyPr/>
          <a:lstStyle/>
          <a:p>
            <a:r>
              <a:rPr lang="en-US" dirty="0" smtClean="0"/>
              <a:t>Elementary School students rate by attractiveness</a:t>
            </a:r>
          </a:p>
          <a:p>
            <a:r>
              <a:rPr lang="en-US" dirty="0" smtClean="0"/>
              <a:t>High school students focus on wrong goals and often disregard </a:t>
            </a:r>
            <a:r>
              <a:rPr lang="en-US" dirty="0" smtClean="0"/>
              <a:t>and denigrate their teachers</a:t>
            </a:r>
            <a:endParaRPr lang="en-US" dirty="0" smtClean="0"/>
          </a:p>
          <a:p>
            <a:r>
              <a:rPr lang="en-US" dirty="0" smtClean="0"/>
              <a:t>College students are asked to do rankings</a:t>
            </a:r>
          </a:p>
          <a:p>
            <a:pPr lvl="1"/>
            <a:r>
              <a:rPr lang="en-US" dirty="0" smtClean="0"/>
              <a:t>Formal </a:t>
            </a:r>
            <a:r>
              <a:rPr lang="en-US" dirty="0" smtClean="0"/>
              <a:t>response by university </a:t>
            </a:r>
            <a:endParaRPr lang="en-US" dirty="0" smtClean="0"/>
          </a:p>
          <a:p>
            <a:pPr lvl="1"/>
            <a:r>
              <a:rPr lang="en-US" dirty="0" smtClean="0"/>
              <a:t>Input to </a:t>
            </a:r>
            <a:r>
              <a:rPr lang="en-US" dirty="0" smtClean="0"/>
              <a:t>student </a:t>
            </a:r>
            <a:r>
              <a:rPr lang="en-US" dirty="0" smtClean="0"/>
              <a:t>rating web sites</a:t>
            </a:r>
          </a:p>
          <a:p>
            <a:r>
              <a:rPr lang="en-US" dirty="0" smtClean="0"/>
              <a:t>Criteria listed are useful, but students admit they were </a:t>
            </a:r>
            <a:r>
              <a:rPr lang="en-US" dirty="0" smtClean="0"/>
              <a:t>swayed by:</a:t>
            </a:r>
            <a:endParaRPr lang="en-US" dirty="0" smtClean="0"/>
          </a:p>
          <a:p>
            <a:pPr lvl="1"/>
            <a:r>
              <a:rPr lang="en-US" dirty="0" smtClean="0"/>
              <a:t>Entertainment quality of professor</a:t>
            </a:r>
          </a:p>
          <a:p>
            <a:pPr lvl="1"/>
            <a:r>
              <a:rPr lang="en-US" dirty="0" smtClean="0"/>
              <a:t>Ease of workload</a:t>
            </a:r>
          </a:p>
          <a:p>
            <a:pPr lvl="1"/>
            <a:r>
              <a:rPr lang="en-US" dirty="0" smtClean="0"/>
              <a:t>Generosity of grades given</a:t>
            </a:r>
          </a:p>
          <a:p>
            <a:r>
              <a:rPr lang="en-US" dirty="0" smtClean="0"/>
              <a:t>Again, </a:t>
            </a:r>
            <a:r>
              <a:rPr lang="en-US" dirty="0" smtClean="0"/>
              <a:t>the Wizard of Oz Syndrome: “I am here to get a piece of </a:t>
            </a:r>
            <a:r>
              <a:rPr lang="en-US" dirty="0" smtClean="0"/>
              <a:t>paper”</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Professor Evaluation by Students</a:t>
            </a:r>
            <a:endParaRPr lang="en-US" dirty="0"/>
          </a:p>
        </p:txBody>
      </p:sp>
      <p:pic>
        <p:nvPicPr>
          <p:cNvPr id="3" name="Picture 2" descr="StudentEvaluationForm.jpg"/>
          <p:cNvPicPr/>
          <p:nvPr/>
        </p:nvPicPr>
        <p:blipFill>
          <a:blip r:embed="rId2" cstate="print"/>
          <a:stretch>
            <a:fillRect/>
          </a:stretch>
        </p:blipFill>
        <p:spPr>
          <a:xfrm>
            <a:off x="685800" y="819150"/>
            <a:ext cx="7772400" cy="40926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Goals have changed over the decades</a:t>
            </a:r>
          </a:p>
          <a:p>
            <a:r>
              <a:rPr lang="en-US" dirty="0" smtClean="0"/>
              <a:t>Some were misplaced</a:t>
            </a:r>
          </a:p>
          <a:p>
            <a:r>
              <a:rPr lang="en-US" dirty="0" smtClean="0"/>
              <a:t>Some are still very much in question</a:t>
            </a:r>
          </a:p>
          <a:p>
            <a:r>
              <a:rPr lang="en-US" dirty="0" smtClean="0"/>
              <a:t>Major (MAJOR) dichotomy between “users”</a:t>
            </a:r>
          </a:p>
          <a:p>
            <a:pPr lvl="1"/>
            <a:r>
              <a:rPr lang="en-US" dirty="0" smtClean="0"/>
              <a:t>Students</a:t>
            </a:r>
          </a:p>
          <a:p>
            <a:pPr lvl="1"/>
            <a:r>
              <a:rPr lang="en-US" dirty="0" smtClean="0"/>
              <a:t>Parents</a:t>
            </a:r>
          </a:p>
          <a:p>
            <a:pPr lvl="1"/>
            <a:r>
              <a:rPr lang="en-US" dirty="0" smtClean="0"/>
              <a:t>Faculty</a:t>
            </a:r>
          </a:p>
          <a:p>
            <a:pPr lvl="1"/>
            <a:r>
              <a:rPr lang="en-US" dirty="0" smtClean="0"/>
              <a:t>Employers</a:t>
            </a:r>
          </a:p>
          <a:p>
            <a:r>
              <a:rPr lang="en-US" dirty="0" smtClean="0"/>
              <a:t>Goals should </a:t>
            </a:r>
            <a:r>
              <a:rPr lang="en-US" dirty="0" smtClean="0"/>
              <a:t>be a rational, desirable and quantifiable</a:t>
            </a:r>
          </a:p>
          <a:p>
            <a:r>
              <a:rPr lang="en-US" dirty="0" smtClean="0"/>
              <a:t>Platitudes and politics can be destructive</a:t>
            </a:r>
            <a:endParaRPr lang="en-US" dirty="0"/>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TotalTime>
  <Words>858</Words>
  <Application>Microsoft Office PowerPoint</Application>
  <PresentationFormat>On-screen Show (16:9)</PresentationFormat>
  <Paragraphs>104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Learning Analytics and Deep Learning:  Emerging Standards for Instructional Metrics</vt:lpstr>
      <vt:lpstr>Theme</vt:lpstr>
      <vt:lpstr>Education has a Long History</vt:lpstr>
      <vt:lpstr>Human Population and Education</vt:lpstr>
      <vt:lpstr>Teacher Evaluations Over the Centuries</vt:lpstr>
      <vt:lpstr>Evaluation Methods</vt:lpstr>
      <vt:lpstr>Student Evaluations</vt:lpstr>
      <vt:lpstr>Current Professor Evaluation by Students</vt:lpstr>
      <vt:lpstr>Goals</vt:lpstr>
      <vt:lpstr>Capabilities that the Classical Greeks Lacked</vt:lpstr>
      <vt:lpstr>How do Some of These Work</vt:lpstr>
      <vt:lpstr>Privacy and Ethics Issues</vt:lpstr>
      <vt:lpstr>Can Changes be Made</vt:lpstr>
      <vt:lpstr>A Conversational Teacher/Professor</vt:lpstr>
      <vt:lpstr>Conclusions</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82</cp:revision>
  <dcterms:created xsi:type="dcterms:W3CDTF">2010-03-08T13:56:26Z</dcterms:created>
  <dcterms:modified xsi:type="dcterms:W3CDTF">2023-02-04T15:57:24Z</dcterms:modified>
</cp:coreProperties>
</file>