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264" r:id="rId3"/>
    <p:sldId id="265" r:id="rId4"/>
    <p:sldId id="266" r:id="rId5"/>
    <p:sldId id="273" r:id="rId6"/>
    <p:sldId id="277" r:id="rId7"/>
    <p:sldId id="271" r:id="rId8"/>
    <p:sldId id="284" r:id="rId9"/>
    <p:sldId id="285" r:id="rId10"/>
    <p:sldId id="272" r:id="rId11"/>
    <p:sldId id="274" r:id="rId12"/>
    <p:sldId id="267" r:id="rId13"/>
    <p:sldId id="268" r:id="rId14"/>
    <p:sldId id="269" r:id="rId15"/>
    <p:sldId id="280" r:id="rId16"/>
    <p:sldId id="281" r:id="rId17"/>
    <p:sldId id="282" r:id="rId18"/>
    <p:sldId id="283" r:id="rId19"/>
    <p:sldId id="261"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DA2"/>
    <a:srgbClr val="000099"/>
    <a:srgbClr val="7ABC32"/>
    <a:srgbClr val="333399"/>
    <a:srgbClr val="3333CC"/>
    <a:srgbClr val="0000FF"/>
    <a:srgbClr val="66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4722E-A312-4481-AC91-777F69AA821B}" v="5" dt="2020-09-17T15:43:51.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21" autoAdjust="0"/>
  </p:normalViewPr>
  <p:slideViewPr>
    <p:cSldViewPr snapToObjects="1">
      <p:cViewPr>
        <p:scale>
          <a:sx n="100" d="100"/>
          <a:sy n="100" d="100"/>
        </p:scale>
        <p:origin x="-348" y="-336"/>
      </p:cViewPr>
      <p:guideLst>
        <p:guide orient="horz" pos="162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5.xml"/><Relationship Id="rId1"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Rowe" userId="a7e66bb7359ceccd" providerId="LiveId" clId="{CAC4722E-A312-4481-AC91-777F69AA821B}"/>
    <pc:docChg chg="modSld modMainMaster">
      <pc:chgData name="Patrick Rowe" userId="a7e66bb7359ceccd" providerId="LiveId" clId="{CAC4722E-A312-4481-AC91-777F69AA821B}" dt="2020-09-17T15:44:23.980" v="62" actId="20577"/>
      <pc:docMkLst>
        <pc:docMk/>
      </pc:docMkLst>
      <pc:sldChg chg="modSp mod">
        <pc:chgData name="Patrick Rowe" userId="a7e66bb7359ceccd" providerId="LiveId" clId="{CAC4722E-A312-4481-AC91-777F69AA821B}" dt="2020-09-17T15:44:23.980" v="62" actId="20577"/>
        <pc:sldMkLst>
          <pc:docMk/>
          <pc:sldMk cId="3567761503" sldId="260"/>
        </pc:sldMkLst>
        <pc:spChg chg="mod">
          <ac:chgData name="Patrick Rowe" userId="a7e66bb7359ceccd" providerId="LiveId" clId="{CAC4722E-A312-4481-AC91-777F69AA821B}" dt="2020-09-17T15:44:23.980" v="62" actId="20577"/>
          <ac:spMkLst>
            <pc:docMk/>
            <pc:sldMk cId="3567761503" sldId="260"/>
            <ac:spMk id="32" creationId="{00000000-0000-0000-0000-000000000000}"/>
          </ac:spMkLst>
        </pc:spChg>
      </pc:sldChg>
      <pc:sldMasterChg chg="modSp mod modSldLayout">
        <pc:chgData name="Patrick Rowe" userId="a7e66bb7359ceccd" providerId="LiveId" clId="{CAC4722E-A312-4481-AC91-777F69AA821B}" dt="2020-09-17T15:43:52.143" v="60" actId="20577"/>
        <pc:sldMasterMkLst>
          <pc:docMk/>
          <pc:sldMasterMk cId="0" sldId="2147483648"/>
        </pc:sldMasterMkLst>
        <pc:spChg chg="mod">
          <ac:chgData name="Patrick Rowe" userId="a7e66bb7359ceccd" providerId="LiveId" clId="{CAC4722E-A312-4481-AC91-777F69AA821B}" dt="2020-09-17T15:43:27.408" v="50"/>
          <ac:spMkLst>
            <pc:docMk/>
            <pc:sldMasterMk cId="0" sldId="2147483648"/>
            <ac:spMk id="11" creationId="{00000000-0000-0000-0000-000000000000}"/>
          </ac:spMkLst>
        </pc:spChg>
        <pc:sldLayoutChg chg="modSp mod">
          <pc:chgData name="Patrick Rowe" userId="a7e66bb7359ceccd" providerId="LiveId" clId="{CAC4722E-A312-4481-AC91-777F69AA821B}" dt="2020-09-17T15:43:52.143" v="60" actId="20577"/>
          <pc:sldLayoutMkLst>
            <pc:docMk/>
            <pc:sldMasterMk cId="0" sldId="2147483648"/>
            <pc:sldLayoutMk cId="293559987" sldId="2147483655"/>
          </pc:sldLayoutMkLst>
          <pc:spChg chg="mod">
            <ac:chgData name="Patrick Rowe" userId="a7e66bb7359ceccd" providerId="LiveId" clId="{CAC4722E-A312-4481-AC91-777F69AA821B}" dt="2020-09-17T15:43:52.143" v="60" actId="20577"/>
            <ac:spMkLst>
              <pc:docMk/>
              <pc:sldMasterMk cId="0" sldId="2147483648"/>
              <pc:sldLayoutMk cId="293559987" sldId="2147483655"/>
              <ac:spMk id="6" creationId="{00000000-0000-0000-0000-000000000000}"/>
            </ac:spMkLst>
          </pc:spChg>
          <pc:spChg chg="mod">
            <ac:chgData name="Patrick Rowe" userId="a7e66bb7359ceccd" providerId="LiveId" clId="{CAC4722E-A312-4481-AC91-777F69AA821B}" dt="2020-09-17T15:42:21.973" v="15" actId="20577"/>
            <ac:spMkLst>
              <pc:docMk/>
              <pc:sldMasterMk cId="0" sldId="2147483648"/>
              <pc:sldLayoutMk cId="293559987" sldId="2147483655"/>
              <ac:spMk id="10" creationId="{00000000-0000-0000-0000-000000000000}"/>
            </ac:spMkLst>
          </pc:spChg>
          <pc:spChg chg="mod">
            <ac:chgData name="Patrick Rowe" userId="a7e66bb7359ceccd" providerId="LiveId" clId="{CAC4722E-A312-4481-AC91-777F69AA821B}" dt="2020-09-17T15:42:35.894" v="49" actId="20577"/>
            <ac:spMkLst>
              <pc:docMk/>
              <pc:sldMasterMk cId="0" sldId="2147483648"/>
              <pc:sldLayoutMk cId="293559987" sldId="2147483655"/>
              <ac:spMk id="11"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F204-0010-4BCC-AF04-23E6E3D45BFE}" type="datetimeFigureOut">
              <a:rPr lang="en-US" smtClean="0"/>
              <a:pPr/>
              <a:t>1/25/2021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00413-910E-41A9-B6A3-65404A7F32CE}" type="slidenum">
              <a:rPr lang="en-US" smtClean="0"/>
              <a:pPr/>
              <a:t>‹#›</a:t>
            </a:fld>
            <a:endParaRPr lang="en-US"/>
          </a:p>
        </p:txBody>
      </p:sp>
    </p:spTree>
    <p:extLst>
      <p:ext uri="{BB962C8B-B14F-4D97-AF65-F5344CB8AC3E}">
        <p14:creationId xmlns:p14="http://schemas.microsoft.com/office/powerpoint/2010/main" xmlns="" val="323878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story of PhD giving out K&amp;R at IBM and the story of Probst’s giving out Strunk and White at EA</a:t>
            </a:r>
            <a:endParaRPr lang="en-US" dirty="0"/>
          </a:p>
        </p:txBody>
      </p:sp>
      <p:sp>
        <p:nvSpPr>
          <p:cNvPr id="4" name="Slide Number Placeholder 3"/>
          <p:cNvSpPr>
            <a:spLocks noGrp="1"/>
          </p:cNvSpPr>
          <p:nvPr>
            <p:ph type="sldNum" sz="quarter" idx="10"/>
          </p:nvPr>
        </p:nvSpPr>
        <p:spPr/>
        <p:txBody>
          <a:bodyPr/>
          <a:lstStyle/>
          <a:p>
            <a:pPr>
              <a:defRPr/>
            </a:pPr>
            <a:fld id="{F5A8AE42-26C2-4A91-B2FD-FCE09DFC207B}" type="slidenum">
              <a:rPr lang="en-US" smtClean="0"/>
              <a:pPr>
                <a:defRPr/>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1825612" y="3290285"/>
            <a:ext cx="5492786" cy="369332"/>
          </a:xfrm>
          <a:prstGeom prst="rect">
            <a:avLst/>
          </a:prstGeom>
        </p:spPr>
        <p:txBody>
          <a:bodyPr vert="horz" wrap="none" lIns="91440" tIns="45720" rIns="91440" bIns="45720" rtlCol="0">
            <a:spAutoFit/>
          </a:bodyPr>
          <a:lstStyle>
            <a:lvl1pPr algn="l">
              <a:defRPr lang="en-US" sz="1800" b="1" i="1" dirty="0">
                <a:solidFill>
                  <a:srgbClr val="0070C0"/>
                </a:solidFill>
                <a:latin typeface="+mn-lt"/>
                <a:cs typeface="+mn-cs"/>
              </a:defRPr>
            </a:lvl1pPr>
          </a:lstStyle>
          <a:p>
            <a:pPr marL="0" lvl="0" indent="0" algn="ctr">
              <a:buFont typeface="Arial" pitchFamily="34" charset="0"/>
            </a:pPr>
            <a:r>
              <a:rPr lang="en-US" noProof="0" dirty="0"/>
              <a:t>Click to edit the reference (2021-SIW-Presentation-xxx)</a:t>
            </a:r>
          </a:p>
        </p:txBody>
      </p:sp>
      <p:sp>
        <p:nvSpPr>
          <p:cNvPr id="10" name="Rectangle 9"/>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2021 Virtual Simulation Innovation Workshop (SIW)</a:t>
            </a:r>
          </a:p>
        </p:txBody>
      </p:sp>
      <p:sp>
        <p:nvSpPr>
          <p:cNvPr id="11" name="Rectangle 10"/>
          <p:cNvSpPr/>
          <p:nvPr userDrawn="1"/>
        </p:nvSpPr>
        <p:spPr>
          <a:xfrm>
            <a:off x="3927724" y="4840969"/>
            <a:ext cx="5216276" cy="302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b="1" i="1" noProof="0" dirty="0">
                <a:solidFill>
                  <a:srgbClr val="0070C0"/>
                </a:solidFill>
              </a:rPr>
              <a:t>8-12 February 2021</a:t>
            </a:r>
          </a:p>
        </p:txBody>
      </p:sp>
      <p:sp>
        <p:nvSpPr>
          <p:cNvPr id="3" name="Titre 2"/>
          <p:cNvSpPr>
            <a:spLocks noGrp="1"/>
          </p:cNvSpPr>
          <p:nvPr>
            <p:ph type="title" hasCustomPrompt="1"/>
          </p:nvPr>
        </p:nvSpPr>
        <p:spPr>
          <a:xfrm>
            <a:off x="485800" y="1581150"/>
            <a:ext cx="8172400" cy="1524001"/>
          </a:xfrm>
          <a:noFill/>
        </p:spPr>
        <p:txBody>
          <a:bodyPr vert="horz" lIns="91440" tIns="45720" rIns="91440" bIns="45720" rtlCol="0" anchor="b" anchorCtr="1">
            <a:normAutofit/>
          </a:bodyPr>
          <a:lstStyle>
            <a:lvl1pPr algn="ctr">
              <a:defRPr lang="fr-FR" sz="3300">
                <a:solidFill>
                  <a:srgbClr val="0070C0"/>
                </a:solidFill>
                <a:cs typeface="+mj-cs"/>
              </a:defRPr>
            </a:lvl1pPr>
          </a:lstStyle>
          <a:p>
            <a:pPr lvl="0"/>
            <a:r>
              <a:rPr lang="en-US" noProof="0" dirty="0"/>
              <a:t>Click to edit the title</a:t>
            </a:r>
          </a:p>
        </p:txBody>
      </p:sp>
      <p:sp>
        <p:nvSpPr>
          <p:cNvPr id="19" name="Espace réservé du texte 18"/>
          <p:cNvSpPr>
            <a:spLocks noGrp="1"/>
          </p:cNvSpPr>
          <p:nvPr>
            <p:ph type="body" sz="quarter" idx="10" hasCustomPrompt="1"/>
          </p:nvPr>
        </p:nvSpPr>
        <p:spPr>
          <a:xfrm>
            <a:off x="762000" y="3844751"/>
            <a:ext cx="7620000" cy="860599"/>
          </a:xfrm>
          <a:prstGeom prst="rect">
            <a:avLst/>
          </a:prstGeom>
        </p:spPr>
        <p:txBody>
          <a:bodyPr vert="horz" lIns="91440" tIns="45720" rIns="91440" bIns="45720" rtlCol="0">
            <a:normAutofit fontScale="70000" lnSpcReduction="20000"/>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lang="fr-FR" sz="1800" b="1" i="1">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the presenter (Presenter, Company, Nation)</a:t>
            </a:r>
          </a:p>
        </p:txBody>
      </p:sp>
      <p:pic>
        <p:nvPicPr>
          <p:cNvPr id="12" name="Picture 1" descr="SISO_Logo_Horizontal-1.jpg">
            <a:extLst>
              <a:ext uri="{FF2B5EF4-FFF2-40B4-BE49-F238E27FC236}">
                <a16:creationId xmlns:a16="http://schemas.microsoft.com/office/drawing/2014/main" xmlns="" id="{DD8A38DC-4E78-1A47-89F9-A8B020CBD7E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41832" y="83718"/>
            <a:ext cx="7260336" cy="1335902"/>
          </a:xfrm>
          <a:prstGeom prst="rect">
            <a:avLst/>
          </a:prstGeom>
        </p:spPr>
      </p:pic>
    </p:spTree>
    <p:extLst>
      <p:ext uri="{BB962C8B-B14F-4D97-AF65-F5344CB8AC3E}">
        <p14:creationId xmlns:p14="http://schemas.microsoft.com/office/powerpoint/2010/main" xmlns="" val="29355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
          </p:nvPr>
        </p:nvSpPr>
        <p:spPr>
          <a:xfrm>
            <a:off x="444796" y="914400"/>
            <a:ext cx="8196263" cy="3714750"/>
          </a:xfrm>
          <a:prstGeom prst="rect">
            <a:avLst/>
          </a:prstGeom>
        </p:spPr>
        <p:txBody>
          <a:bodyPr/>
          <a:lstStyle>
            <a:lvl1pPr marL="342900" indent="-342900">
              <a:buClr>
                <a:srgbClr val="0070C0"/>
              </a:buClr>
              <a:buFont typeface="Arial" panose="020B0604020202020204" pitchFamily="34" charset="0"/>
              <a:buChar char="•"/>
              <a:defRPr sz="2100" b="1">
                <a:solidFill>
                  <a:srgbClr val="0070C0"/>
                </a:solidFill>
                <a:latin typeface="+mn-lt"/>
              </a:defRPr>
            </a:lvl1pPr>
            <a:lvl2pPr marL="600075" indent="-257175">
              <a:buClr>
                <a:schemeClr val="tx1"/>
              </a:buClr>
              <a:buFont typeface="Wingdings" panose="05000000000000000000" pitchFamily="2" charset="2"/>
              <a:buChar char="§"/>
              <a:defRPr sz="1800">
                <a:solidFill>
                  <a:schemeClr val="tx1"/>
                </a:solidFill>
                <a:latin typeface="+mn-lt"/>
              </a:defRPr>
            </a:lvl2pPr>
            <a:lvl3pPr marL="942975" indent="-257175">
              <a:buClr>
                <a:schemeClr val="tx1"/>
              </a:buClr>
              <a:buFont typeface="Wingdings" panose="05000000000000000000" pitchFamily="2" charset="2"/>
              <a:buChar char="Ø"/>
              <a:defRPr sz="150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174269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4648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457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3923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xmlns="" val="33706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Titre 2"/>
          <p:cNvSpPr>
            <a:spLocks noGrp="1"/>
          </p:cNvSpPr>
          <p:nvPr>
            <p:ph type="title" hasCustomPrompt="1"/>
          </p:nvPr>
        </p:nvSpPr>
        <p:spPr>
          <a:xfrm>
            <a:off x="485800" y="2832650"/>
            <a:ext cx="3381760" cy="369332"/>
          </a:xfrm>
          <a:noFill/>
        </p:spPr>
        <p:txBody>
          <a:bodyPr vert="horz" wrap="none" lIns="91440" tIns="45720" rIns="91440" bIns="45720" rtlCol="0">
            <a:spAutoFit/>
          </a:bodyPr>
          <a:lstStyle>
            <a:lvl1pPr algn="l">
              <a:defRPr lang="en-US" sz="18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485800" y="3314700"/>
            <a:ext cx="8124800" cy="857250"/>
          </a:xfrm>
          <a:prstGeom prst="rect">
            <a:avLst/>
          </a:prstGeom>
        </p:spPr>
        <p:txBody>
          <a:bodyPr/>
          <a:lstStyle>
            <a:lvl1pPr>
              <a:defRPr b="1">
                <a:solidFill>
                  <a:srgbClr val="0070C0"/>
                </a:solidFill>
              </a:defRPr>
            </a:lvl1pPr>
          </a:lstStyle>
          <a:p>
            <a:pPr lvl="0"/>
            <a:r>
              <a:rPr lang="en-US" noProof="0" dirty="0"/>
              <a:t>Click to edit the section title</a:t>
            </a:r>
            <a:endParaRPr lang="fr-FR" dirty="0"/>
          </a:p>
        </p:txBody>
      </p:sp>
    </p:spTree>
    <p:extLst>
      <p:ext uri="{BB962C8B-B14F-4D97-AF65-F5344CB8AC3E}">
        <p14:creationId xmlns:p14="http://schemas.microsoft.com/office/powerpoint/2010/main" xmlns="" val="401182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xmlns="" val="401303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rotWithShape="1">
          <a:blip r:embed="rId2" cstate="print"/>
          <a:srcRect t="58242"/>
          <a:stretch/>
        </p:blipFill>
        <p:spPr bwMode="auto">
          <a:xfrm>
            <a:off x="0" y="3028950"/>
            <a:ext cx="9144000" cy="2171700"/>
          </a:xfrm>
          <a:prstGeom prst="rect">
            <a:avLst/>
          </a:prstGeom>
          <a:noFill/>
          <a:ln w="9525">
            <a:noFill/>
            <a:miter lim="800000"/>
            <a:headEnd/>
            <a:tailEnd/>
          </a:ln>
        </p:spPr>
      </p:pic>
      <p:sp>
        <p:nvSpPr>
          <p:cNvPr id="4" name="ZoneTexte 3"/>
          <p:cNvSpPr txBox="1"/>
          <p:nvPr userDrawn="1"/>
        </p:nvSpPr>
        <p:spPr>
          <a:xfrm rot="21280201">
            <a:off x="897221" y="3768874"/>
            <a:ext cx="3520772" cy="923330"/>
          </a:xfrm>
          <a:prstGeom prst="rect">
            <a:avLst/>
          </a:prstGeom>
          <a:noFill/>
        </p:spPr>
        <p:txBody>
          <a:bodyPr wrap="none" rtlCol="0">
            <a:spAutoFit/>
          </a:bodyPr>
          <a:lstStyle/>
          <a:p>
            <a:r>
              <a:rPr lang="en-US" sz="5400" b="1" i="1" dirty="0">
                <a:solidFill>
                  <a:srgbClr val="FFFF00"/>
                </a:solidFill>
              </a:rPr>
              <a:t>QUESTIONS</a:t>
            </a:r>
          </a:p>
        </p:txBody>
      </p:sp>
      <p:pic>
        <p:nvPicPr>
          <p:cNvPr id="5" name="Picture 4" descr="bg_title.jpg">
            <a:extLst>
              <a:ext uri="{FF2B5EF4-FFF2-40B4-BE49-F238E27FC236}">
                <a16:creationId xmlns:a16="http://schemas.microsoft.com/office/drawing/2014/main" xmlns="" id="{066A85ED-D912-544E-AB03-390DC1430C74}"/>
              </a:ext>
            </a:extLst>
          </p:cNvPr>
          <p:cNvPicPr>
            <a:picLocks noChangeAspect="1"/>
          </p:cNvPicPr>
          <p:nvPr userDrawn="1"/>
        </p:nvPicPr>
        <p:blipFill rotWithShape="1">
          <a:blip r:embed="rId2" cstate="print"/>
          <a:srcRect b="43132"/>
          <a:stretch/>
        </p:blipFill>
        <p:spPr bwMode="auto">
          <a:xfrm>
            <a:off x="1060174" y="0"/>
            <a:ext cx="7023652" cy="3028950"/>
          </a:xfrm>
          <a:prstGeom prst="rect">
            <a:avLst/>
          </a:prstGeom>
          <a:noFill/>
          <a:ln w="9525">
            <a:noFill/>
            <a:miter lim="800000"/>
            <a:headEnd/>
            <a:tailEnd/>
          </a:ln>
        </p:spPr>
      </p:pic>
    </p:spTree>
    <p:extLst>
      <p:ext uri="{BB962C8B-B14F-4D97-AF65-F5344CB8AC3E}">
        <p14:creationId xmlns:p14="http://schemas.microsoft.com/office/powerpoint/2010/main" xmlns="" val="191913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Footer Placeholder 4"/>
          <p:cNvSpPr>
            <a:spLocks noGrp="1"/>
          </p:cNvSpPr>
          <p:nvPr>
            <p:ph type="ftr" sz="quarter" idx="11"/>
          </p:nvPr>
        </p:nvSpPr>
        <p:spPr>
          <a:xfrm>
            <a:off x="838200" y="4629150"/>
            <a:ext cx="8001000" cy="2857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6304" y="4657725"/>
            <a:ext cx="457200" cy="342900"/>
          </a:xfrm>
          <a:prstGeom prst="ellipse">
            <a:avLst/>
          </a:prstGeom>
        </p:spPr>
        <p:txBody>
          <a:bodyPr/>
          <a:lstStyle/>
          <a:p>
            <a:fld id="{6E9C9DF3-A5C3-4F6E-81EE-769A99A67C0D}" type="slidenum">
              <a:rPr lang="en-US" smtClean="0"/>
              <a:pPr/>
              <a:t>‹#›</a:t>
            </a:fld>
            <a:endParaRPr lang="en-US" dirty="0"/>
          </a:p>
        </p:txBody>
      </p:sp>
      <p:sp>
        <p:nvSpPr>
          <p:cNvPr id="8" name="Content Placeholder 7"/>
          <p:cNvSpPr>
            <a:spLocks noGrp="1"/>
          </p:cNvSpPr>
          <p:nvPr>
            <p:ph sz="quarter" idx="1"/>
          </p:nvPr>
        </p:nvSpPr>
        <p:spPr>
          <a:xfrm>
            <a:off x="914400" y="1085850"/>
            <a:ext cx="7772400" cy="3429000"/>
          </a:xfrm>
          <a:prstGeom prst="rect">
            <a:avLst/>
          </a:prstGeo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0" name="Picture 9" descr="ICT-LogoTrnsprnt.png"/>
          <p:cNvPicPr>
            <a:picLocks noChangeAspect="1"/>
          </p:cNvPicPr>
          <p:nvPr userDrawn="1"/>
        </p:nvPicPr>
        <p:blipFill>
          <a:blip r:embed="rId2" cstate="print"/>
          <a:stretch>
            <a:fillRect/>
          </a:stretch>
        </p:blipFill>
        <p:spPr>
          <a:xfrm>
            <a:off x="4724400" y="4829174"/>
            <a:ext cx="1066800" cy="3333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700" y="0"/>
            <a:ext cx="8415300" cy="735546"/>
          </a:xfrm>
          <a:prstGeom prst="rect">
            <a:avLst/>
          </a:prstGeom>
          <a:solidFill>
            <a:srgbClr val="005DA2"/>
          </a:solidFill>
          <a:ln>
            <a:noFill/>
          </a:ln>
        </p:spPr>
        <p:txBody>
          <a:bodyPr vert="horz" lIns="91440" tIns="45720" rIns="91440" bIns="45720" rtlCol="0" anchor="ctr">
            <a:normAutofit/>
          </a:bodyPr>
          <a:lstStyle/>
          <a:p>
            <a:r>
              <a:rPr lang="en-US" dirty="0"/>
              <a:t>Click to edit Master title style</a:t>
            </a:r>
          </a:p>
        </p:txBody>
      </p:sp>
      <p:sp>
        <p:nvSpPr>
          <p:cNvPr id="12" name="ZoneTexte 11"/>
          <p:cNvSpPr txBox="1"/>
          <p:nvPr userDrawn="1"/>
        </p:nvSpPr>
        <p:spPr>
          <a:xfrm>
            <a:off x="5710474" y="4853734"/>
            <a:ext cx="389850" cy="300082"/>
          </a:xfrm>
          <a:prstGeom prst="rect">
            <a:avLst/>
          </a:prstGeom>
          <a:noFill/>
        </p:spPr>
        <p:txBody>
          <a:bodyPr wrap="none" rtlCol="0">
            <a:spAutoFit/>
          </a:bodyPr>
          <a:lstStyle/>
          <a:p>
            <a:fld id="{F1E807A1-1B26-4427-B144-D3AA17575746}" type="slidenum">
              <a:rPr lang="en-US" sz="1350" b="0" noProof="0" smtClean="0">
                <a:solidFill>
                  <a:srgbClr val="0070C0"/>
                </a:solidFill>
              </a:rPr>
              <a:pPr/>
              <a:t>‹#›</a:t>
            </a:fld>
            <a:endParaRPr lang="en-US" sz="1350" b="0" noProof="0" dirty="0">
              <a:solidFill>
                <a:srgbClr val="0070C0"/>
              </a:solidFill>
            </a:endParaRPr>
          </a:p>
        </p:txBody>
      </p:sp>
      <p:grpSp>
        <p:nvGrpSpPr>
          <p:cNvPr id="3" name="Group 2">
            <a:extLst>
              <a:ext uri="{FF2B5EF4-FFF2-40B4-BE49-F238E27FC236}">
                <a16:creationId xmlns:a16="http://schemas.microsoft.com/office/drawing/2014/main" xmlns="" id="{71A38C80-B6EE-3B4D-A8B0-18CE06D30B7B}"/>
              </a:ext>
            </a:extLst>
          </p:cNvPr>
          <p:cNvGrpSpPr/>
          <p:nvPr userDrawn="1"/>
        </p:nvGrpSpPr>
        <p:grpSpPr>
          <a:xfrm>
            <a:off x="0" y="1"/>
            <a:ext cx="728700" cy="735546"/>
            <a:chOff x="881844" y="971550"/>
            <a:chExt cx="971600" cy="980728"/>
          </a:xfrm>
        </p:grpSpPr>
        <p:sp>
          <p:nvSpPr>
            <p:cNvPr id="13" name="Titre 1">
              <a:extLst>
                <a:ext uri="{FF2B5EF4-FFF2-40B4-BE49-F238E27FC236}">
                  <a16:creationId xmlns:a16="http://schemas.microsoft.com/office/drawing/2014/main" xmlns="" id="{CA962DD0-F835-3D40-A26C-5CED86B525BD}"/>
                </a:ext>
              </a:extLst>
            </p:cNvPr>
            <p:cNvSpPr txBox="1">
              <a:spLocks/>
            </p:cNvSpPr>
            <p:nvPr userDrawn="1"/>
          </p:nvSpPr>
          <p:spPr>
            <a:xfrm>
              <a:off x="881844" y="97155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noProof="0" dirty="0">
                <a:solidFill>
                  <a:schemeClr val="bg1"/>
                </a:solidFill>
              </a:endParaRPr>
            </a:p>
          </p:txBody>
        </p:sp>
        <p:pic>
          <p:nvPicPr>
            <p:cNvPr id="14" name="Picture 3" descr="C:\Users\utilisateur\Pictures\SISO.png">
              <a:extLst>
                <a:ext uri="{FF2B5EF4-FFF2-40B4-BE49-F238E27FC236}">
                  <a16:creationId xmlns:a16="http://schemas.microsoft.com/office/drawing/2014/main" xmlns="" id="{2F1126CF-D424-B741-A8F7-2B25EC2662E1}"/>
                </a:ext>
              </a:extLst>
            </p:cNvPr>
            <p:cNvPicPr>
              <a:picLocks noChangeAspect="1" noChangeArrowheads="1"/>
            </p:cNvPicPr>
            <p:nvPr userDrawn="1"/>
          </p:nvPicPr>
          <p:blipFill>
            <a:blip r:embed="rId10" cstate="print">
              <a:extLst>
                <a:ext uri="{28A0092B-C50C-407E-A947-70E740481C1C}">
                  <a14:useLocalDpi xmlns:a14="http://schemas.microsoft.com/office/drawing/2010/main" xmlns="" val="0"/>
                </a:ext>
              </a:extLst>
            </a:blip>
            <a:srcRect/>
            <a:stretch>
              <a:fillRect/>
            </a:stretch>
          </p:blipFill>
          <p:spPr bwMode="auto">
            <a:xfrm>
              <a:off x="971600" y="1060190"/>
              <a:ext cx="792088" cy="80344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Rectangle 10"/>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2021 Virtual Simulation Innovation Workshop (SIW)</a:t>
            </a:r>
          </a:p>
        </p:txBody>
      </p:sp>
      <p:pic>
        <p:nvPicPr>
          <p:cNvPr id="15" name="Picture 2">
            <a:extLst>
              <a:ext uri="{FF2B5EF4-FFF2-40B4-BE49-F238E27FC236}">
                <a16:creationId xmlns:a16="http://schemas.microsoft.com/office/drawing/2014/main" xmlns="" id="{95820608-A8C0-2142-A329-687B83C3686A}"/>
              </a:ext>
            </a:extLst>
          </p:cNvPr>
          <p:cNvPicPr>
            <a:picLocks noChangeAspect="1" noChangeArrowheads="1"/>
          </p:cNvPicPr>
          <p:nvPr userDrawn="1"/>
        </p:nvPicPr>
        <p:blipFill>
          <a:blip r:embed="rId11" cstate="print"/>
          <a:srcRect/>
          <a:stretch>
            <a:fillRect/>
          </a:stretch>
        </p:blipFill>
        <p:spPr bwMode="auto">
          <a:xfrm>
            <a:off x="8382000" y="4877934"/>
            <a:ext cx="672075" cy="2286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5" r:id="rId1"/>
    <p:sldLayoutId id="2147483652" r:id="rId2"/>
    <p:sldLayoutId id="2147483653" r:id="rId3"/>
    <p:sldLayoutId id="2147483654" r:id="rId4"/>
    <p:sldLayoutId id="2147483656" r:id="rId5"/>
    <p:sldLayoutId id="2147483658" r:id="rId6"/>
    <p:sldLayoutId id="2147483657" r:id="rId7"/>
    <p:sldLayoutId id="2147483659" r:id="rId8"/>
  </p:sldLayoutIdLst>
  <p:hf hdr="0" dt="0"/>
  <p:txStyles>
    <p:titleStyle>
      <a:lvl1pPr algn="ctr" defTabSz="685800" rtl="0" eaLnBrk="1" latinLnBrk="0" hangingPunct="1">
        <a:spcBef>
          <a:spcPct val="0"/>
        </a:spcBef>
        <a:buNone/>
        <a:defRPr sz="2400" b="1" kern="1200">
          <a:solidFill>
            <a:schemeClr val="bg1"/>
          </a:solidFill>
          <a:latin typeface="+mj-lt"/>
          <a:ea typeface="+mj-ea"/>
          <a:cs typeface="Times New Roman" pitchFamily="18" charset="0"/>
        </a:defRPr>
      </a:lvl1pPr>
    </p:titleStyle>
    <p:bodyStyle>
      <a:lvl1pPr marL="257175" indent="-257175" algn="l" defTabSz="685800" rtl="0" eaLnBrk="1" latinLnBrk="0" hangingPunct="1">
        <a:spcBef>
          <a:spcPct val="20000"/>
        </a:spcBef>
        <a:buFontTx/>
        <a:buNone/>
        <a:defRPr sz="2400" kern="1200">
          <a:solidFill>
            <a:schemeClr val="tx1"/>
          </a:solidFill>
          <a:latin typeface="+mj-lt"/>
          <a:ea typeface="+mn-ea"/>
          <a:cs typeface="Times New Roman" pitchFamily="18" charset="0"/>
        </a:defRPr>
      </a:lvl1pPr>
      <a:lvl2pPr marL="557213" indent="-214313" algn="l" defTabSz="685800" rtl="0" eaLnBrk="1" latinLnBrk="0" hangingPunct="1">
        <a:spcBef>
          <a:spcPct val="20000"/>
        </a:spcBef>
        <a:buFontTx/>
        <a:buNone/>
        <a:defRPr sz="2100" kern="120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Tx/>
        <a:buNone/>
        <a:defRPr sz="1800" kern="1200">
          <a:solidFill>
            <a:schemeClr val="tx1"/>
          </a:solidFill>
          <a:latin typeface="Times New Roman" pitchFamily="18" charset="0"/>
          <a:ea typeface="+mn-ea"/>
          <a:cs typeface="Times New Roman" pitchFamily="18" charset="0"/>
        </a:defRPr>
      </a:lvl3pPr>
      <a:lvl4pPr marL="12001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4pPr>
      <a:lvl5pPr marL="15430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ous-titre 31"/>
          <p:cNvSpPr>
            <a:spLocks noGrp="1"/>
          </p:cNvSpPr>
          <p:nvPr>
            <p:ph type="subTitle" idx="1"/>
          </p:nvPr>
        </p:nvSpPr>
        <p:spPr>
          <a:xfrm>
            <a:off x="3276600" y="2877019"/>
            <a:ext cx="2816797" cy="369332"/>
          </a:xfrm>
          <a:prstGeom prst="rect">
            <a:avLst/>
          </a:prstGeom>
        </p:spPr>
        <p:txBody>
          <a:bodyPr/>
          <a:lstStyle/>
          <a:p>
            <a:r>
              <a:rPr lang="en-US" dirty="0" smtClean="0"/>
              <a:t>2021-SIW-Presentation-006</a:t>
            </a:r>
            <a:endParaRPr lang="en-US" dirty="0"/>
          </a:p>
        </p:txBody>
      </p:sp>
      <p:sp>
        <p:nvSpPr>
          <p:cNvPr id="31" name="Titre 30"/>
          <p:cNvSpPr>
            <a:spLocks noGrp="1"/>
          </p:cNvSpPr>
          <p:nvPr>
            <p:ph type="title"/>
          </p:nvPr>
        </p:nvSpPr>
        <p:spPr>
          <a:xfrm>
            <a:off x="304800" y="1809750"/>
            <a:ext cx="8458200" cy="1066800"/>
          </a:xfrm>
        </p:spPr>
        <p:txBody>
          <a:bodyPr>
            <a:normAutofit fontScale="90000"/>
          </a:bodyPr>
          <a:lstStyle/>
          <a:p>
            <a:r>
              <a:rPr lang="en-US" dirty="0" smtClean="0"/>
              <a:t>Inculcating </a:t>
            </a:r>
            <a:r>
              <a:rPr lang="en-US" dirty="0" smtClean="0"/>
              <a:t>Metacognition and Critical Thinking: </a:t>
            </a:r>
            <a:r>
              <a:rPr lang="en-US" dirty="0" smtClean="0"/>
              <a:t/>
            </a:r>
            <a:br>
              <a:rPr lang="en-US" dirty="0" smtClean="0"/>
            </a:br>
            <a:r>
              <a:rPr lang="en-US" dirty="0" smtClean="0"/>
              <a:t>Standards </a:t>
            </a:r>
            <a:r>
              <a:rPr lang="en-US" dirty="0" smtClean="0"/>
              <a:t>for Implementing Virtual Humans</a:t>
            </a:r>
            <a:endParaRPr lang="en-US" dirty="0"/>
          </a:p>
        </p:txBody>
      </p:sp>
      <p:sp>
        <p:nvSpPr>
          <p:cNvPr id="33" name="Espace réservé du texte 32"/>
          <p:cNvSpPr>
            <a:spLocks noGrp="1"/>
          </p:cNvSpPr>
          <p:nvPr>
            <p:ph type="body" sz="quarter" idx="10"/>
          </p:nvPr>
        </p:nvSpPr>
        <p:spPr>
          <a:xfrm>
            <a:off x="762000" y="3638550"/>
            <a:ext cx="7620000" cy="860599"/>
          </a:xfrm>
          <a:prstGeom prst="rect">
            <a:avLst/>
          </a:prstGeom>
        </p:spPr>
        <p:txBody>
          <a:bodyPr>
            <a:normAutofit fontScale="92500" lnSpcReduction="10000"/>
          </a:bodyPr>
          <a:lstStyle/>
          <a:p>
            <a:r>
              <a:rPr lang="en-US" dirty="0" smtClean="0"/>
              <a:t>Dan M. Davis</a:t>
            </a:r>
            <a:r>
              <a:rPr lang="en-US" dirty="0" smtClean="0"/>
              <a:t>, JD, </a:t>
            </a:r>
            <a:r>
              <a:rPr lang="en-US" dirty="0" smtClean="0"/>
              <a:t>ICT – University of Southern California, USA</a:t>
            </a:r>
          </a:p>
          <a:p>
            <a:r>
              <a:rPr lang="en-US" dirty="0" smtClean="0"/>
              <a:t>With Frederica J. Stassi, EdD, Mark C. Davis,</a:t>
            </a:r>
            <a:r>
              <a:rPr lang="en-US" dirty="0" smtClean="0"/>
              <a:t> PhD </a:t>
            </a:r>
            <a:r>
              <a:rPr lang="en-US" dirty="0" smtClean="0"/>
              <a:t/>
            </a:r>
            <a:br>
              <a:rPr lang="en-US" dirty="0" smtClean="0"/>
            </a:br>
            <a:r>
              <a:rPr lang="en-US" dirty="0" smtClean="0"/>
              <a:t> and Karen </a:t>
            </a:r>
            <a:r>
              <a:rPr lang="en-US" dirty="0" smtClean="0"/>
              <a:t>J. </a:t>
            </a:r>
            <a:r>
              <a:rPr lang="en-US" dirty="0" err="1" smtClean="0"/>
              <a:t>Ristuccia</a:t>
            </a:r>
            <a:r>
              <a:rPr lang="en-US" dirty="0" smtClean="0"/>
              <a:t>, </a:t>
            </a:r>
            <a:r>
              <a:rPr lang="en-US" dirty="0" err="1" smtClean="0"/>
              <a:t>DMin</a:t>
            </a:r>
            <a:r>
              <a:rPr lang="en-US" dirty="0" smtClean="0"/>
              <a:t>.</a:t>
            </a:r>
            <a:endParaRPr lang="en-US" dirty="0"/>
          </a:p>
          <a:p>
            <a:endParaRPr lang="en-US" dirty="0"/>
          </a:p>
          <a:p>
            <a:endParaRPr lang="en-US" dirty="0"/>
          </a:p>
        </p:txBody>
      </p:sp>
      <p:pic>
        <p:nvPicPr>
          <p:cNvPr id="5" name="Picture 4" descr="USC-Seal-Trnsprnt copy.gif"/>
          <p:cNvPicPr>
            <a:picLocks noChangeAspect="1"/>
          </p:cNvPicPr>
          <p:nvPr/>
        </p:nvPicPr>
        <p:blipFill>
          <a:blip r:embed="rId2" cstate="print"/>
          <a:stretch>
            <a:fillRect/>
          </a:stretch>
        </p:blipFill>
        <p:spPr>
          <a:xfrm>
            <a:off x="7833363" y="3486150"/>
            <a:ext cx="1097273" cy="1125651"/>
          </a:xfrm>
          <a:prstGeom prst="rect">
            <a:avLst/>
          </a:prstGeom>
        </p:spPr>
      </p:pic>
    </p:spTree>
    <p:extLst>
      <p:ext uri="{BB962C8B-B14F-4D97-AF65-F5344CB8AC3E}">
        <p14:creationId xmlns:p14="http://schemas.microsoft.com/office/powerpoint/2010/main" xmlns="" val="356776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kern="1200" dirty="0" smtClean="0">
                <a:solidFill>
                  <a:schemeClr val="bg1"/>
                </a:solidFill>
                <a:latin typeface="+mj-lt"/>
                <a:ea typeface="+mj-ea"/>
                <a:cs typeface="Times New Roman" pitchFamily="18" charset="0"/>
              </a:rPr>
              <a:t>Current Pedagogies</a:t>
            </a:r>
            <a:endParaRPr lang="en-US" sz="2400" b="1" kern="1200" dirty="0">
              <a:solidFill>
                <a:schemeClr val="bg1"/>
              </a:solidFill>
              <a:latin typeface="+mj-lt"/>
              <a:ea typeface="+mj-ea"/>
              <a:cs typeface="Times New Roman" pitchFamily="18" charset="0"/>
            </a:endParaRPr>
          </a:p>
        </p:txBody>
      </p:sp>
      <p:sp>
        <p:nvSpPr>
          <p:cNvPr id="5" name="Content Placeholder 4"/>
          <p:cNvSpPr>
            <a:spLocks noGrp="1"/>
          </p:cNvSpPr>
          <p:nvPr>
            <p:ph sz="quarter" idx="1"/>
          </p:nvPr>
        </p:nvSpPr>
        <p:spPr>
          <a:xfrm>
            <a:off x="152400" y="1085850"/>
            <a:ext cx="8534400" cy="3429000"/>
          </a:xfrm>
        </p:spPr>
        <p:txBody>
          <a:bodyPr/>
          <a:lstStyle/>
          <a:p>
            <a:pPr>
              <a:buFont typeface="Arial" pitchFamily="34" charset="0"/>
              <a:buNone/>
            </a:pPr>
            <a:r>
              <a:rPr lang="en-US" dirty="0" smtClean="0"/>
              <a:t>Three principle way to improve</a:t>
            </a:r>
          </a:p>
          <a:p>
            <a:pPr>
              <a:buFont typeface="Arial" pitchFamily="34" charset="0"/>
              <a:buNone/>
            </a:pPr>
            <a:r>
              <a:rPr lang="en-US" dirty="0" smtClean="0"/>
              <a:t>Equally effective in both critical thinking and meta-cognition</a:t>
            </a:r>
          </a:p>
          <a:p>
            <a:pPr>
              <a:buFont typeface="Arial" pitchFamily="34" charset="0"/>
              <a:buNone/>
            </a:pPr>
            <a:r>
              <a:rPr lang="en-US" dirty="0" smtClean="0"/>
              <a:t>Didactic – train use of rubrics </a:t>
            </a:r>
          </a:p>
          <a:p>
            <a:pPr>
              <a:buFont typeface="Arial" pitchFamily="34" charset="0"/>
              <a:buNone/>
            </a:pPr>
            <a:r>
              <a:rPr lang="en-US" dirty="0" smtClean="0"/>
              <a:t>Socratic – drive critical thought by challenging</a:t>
            </a:r>
          </a:p>
          <a:p>
            <a:pPr>
              <a:buFont typeface="Arial" pitchFamily="34" charset="0"/>
              <a:buNone/>
            </a:pPr>
            <a:r>
              <a:rPr lang="en-US" dirty="0" smtClean="0"/>
              <a:t>Constructivist – establish stimulating environment</a:t>
            </a:r>
          </a:p>
          <a:p>
            <a:pPr>
              <a:buFont typeface="Arial" pitchFamily="34" charset="0"/>
              <a:buNone/>
            </a:pPr>
            <a:r>
              <a:rPr lang="en-US" dirty="0" smtClean="0"/>
              <a:t>Need very adaptable teachers</a:t>
            </a:r>
          </a:p>
          <a:p>
            <a:pPr>
              <a:buFont typeface="Arial" pitchFamily="34" charset="0"/>
              <a:buNone/>
            </a:pPr>
            <a:r>
              <a:rPr lang="en-US" dirty="0" smtClean="0"/>
              <a:t>Constrained by classroom disorder</a:t>
            </a:r>
          </a:p>
          <a:p>
            <a:pPr>
              <a:buFont typeface="Arial" pitchFamily="34" charset="0"/>
              <a:buNone/>
            </a:pPr>
            <a:endParaRPr lang="en-US" dirty="0"/>
          </a:p>
          <a:p>
            <a:pPr>
              <a:buFont typeface="Arial" pitchFamily="34" charset="0"/>
              <a:buNone/>
            </a:pP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kern="1200" dirty="0" smtClean="0">
                <a:solidFill>
                  <a:schemeClr val="bg1"/>
                </a:solidFill>
                <a:latin typeface="+mj-lt"/>
                <a:ea typeface="+mj-ea"/>
                <a:cs typeface="Times New Roman" pitchFamily="18" charset="0"/>
              </a:rPr>
              <a:t>State of the Virtual Computer Agent</a:t>
            </a:r>
            <a:r>
              <a:rPr lang="en-US" sz="2400" b="1" kern="1200" baseline="0" dirty="0" smtClean="0">
                <a:solidFill>
                  <a:schemeClr val="bg1"/>
                </a:solidFill>
                <a:latin typeface="+mj-lt"/>
                <a:ea typeface="+mj-ea"/>
                <a:cs typeface="Times New Roman" pitchFamily="18" charset="0"/>
              </a:rPr>
              <a:t> </a:t>
            </a:r>
            <a:r>
              <a:rPr lang="en-US" sz="2400" b="1" kern="1200" dirty="0" smtClean="0">
                <a:solidFill>
                  <a:schemeClr val="bg1"/>
                </a:solidFill>
                <a:latin typeface="+mj-lt"/>
                <a:ea typeface="+mj-ea"/>
                <a:cs typeface="Times New Roman" pitchFamily="18" charset="0"/>
              </a:rPr>
              <a:t>Art</a:t>
            </a:r>
            <a:endParaRPr lang="en-US" sz="2400" b="1" kern="1200" dirty="0">
              <a:solidFill>
                <a:schemeClr val="bg1"/>
              </a:solidFill>
              <a:latin typeface="+mj-lt"/>
              <a:ea typeface="+mj-ea"/>
              <a:cs typeface="Times New Roman" pitchFamily="18" charset="0"/>
            </a:endParaRPr>
          </a:p>
        </p:txBody>
      </p:sp>
      <p:pic>
        <p:nvPicPr>
          <p:cNvPr id="4" name="Picture 3" descr="SimCoach.jpg"/>
          <p:cNvPicPr/>
          <p:nvPr/>
        </p:nvPicPr>
        <p:blipFill>
          <a:blip r:embed="rId2" cstate="print"/>
          <a:srcRect l="7000" r="3000"/>
          <a:stretch>
            <a:fillRect/>
          </a:stretch>
        </p:blipFill>
        <p:spPr>
          <a:xfrm>
            <a:off x="609600" y="909718"/>
            <a:ext cx="2343992" cy="1890632"/>
          </a:xfrm>
          <a:prstGeom prst="rect">
            <a:avLst/>
          </a:prstGeom>
        </p:spPr>
      </p:pic>
      <p:pic>
        <p:nvPicPr>
          <p:cNvPr id="6" name="Picture 5" descr="PinchasGutter.jpg"/>
          <p:cNvPicPr/>
          <p:nvPr/>
        </p:nvPicPr>
        <p:blipFill>
          <a:blip r:embed="rId3" cstate="print"/>
          <a:srcRect l="15000" r="9000"/>
          <a:stretch>
            <a:fillRect/>
          </a:stretch>
        </p:blipFill>
        <p:spPr>
          <a:xfrm>
            <a:off x="3276600" y="1808174"/>
            <a:ext cx="2514600" cy="1982776"/>
          </a:xfrm>
          <a:prstGeom prst="rect">
            <a:avLst/>
          </a:prstGeom>
        </p:spPr>
      </p:pic>
      <p:pic>
        <p:nvPicPr>
          <p:cNvPr id="7" name="Picture 6" descr="DMD-2.jpg"/>
          <p:cNvPicPr/>
          <p:nvPr/>
        </p:nvPicPr>
        <p:blipFill>
          <a:blip r:embed="rId4" cstate="print"/>
          <a:srcRect l="1000" r="17000"/>
          <a:stretch>
            <a:fillRect/>
          </a:stretch>
        </p:blipFill>
        <p:spPr>
          <a:xfrm>
            <a:off x="6248399" y="2571750"/>
            <a:ext cx="2209801" cy="1707574"/>
          </a:xfrm>
          <a:prstGeom prst="rect">
            <a:avLst/>
          </a:prstGeom>
          <a:ln w="63500">
            <a:solidFill>
              <a:schemeClr val="bg2">
                <a:lumMod val="50000"/>
              </a:schemeClr>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kern="1200" dirty="0" smtClean="0">
                <a:solidFill>
                  <a:schemeClr val="bg1"/>
                </a:solidFill>
                <a:latin typeface="+mj-lt"/>
                <a:ea typeface="+mj-ea"/>
                <a:cs typeface="Times New Roman" pitchFamily="18" charset="0"/>
              </a:rPr>
              <a:t>Emerging Technologies</a:t>
            </a:r>
            <a:endParaRPr lang="en-US" sz="2400" b="1" kern="1200" dirty="0">
              <a:solidFill>
                <a:schemeClr val="bg1"/>
              </a:solidFill>
              <a:latin typeface="+mj-lt"/>
              <a:ea typeface="+mj-ea"/>
              <a:cs typeface="Times New Roman" pitchFamily="18" charset="0"/>
            </a:endParaRPr>
          </a:p>
        </p:txBody>
      </p:sp>
      <p:sp>
        <p:nvSpPr>
          <p:cNvPr id="6" name="Rectangle 5"/>
          <p:cNvSpPr/>
          <p:nvPr/>
        </p:nvSpPr>
        <p:spPr>
          <a:xfrm>
            <a:off x="1524000" y="1047750"/>
            <a:ext cx="6705600" cy="5170646"/>
          </a:xfrm>
          <a:prstGeom prst="rect">
            <a:avLst/>
          </a:prstGeom>
        </p:spPr>
        <p:txBody>
          <a:bodyPr wrap="square">
            <a:spAutoFit/>
          </a:bodyPr>
          <a:lstStyle/>
          <a:p>
            <a:pPr>
              <a:buFont typeface="Arial" pitchFamily="34" charset="0"/>
              <a:buChar char="•"/>
            </a:pPr>
            <a:r>
              <a:rPr lang="en-US" sz="2000" dirty="0" smtClean="0"/>
              <a:t>  Computer advances in AI and NLP</a:t>
            </a:r>
            <a:endParaRPr lang="en-US" sz="2000" dirty="0" smtClean="0"/>
          </a:p>
          <a:p>
            <a:pPr>
              <a:buFont typeface="Arial" pitchFamily="34" charset="0"/>
              <a:buChar char="•"/>
            </a:pPr>
            <a:r>
              <a:rPr lang="en-US" sz="2000" dirty="0" smtClean="0"/>
              <a:t>  Various </a:t>
            </a:r>
            <a:r>
              <a:rPr lang="en-US" sz="2000" dirty="0" smtClean="0"/>
              <a:t>formats and interfaces available </a:t>
            </a:r>
          </a:p>
          <a:p>
            <a:pPr lvl="1">
              <a:buFont typeface="Calibri" pitchFamily="34" charset="0"/>
              <a:buChar char="⁻"/>
            </a:pPr>
            <a:r>
              <a:rPr lang="en-US" sz="2000" dirty="0" smtClean="0"/>
              <a:t>  Animated </a:t>
            </a:r>
            <a:r>
              <a:rPr lang="en-US" sz="2000" dirty="0" smtClean="0"/>
              <a:t>avatars</a:t>
            </a:r>
          </a:p>
          <a:p>
            <a:pPr lvl="1">
              <a:buFont typeface="Calibri" pitchFamily="34" charset="0"/>
              <a:buChar char="⁻"/>
            </a:pPr>
            <a:r>
              <a:rPr lang="en-US" sz="2000" dirty="0" smtClean="0"/>
              <a:t>  Video </a:t>
            </a:r>
            <a:r>
              <a:rPr lang="en-US" sz="2000" dirty="0" smtClean="0"/>
              <a:t>clips of instructors and interactive tutors</a:t>
            </a:r>
          </a:p>
          <a:p>
            <a:pPr lvl="1">
              <a:buFont typeface="Calibri" pitchFamily="34" charset="0"/>
              <a:buChar char="⁻"/>
            </a:pPr>
            <a:r>
              <a:rPr lang="en-US" sz="2000" dirty="0" smtClean="0"/>
              <a:t>  Holographic </a:t>
            </a:r>
            <a:r>
              <a:rPr lang="en-US" sz="2000" dirty="0" smtClean="0"/>
              <a:t>3D displays </a:t>
            </a:r>
          </a:p>
          <a:p>
            <a:pPr lvl="1">
              <a:buFont typeface="Calibri" pitchFamily="34" charset="0"/>
              <a:buChar char="⁻"/>
            </a:pPr>
            <a:r>
              <a:rPr lang="en-US" sz="2000" dirty="0" smtClean="0"/>
              <a:t>  Voice </a:t>
            </a:r>
            <a:r>
              <a:rPr lang="en-US" sz="2000" dirty="0" smtClean="0"/>
              <a:t>recognition and conversational </a:t>
            </a:r>
            <a:r>
              <a:rPr lang="en-US" sz="2000" dirty="0" smtClean="0"/>
              <a:t>agents</a:t>
            </a:r>
          </a:p>
          <a:p>
            <a:pPr>
              <a:buFont typeface="Arial" pitchFamily="34" charset="0"/>
              <a:buChar char="•"/>
            </a:pPr>
            <a:r>
              <a:rPr lang="en-US" sz="2000" dirty="0" smtClean="0"/>
              <a:t>  AI and Deep Learning</a:t>
            </a:r>
          </a:p>
          <a:p>
            <a:pPr>
              <a:buFont typeface="Arial" pitchFamily="34" charset="0"/>
              <a:buChar char="•"/>
            </a:pPr>
            <a:r>
              <a:rPr lang="en-US" sz="2000" dirty="0" smtClean="0"/>
              <a:t>  Can </a:t>
            </a:r>
            <a:r>
              <a:rPr lang="en-US" sz="2000" dirty="0" smtClean="0"/>
              <a:t>produce self-learning</a:t>
            </a:r>
          </a:p>
          <a:p>
            <a:pPr>
              <a:buFont typeface="Arial" pitchFamily="34" charset="0"/>
              <a:buChar char="•"/>
            </a:pPr>
            <a:r>
              <a:rPr lang="en-US" sz="2000" dirty="0" smtClean="0"/>
              <a:t>  Requires </a:t>
            </a:r>
            <a:r>
              <a:rPr lang="en-US" sz="2000" dirty="0" smtClean="0"/>
              <a:t>human monitoring </a:t>
            </a:r>
          </a:p>
          <a:p>
            <a:pPr>
              <a:buFont typeface="Arial" pitchFamily="34" charset="0"/>
              <a:buChar char="•"/>
            </a:pPr>
            <a:r>
              <a:rPr lang="en-US" sz="2000" dirty="0" smtClean="0"/>
              <a:t>  Careful </a:t>
            </a:r>
            <a:r>
              <a:rPr lang="en-US" sz="2000" dirty="0" smtClean="0"/>
              <a:t>establishment of figures of merit</a:t>
            </a:r>
          </a:p>
          <a:p>
            <a:pPr>
              <a:buFont typeface="Arial" pitchFamily="34" charset="0"/>
              <a:buChar char="•"/>
            </a:pPr>
            <a:r>
              <a:rPr lang="en-US" sz="2000" dirty="0" smtClean="0"/>
              <a:t>  Deep </a:t>
            </a:r>
            <a:r>
              <a:rPr lang="en-US" sz="2000" dirty="0" smtClean="0"/>
              <a:t>Learning should produce more realism</a:t>
            </a:r>
          </a:p>
          <a:p>
            <a:pPr>
              <a:buFont typeface="Arial" pitchFamily="34" charset="0"/>
              <a:buChar char="•"/>
            </a:pPr>
            <a:r>
              <a:rPr lang="en-US" sz="2000" dirty="0" smtClean="0"/>
              <a:t>  Challenge</a:t>
            </a:r>
            <a:r>
              <a:rPr lang="en-US" sz="2000" dirty="0" smtClean="0"/>
              <a:t>: develop questioning AI agents</a:t>
            </a:r>
          </a:p>
          <a:p>
            <a:pPr lvl="1"/>
            <a:endParaRPr lang="en-US" dirty="0" smtClean="0"/>
          </a:p>
          <a:p>
            <a:endParaRPr lang="en-US" dirty="0" smtClean="0"/>
          </a:p>
          <a:p>
            <a:endParaRPr lang="en-US" dirty="0" smtClean="0"/>
          </a:p>
          <a:p>
            <a:pPr lvl="1"/>
            <a:endParaRPr lang="en-US" dirty="0" smtClean="0"/>
          </a:p>
          <a:p>
            <a:pPr lvl="1"/>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kern="1200" dirty="0" smtClean="0">
                <a:solidFill>
                  <a:schemeClr val="bg1"/>
                </a:solidFill>
                <a:latin typeface="+mj-lt"/>
                <a:ea typeface="+mj-ea"/>
                <a:cs typeface="Times New Roman" pitchFamily="18" charset="0"/>
              </a:rPr>
              <a:t>Ongoing Research</a:t>
            </a:r>
            <a:endParaRPr lang="en-US" dirty="0"/>
          </a:p>
        </p:txBody>
      </p:sp>
      <p:sp>
        <p:nvSpPr>
          <p:cNvPr id="3" name="Content Placeholder 2"/>
          <p:cNvSpPr>
            <a:spLocks noGrp="1"/>
          </p:cNvSpPr>
          <p:nvPr>
            <p:ph sz="quarter" idx="1"/>
          </p:nvPr>
        </p:nvSpPr>
        <p:spPr>
          <a:xfrm>
            <a:off x="381000" y="1085850"/>
            <a:ext cx="4267200" cy="3429000"/>
          </a:xfrm>
        </p:spPr>
        <p:txBody>
          <a:bodyPr/>
          <a:lstStyle/>
          <a:p>
            <a:pPr>
              <a:buFont typeface="Arial" pitchFamily="34" charset="0"/>
              <a:buChar char="•"/>
            </a:pPr>
            <a:r>
              <a:rPr lang="en-US" dirty="0" smtClean="0"/>
              <a:t>SimCoach </a:t>
            </a:r>
            <a:r>
              <a:rPr lang="en-US" dirty="0" smtClean="0"/>
              <a:t>for VA </a:t>
            </a:r>
            <a:r>
              <a:rPr lang="en-US" dirty="0" smtClean="0"/>
              <a:t>patients</a:t>
            </a:r>
          </a:p>
          <a:p>
            <a:pPr>
              <a:buFont typeface="Arial" pitchFamily="34" charset="0"/>
              <a:buChar char="•"/>
            </a:pPr>
            <a:r>
              <a:rPr lang="en-US" dirty="0" smtClean="0"/>
              <a:t>New Dimension in Testimony to archive “survivors”</a:t>
            </a:r>
          </a:p>
          <a:p>
            <a:pPr>
              <a:buFont typeface="Arial" pitchFamily="34" charset="0"/>
              <a:buChar char="•"/>
            </a:pPr>
            <a:r>
              <a:rPr lang="en-US" dirty="0" smtClean="0"/>
              <a:t>MentorPal to advise High School STEM students</a:t>
            </a:r>
          </a:p>
          <a:p>
            <a:pPr>
              <a:buFont typeface="Arial" pitchFamily="34" charset="0"/>
              <a:buChar char="•"/>
            </a:pPr>
            <a:r>
              <a:rPr lang="en-US" dirty="0" smtClean="0"/>
              <a:t>Scalability, training, consistency, and compliance</a:t>
            </a:r>
          </a:p>
          <a:p>
            <a:pPr>
              <a:buFont typeface="Arial" pitchFamily="34" charset="0"/>
              <a:buChar char="•"/>
            </a:pPr>
            <a:r>
              <a:rPr lang="en-US" dirty="0" smtClean="0"/>
              <a:t>Entertainment industry arts and skills used</a:t>
            </a:r>
          </a:p>
          <a:p>
            <a:endParaRPr lang="en-US" dirty="0"/>
          </a:p>
        </p:txBody>
      </p:sp>
      <p:pic>
        <p:nvPicPr>
          <p:cNvPr id="4" name="Picture 3" descr="GuntterInLightStage2.jpg"/>
          <p:cNvPicPr/>
          <p:nvPr/>
        </p:nvPicPr>
        <p:blipFill>
          <a:blip r:embed="rId2" cstate="print"/>
          <a:srcRect l="2813" r="23203"/>
          <a:stretch>
            <a:fillRect/>
          </a:stretch>
        </p:blipFill>
        <p:spPr>
          <a:xfrm>
            <a:off x="4506825" y="1123950"/>
            <a:ext cx="4296912" cy="3276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kern="1200" dirty="0" smtClean="0">
                <a:solidFill>
                  <a:schemeClr val="bg1"/>
                </a:solidFill>
                <a:latin typeface="+mj-lt"/>
                <a:ea typeface="+mj-ea"/>
                <a:cs typeface="Times New Roman" pitchFamily="18" charset="0"/>
              </a:rPr>
              <a:t>Preliminary Results</a:t>
            </a:r>
            <a:endParaRPr lang="en-US" sz="2400" b="1" kern="1200" dirty="0">
              <a:solidFill>
                <a:schemeClr val="bg1"/>
              </a:solidFill>
              <a:latin typeface="+mj-lt"/>
              <a:ea typeface="+mj-ea"/>
              <a:cs typeface="Times New Roman" pitchFamily="18" charset="0"/>
            </a:endParaRPr>
          </a:p>
        </p:txBody>
      </p:sp>
      <p:pic>
        <p:nvPicPr>
          <p:cNvPr id="10241" name="Picture 1"/>
          <p:cNvPicPr>
            <a:picLocks noChangeAspect="1" noChangeArrowheads="1"/>
          </p:cNvPicPr>
          <p:nvPr/>
        </p:nvPicPr>
        <p:blipFill>
          <a:blip r:embed="rId2" cstate="print"/>
          <a:srcRect l="19000" t="34667" r="23500" b="16889"/>
          <a:stretch>
            <a:fillRect/>
          </a:stretch>
        </p:blipFill>
        <p:spPr bwMode="auto">
          <a:xfrm>
            <a:off x="228600" y="742950"/>
            <a:ext cx="8305800" cy="393643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ctr" defTabSz="685800" rtl="0" eaLnBrk="1" fontAlgn="auto" latinLnBrk="0" hangingPunct="1">
              <a:lnSpc>
                <a:spcPct val="100000"/>
              </a:lnSpc>
              <a:spcBef>
                <a:spcPct val="0"/>
              </a:spcBef>
              <a:spcAft>
                <a:spcPts val="0"/>
              </a:spcAft>
              <a:buClrTx/>
              <a:buSzTx/>
              <a:buFontTx/>
              <a:buNone/>
              <a:tabLst/>
              <a:defRPr/>
            </a:pPr>
            <a:r>
              <a:rPr lang="en-US" sz="2400" b="1" kern="1200" dirty="0" smtClean="0">
                <a:solidFill>
                  <a:schemeClr val="bg1"/>
                </a:solidFill>
                <a:latin typeface="+mj-lt"/>
                <a:ea typeface="+mj-ea"/>
                <a:cs typeface="Times New Roman" pitchFamily="18" charset="0"/>
              </a:rPr>
              <a:t>Metrics</a:t>
            </a:r>
          </a:p>
        </p:txBody>
      </p:sp>
      <p:sp>
        <p:nvSpPr>
          <p:cNvPr id="4" name="Slide Number Placeholder 3"/>
          <p:cNvSpPr>
            <a:spLocks noGrp="1"/>
          </p:cNvSpPr>
          <p:nvPr>
            <p:ph type="sldNum" sz="quarter" idx="12"/>
          </p:nvPr>
        </p:nvSpPr>
        <p:spPr/>
        <p:txBody>
          <a:bodyPr/>
          <a:lstStyle/>
          <a:p>
            <a:fld id="{6E9C9DF3-A5C3-4F6E-81EE-769A99A67C0D}" type="slidenum">
              <a:rPr lang="en-US" smtClean="0"/>
              <a:pPr/>
              <a:t>15</a:t>
            </a:fld>
            <a:endParaRPr lang="en-US" dirty="0"/>
          </a:p>
        </p:txBody>
      </p:sp>
      <p:sp>
        <p:nvSpPr>
          <p:cNvPr id="5" name="Content Placeholder 4"/>
          <p:cNvSpPr>
            <a:spLocks noGrp="1"/>
          </p:cNvSpPr>
          <p:nvPr>
            <p:ph sz="quarter" idx="1"/>
          </p:nvPr>
        </p:nvSpPr>
        <p:spPr>
          <a:xfrm>
            <a:off x="603504" y="1085850"/>
            <a:ext cx="8235696" cy="3429000"/>
          </a:xfrm>
        </p:spPr>
        <p:txBody>
          <a:bodyPr/>
          <a:lstStyle/>
          <a:p>
            <a:r>
              <a:rPr lang="en-US" dirty="0" smtClean="0"/>
              <a:t>M</a:t>
            </a:r>
            <a:r>
              <a:rPr lang="en-US" dirty="0" smtClean="0"/>
              <a:t>ajor </a:t>
            </a:r>
            <a:r>
              <a:rPr lang="en-US" dirty="0" smtClean="0"/>
              <a:t>issue in this area is the lack of </a:t>
            </a:r>
            <a:r>
              <a:rPr lang="en-US" dirty="0" smtClean="0"/>
              <a:t>metrics</a:t>
            </a:r>
          </a:p>
          <a:p>
            <a:r>
              <a:rPr lang="en-US" dirty="0" smtClean="0"/>
              <a:t>Without </a:t>
            </a:r>
            <a:r>
              <a:rPr lang="en-US" dirty="0" smtClean="0"/>
              <a:t>metrics, it is </a:t>
            </a:r>
            <a:r>
              <a:rPr lang="en-US" dirty="0" smtClean="0"/>
              <a:t>difficult to </a:t>
            </a:r>
            <a:r>
              <a:rPr lang="en-US" dirty="0" smtClean="0"/>
              <a:t>recognize </a:t>
            </a:r>
            <a:r>
              <a:rPr lang="en-US" dirty="0" smtClean="0"/>
              <a:t>the impact.</a:t>
            </a:r>
          </a:p>
          <a:p>
            <a:pPr marL="0" indent="0"/>
            <a:r>
              <a:rPr lang="en-US" dirty="0" smtClean="0"/>
              <a:t>Lack </a:t>
            </a:r>
            <a:r>
              <a:rPr lang="en-US" dirty="0" smtClean="0"/>
              <a:t>of consensus </a:t>
            </a:r>
            <a:r>
              <a:rPr lang="en-US" dirty="0" smtClean="0"/>
              <a:t>on what </a:t>
            </a:r>
            <a:r>
              <a:rPr lang="en-US" dirty="0" smtClean="0"/>
              <a:t>critical thinking </a:t>
            </a:r>
            <a:r>
              <a:rPr lang="en-US" dirty="0" smtClean="0"/>
              <a:t>means hinders this </a:t>
            </a:r>
          </a:p>
          <a:p>
            <a:pPr marL="0" indent="0"/>
            <a:r>
              <a:rPr lang="en-US" dirty="0" smtClean="0"/>
              <a:t>SISO specializes </a:t>
            </a:r>
            <a:r>
              <a:rPr lang="en-US" dirty="0" smtClean="0"/>
              <a:t>in creating standards and </a:t>
            </a:r>
            <a:r>
              <a:rPr lang="en-US" dirty="0" smtClean="0"/>
              <a:t>psychometrics</a:t>
            </a:r>
          </a:p>
          <a:p>
            <a:pPr marL="0" indent="0"/>
            <a:r>
              <a:rPr lang="en-US" dirty="0" smtClean="0"/>
              <a:t>Concerted </a:t>
            </a:r>
            <a:r>
              <a:rPr lang="en-US" dirty="0" smtClean="0"/>
              <a:t>effort is required </a:t>
            </a:r>
            <a:endParaRPr lang="en-US" dirty="0" smtClean="0"/>
          </a:p>
          <a:p>
            <a:pPr marL="0" indent="0"/>
            <a:r>
              <a:rPr lang="en-US" dirty="0" smtClean="0"/>
              <a:t>Some </a:t>
            </a:r>
            <a:r>
              <a:rPr lang="en-US" dirty="0" smtClean="0"/>
              <a:t>of the emerging technologies </a:t>
            </a:r>
            <a:r>
              <a:rPr lang="en-US" dirty="0" smtClean="0"/>
              <a:t>discussed may </a:t>
            </a:r>
            <a:r>
              <a:rPr lang="en-US" dirty="0" smtClean="0"/>
              <a:t>enable analyses that will facilitate this </a:t>
            </a:r>
            <a:r>
              <a:rPr lang="en-US" dirty="0" smtClean="0"/>
              <a:t>metric creation and validation</a:t>
            </a:r>
          </a:p>
          <a:p>
            <a:pPr marL="0" indent="0"/>
            <a:r>
              <a:rPr lang="en-US" dirty="0" smtClean="0"/>
              <a:t>SISO has a role in pursuing this.</a:t>
            </a: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ctr" defTabSz="685800" rtl="0" eaLnBrk="1" fontAlgn="auto" latinLnBrk="0" hangingPunct="1">
              <a:lnSpc>
                <a:spcPct val="100000"/>
              </a:lnSpc>
              <a:spcBef>
                <a:spcPct val="0"/>
              </a:spcBef>
              <a:spcAft>
                <a:spcPts val="0"/>
              </a:spcAft>
              <a:buClrTx/>
              <a:buSzTx/>
              <a:buFontTx/>
              <a:buNone/>
              <a:tabLst/>
              <a:defRPr/>
            </a:pPr>
            <a:r>
              <a:rPr lang="en-US" sz="2400" b="1" kern="1200" dirty="0" smtClean="0">
                <a:solidFill>
                  <a:schemeClr val="bg1"/>
                </a:solidFill>
                <a:latin typeface="+mj-lt"/>
                <a:ea typeface="+mj-ea"/>
                <a:cs typeface="Times New Roman" pitchFamily="18" charset="0"/>
              </a:rPr>
              <a:t>Implementing a Practicable Methodology</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9C9DF3-A5C3-4F6E-81EE-769A99A67C0D}" type="slidenum">
              <a:rPr lang="en-US" smtClean="0"/>
              <a:pPr/>
              <a:t>16</a:t>
            </a:fld>
            <a:endParaRPr lang="en-US" dirty="0"/>
          </a:p>
        </p:txBody>
      </p:sp>
      <p:graphicFrame>
        <p:nvGraphicFramePr>
          <p:cNvPr id="6" name="Table 5"/>
          <p:cNvGraphicFramePr>
            <a:graphicFrameLocks noGrp="1"/>
          </p:cNvGraphicFramePr>
          <p:nvPr/>
        </p:nvGraphicFramePr>
        <p:xfrm>
          <a:off x="381000" y="1200150"/>
          <a:ext cx="8229600" cy="2438400"/>
        </p:xfrm>
        <a:graphic>
          <a:graphicData uri="http://schemas.openxmlformats.org/drawingml/2006/table">
            <a:tbl>
              <a:tblPr/>
              <a:tblGrid>
                <a:gridCol w="1269709"/>
                <a:gridCol w="2387891"/>
                <a:gridCol w="2157984"/>
                <a:gridCol w="2414016"/>
              </a:tblGrid>
              <a:tr h="609600">
                <a:tc>
                  <a:txBody>
                    <a:bodyPr/>
                    <a:lstStyle/>
                    <a:p>
                      <a:pPr marL="0" marR="0" algn="ctr">
                        <a:spcBef>
                          <a:spcPts val="0"/>
                        </a:spcBef>
                        <a:spcAft>
                          <a:spcPts val="0"/>
                        </a:spcAft>
                      </a:pPr>
                      <a:endParaRPr lang="en-US" sz="20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Times New Roman"/>
                          <a:ea typeface="Times New Roman"/>
                        </a:rPr>
                        <a:t>Individualization</a:t>
                      </a:r>
                      <a:endParaRPr lang="en-US" sz="20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Times New Roman"/>
                          <a:ea typeface="Times New Roman"/>
                        </a:rPr>
                        <a:t>24 X 7 Access</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Times New Roman"/>
                          <a:ea typeface="Times New Roman"/>
                        </a:rPr>
                        <a:t>Teacher Charisma</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09600">
                <a:tc>
                  <a:txBody>
                    <a:bodyPr/>
                    <a:lstStyle/>
                    <a:p>
                      <a:pPr marL="0" marR="0" algn="ctr">
                        <a:spcBef>
                          <a:spcPts val="0"/>
                        </a:spcBef>
                        <a:spcAft>
                          <a:spcPts val="0"/>
                        </a:spcAft>
                      </a:pPr>
                      <a:r>
                        <a:rPr lang="en-US" sz="2000" b="1">
                          <a:latin typeface="Times New Roman"/>
                          <a:ea typeface="Times New Roman"/>
                        </a:rPr>
                        <a:t>Didactic</a:t>
                      </a:r>
                      <a:endParaRPr lang="en-US" sz="20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rPr>
                        <a:t>Classroom Size of 1; self paced</a:t>
                      </a:r>
                      <a:endParaRPr lang="en-US" sz="20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rPr>
                        <a:t>Open class scheduling</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rPr>
                        <a:t>1 hero teacher, but scalable to all</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algn="ctr">
                        <a:spcBef>
                          <a:spcPts val="0"/>
                        </a:spcBef>
                        <a:spcAft>
                          <a:spcPts val="0"/>
                        </a:spcAft>
                      </a:pPr>
                      <a:r>
                        <a:rPr lang="en-US" sz="2000" b="1">
                          <a:latin typeface="Times New Roman"/>
                          <a:ea typeface="Times New Roman"/>
                        </a:rPr>
                        <a:t>Socratic</a:t>
                      </a:r>
                      <a:endParaRPr lang="en-US" sz="20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rPr>
                        <a:t>Focus questions on 1; others not idled</a:t>
                      </a:r>
                      <a:endParaRPr lang="en-US" sz="20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rPr>
                        <a:t>Mentor available globally</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rPr>
                        <a:t>Private forum for challenge </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algn="ctr">
                        <a:spcBef>
                          <a:spcPts val="0"/>
                        </a:spcBef>
                        <a:spcAft>
                          <a:spcPts val="0"/>
                        </a:spcAft>
                      </a:pPr>
                      <a:r>
                        <a:rPr lang="en-US" sz="2000" b="1">
                          <a:latin typeface="Times New Roman"/>
                          <a:ea typeface="Times New Roman"/>
                        </a:rPr>
                        <a:t>Constructivist</a:t>
                      </a:r>
                      <a:endParaRPr lang="en-US" sz="20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rPr>
                        <a:t>Different environment for each student</a:t>
                      </a:r>
                      <a:endParaRPr lang="en-US" sz="2000" dirty="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rPr>
                        <a:t>Pause button on situation</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rPr>
                        <a:t>Different levels of coach’s support</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ctr" defTabSz="685800" rtl="0" eaLnBrk="1" fontAlgn="auto" latinLnBrk="0" hangingPunct="1">
              <a:lnSpc>
                <a:spcPct val="100000"/>
              </a:lnSpc>
              <a:spcBef>
                <a:spcPct val="0"/>
              </a:spcBef>
              <a:spcAft>
                <a:spcPts val="0"/>
              </a:spcAft>
              <a:buClrTx/>
              <a:buSzTx/>
              <a:buFontTx/>
              <a:buNone/>
              <a:tabLst/>
              <a:defRPr/>
            </a:pPr>
            <a:r>
              <a:rPr lang="en-US" sz="2400" b="1" kern="1200" dirty="0" smtClean="0">
                <a:solidFill>
                  <a:schemeClr val="bg1"/>
                </a:solidFill>
                <a:latin typeface="+mj-lt"/>
                <a:ea typeface="+mj-ea"/>
                <a:cs typeface="Times New Roman" pitchFamily="18" charset="0"/>
              </a:rPr>
              <a:t>Benefits of Approach</a:t>
            </a:r>
          </a:p>
        </p:txBody>
      </p:sp>
      <p:sp>
        <p:nvSpPr>
          <p:cNvPr id="5" name="Content Placeholder 4"/>
          <p:cNvSpPr>
            <a:spLocks noGrp="1"/>
          </p:cNvSpPr>
          <p:nvPr>
            <p:ph sz="quarter" idx="1"/>
          </p:nvPr>
        </p:nvSpPr>
        <p:spPr>
          <a:xfrm>
            <a:off x="304800" y="1085850"/>
            <a:ext cx="8534400" cy="3429000"/>
          </a:xfrm>
        </p:spPr>
        <p:txBody>
          <a:bodyPr/>
          <a:lstStyle/>
          <a:p>
            <a:r>
              <a:rPr lang="en-US" dirty="0" smtClean="0"/>
              <a:t>E</a:t>
            </a:r>
            <a:r>
              <a:rPr lang="en-US" dirty="0" smtClean="0"/>
              <a:t>merging </a:t>
            </a:r>
            <a:r>
              <a:rPr lang="en-US" dirty="0" smtClean="0"/>
              <a:t>capabilities </a:t>
            </a:r>
            <a:r>
              <a:rPr lang="en-US" dirty="0" smtClean="0"/>
              <a:t>are enablers </a:t>
            </a:r>
            <a:r>
              <a:rPr lang="en-US" dirty="0" smtClean="0"/>
              <a:t>of </a:t>
            </a:r>
            <a:r>
              <a:rPr lang="en-US" dirty="0" smtClean="0"/>
              <a:t>powerful </a:t>
            </a:r>
            <a:r>
              <a:rPr lang="en-US" dirty="0" smtClean="0"/>
              <a:t>set of A/I programs to deliver </a:t>
            </a:r>
            <a:r>
              <a:rPr lang="en-US" dirty="0" smtClean="0"/>
              <a:t>mentors, tutors </a:t>
            </a:r>
            <a:r>
              <a:rPr lang="en-US" dirty="0" smtClean="0"/>
              <a:t>and </a:t>
            </a:r>
            <a:r>
              <a:rPr lang="en-US" dirty="0" smtClean="0"/>
              <a:t>instructors </a:t>
            </a:r>
            <a:r>
              <a:rPr lang="en-US" dirty="0" smtClean="0"/>
              <a:t>24 by </a:t>
            </a:r>
            <a:endParaRPr lang="en-US" dirty="0" smtClean="0"/>
          </a:p>
          <a:p>
            <a:r>
              <a:rPr lang="en-US" dirty="0" smtClean="0"/>
              <a:t>Anywhere </a:t>
            </a:r>
            <a:r>
              <a:rPr lang="en-US" dirty="0" smtClean="0"/>
              <a:t>there is network connectivity. </a:t>
            </a:r>
            <a:endParaRPr lang="en-US" dirty="0" smtClean="0"/>
          </a:p>
          <a:p>
            <a:r>
              <a:rPr lang="en-US" dirty="0" smtClean="0"/>
              <a:t>This capability </a:t>
            </a:r>
            <a:r>
              <a:rPr lang="en-US" dirty="0" smtClean="0"/>
              <a:t>has the real potential to improve battlefield </a:t>
            </a:r>
            <a:r>
              <a:rPr lang="en-US" dirty="0" smtClean="0"/>
              <a:t>success</a:t>
            </a:r>
          </a:p>
          <a:p>
            <a:r>
              <a:rPr lang="en-US" dirty="0" smtClean="0"/>
              <a:t>Technical </a:t>
            </a:r>
            <a:r>
              <a:rPr lang="en-US" dirty="0" smtClean="0"/>
              <a:t>feasibility of these programs has been shown </a:t>
            </a:r>
            <a:endParaRPr lang="en-US" dirty="0" smtClean="0"/>
          </a:p>
          <a:p>
            <a:r>
              <a:rPr lang="en-US" dirty="0" smtClean="0"/>
              <a:t>NLP </a:t>
            </a:r>
            <a:r>
              <a:rPr lang="en-US" dirty="0" smtClean="0"/>
              <a:t>interfaces, and high-production value videotaping </a:t>
            </a:r>
            <a:r>
              <a:rPr lang="en-US" dirty="0" smtClean="0"/>
              <a:t>can deliver</a:t>
            </a:r>
          </a:p>
          <a:p>
            <a:r>
              <a:rPr lang="en-US" dirty="0" smtClean="0"/>
              <a:t>Effective assessment and training of Critical Thinking and Meta-cognition are within the reach of the DoD and the Nation </a:t>
            </a: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5" name="Content Placeholder 4"/>
          <p:cNvSpPr>
            <a:spLocks noGrp="1"/>
          </p:cNvSpPr>
          <p:nvPr>
            <p:ph sz="quarter" idx="1"/>
          </p:nvPr>
        </p:nvSpPr>
        <p:spPr/>
        <p:txBody>
          <a:bodyPr/>
          <a:lstStyle/>
          <a:p>
            <a:pPr marL="0" indent="0"/>
            <a:r>
              <a:rPr lang="en-US" dirty="0" smtClean="0"/>
              <a:t>Much of this work was supported by grants from the Office of Naval Research's STEM Program (ONR N00014-16-1-2820) and by students supported by the National Science Foundation Research Experience for Undergraduates program (NSF 1560426). Nevertheless, the positions taken in the paper are the authors’ own and do not represent in any way the views of the Department of Defense or the US Government.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Questions</a:t>
            </a:r>
            <a:endParaRPr lang="en-US" dirty="0"/>
          </a:p>
        </p:txBody>
      </p:sp>
    </p:spTree>
    <p:extLst>
      <p:ext uri="{BB962C8B-B14F-4D97-AF65-F5344CB8AC3E}">
        <p14:creationId xmlns:p14="http://schemas.microsoft.com/office/powerpoint/2010/main" xmlns="" val="100001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Theses</a:t>
            </a:r>
            <a:endParaRPr lang="en-US" dirty="0"/>
          </a:p>
        </p:txBody>
      </p:sp>
      <p:sp>
        <p:nvSpPr>
          <p:cNvPr id="3" name="Content Placeholder 2"/>
          <p:cNvSpPr>
            <a:spLocks noGrp="1"/>
          </p:cNvSpPr>
          <p:nvPr>
            <p:ph sz="quarter" idx="1"/>
          </p:nvPr>
        </p:nvSpPr>
        <p:spPr>
          <a:xfrm>
            <a:off x="609600" y="895350"/>
            <a:ext cx="7848600" cy="3886200"/>
          </a:xfrm>
        </p:spPr>
        <p:txBody>
          <a:bodyPr>
            <a:noAutofit/>
          </a:bodyPr>
          <a:lstStyle/>
          <a:p>
            <a:pPr marL="0" indent="0"/>
            <a:r>
              <a:rPr lang="en-US" dirty="0" smtClean="0"/>
              <a:t>The major thesis of this paper is that technologies are emerging that will enable expansion of critical thinking and metacognition skills so that innate intellectual capabilities can better be made manifest. </a:t>
            </a:r>
            <a:r>
              <a:rPr lang="en-US" dirty="0" smtClean="0"/>
              <a:t>This approach is vital to the optimal pursuit of defense organizational goals. There </a:t>
            </a:r>
            <a:r>
              <a:rPr lang="en-US" dirty="0" smtClean="0"/>
              <a:t>are constraints that hinder inculcating such skills in DoD personnel and these constraints are not easily ameliorated. </a:t>
            </a:r>
            <a:r>
              <a:rPr lang="en-US" dirty="0" smtClean="0"/>
              <a:t> </a:t>
            </a:r>
            <a:r>
              <a:rPr lang="en-US" dirty="0" smtClean="0"/>
              <a:t>An effort to define the term critical thinking is presented, along with the results of an informal small ethnographic survey. </a:t>
            </a:r>
          </a:p>
          <a:p>
            <a:pPr marL="0" indent="457200">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a:xfrm>
            <a:off x="228600" y="1085850"/>
            <a:ext cx="8686800" cy="3543300"/>
          </a:xfrm>
        </p:spPr>
        <p:txBody>
          <a:bodyPr>
            <a:normAutofit fontScale="25000" lnSpcReduction="20000"/>
          </a:bodyPr>
          <a:lstStyle/>
          <a:p>
            <a:pPr marL="0" lvl="1" indent="0">
              <a:buFont typeface="Arial" pitchFamily="34" charset="0"/>
              <a:buChar char="•"/>
              <a:tabLst>
                <a:tab pos="228600" algn="l"/>
              </a:tabLst>
            </a:pPr>
            <a:r>
              <a:rPr lang="en-US" sz="9600" dirty="0" smtClean="0"/>
              <a:t> 	</a:t>
            </a:r>
            <a:r>
              <a:rPr lang="en-US" sz="11200" dirty="0" smtClean="0"/>
              <a:t>Populations </a:t>
            </a:r>
            <a:r>
              <a:rPr lang="en-US" sz="11200" dirty="0" smtClean="0"/>
              <a:t>have been at war </a:t>
            </a:r>
            <a:r>
              <a:rPr lang="en-US" sz="11200" dirty="0" smtClean="0"/>
              <a:t>for all of history. </a:t>
            </a:r>
          </a:p>
          <a:p>
            <a:pPr marL="0" indent="0">
              <a:buFont typeface="Arial" pitchFamily="34" charset="0"/>
              <a:buChar char="•"/>
              <a:tabLst>
                <a:tab pos="228600" algn="l"/>
              </a:tabLst>
            </a:pPr>
            <a:r>
              <a:rPr lang="en-US" sz="11200" dirty="0" smtClean="0"/>
              <a:t> 	Combat: an </a:t>
            </a:r>
            <a:r>
              <a:rPr lang="en-US" sz="11200" dirty="0" smtClean="0"/>
              <a:t>unforgiving environment for </a:t>
            </a:r>
            <a:r>
              <a:rPr lang="en-US" sz="11200" dirty="0" smtClean="0"/>
              <a:t>the irrational</a:t>
            </a:r>
          </a:p>
          <a:p>
            <a:pPr marL="0" indent="0">
              <a:buFont typeface="Arial" pitchFamily="34" charset="0"/>
              <a:buChar char="•"/>
              <a:tabLst>
                <a:tab pos="228600" algn="l"/>
              </a:tabLst>
            </a:pPr>
            <a:r>
              <a:rPr lang="en-US" sz="11200" dirty="0" smtClean="0"/>
              <a:t>  US paid in blood: ignoring more </a:t>
            </a:r>
            <a:r>
              <a:rPr lang="en-US" sz="11200" dirty="0" smtClean="0"/>
              <a:t>accurate </a:t>
            </a:r>
            <a:r>
              <a:rPr lang="en-US" sz="11200" dirty="0" smtClean="0"/>
              <a:t>Civil </a:t>
            </a:r>
            <a:r>
              <a:rPr lang="en-US" sz="11200" dirty="0" smtClean="0"/>
              <a:t>War </a:t>
            </a:r>
            <a:r>
              <a:rPr lang="en-US" sz="11200" dirty="0" smtClean="0"/>
              <a:t>rifle</a:t>
            </a:r>
          </a:p>
          <a:p>
            <a:pPr marL="0" indent="0">
              <a:buFont typeface="Arial" pitchFamily="34" charset="0"/>
              <a:buChar char="•"/>
              <a:tabLst>
                <a:tab pos="228600" algn="l"/>
              </a:tabLst>
            </a:pPr>
            <a:r>
              <a:rPr lang="en-US" sz="11200" dirty="0" smtClean="0"/>
              <a:t> 	These lessons were forgotten; which led </a:t>
            </a:r>
            <a:r>
              <a:rPr lang="en-US" sz="11200" dirty="0" smtClean="0"/>
              <a:t>to </a:t>
            </a:r>
            <a:r>
              <a:rPr lang="en-US" sz="11200" dirty="0" smtClean="0"/>
              <a:t>WW </a:t>
            </a:r>
            <a:r>
              <a:rPr lang="en-US" sz="11200" dirty="0" smtClean="0"/>
              <a:t>I</a:t>
            </a:r>
            <a:r>
              <a:rPr lang="en-US" sz="11200" dirty="0" smtClean="0"/>
              <a:t> losses.  </a:t>
            </a:r>
          </a:p>
          <a:p>
            <a:pPr marL="0" indent="0">
              <a:buFont typeface="Arial" pitchFamily="34" charset="0"/>
              <a:buChar char="•"/>
              <a:tabLst>
                <a:tab pos="228600" algn="l"/>
              </a:tabLst>
            </a:pPr>
            <a:r>
              <a:rPr lang="en-US" sz="11200" dirty="0" smtClean="0"/>
              <a:t> </a:t>
            </a:r>
            <a:r>
              <a:rPr lang="en-US" sz="11200" dirty="0" smtClean="0"/>
              <a:t> Torpedo </a:t>
            </a:r>
            <a:r>
              <a:rPr lang="en-US" sz="11200" dirty="0" smtClean="0"/>
              <a:t>Eight </a:t>
            </a:r>
            <a:r>
              <a:rPr lang="en-US" sz="11200" dirty="0" smtClean="0"/>
              <a:t>at Midway battle: all were shot down</a:t>
            </a:r>
          </a:p>
          <a:p>
            <a:pPr marL="0" indent="0">
              <a:buFont typeface="Arial" pitchFamily="34" charset="0"/>
              <a:buChar char="•"/>
              <a:tabLst>
                <a:tab pos="228600" algn="l"/>
              </a:tabLst>
            </a:pPr>
            <a:r>
              <a:rPr lang="en-US" sz="11200" dirty="0" smtClean="0"/>
              <a:t>  A </a:t>
            </a:r>
            <a:r>
              <a:rPr lang="en-US" sz="11200" dirty="0" smtClean="0"/>
              <a:t>fifth of the </a:t>
            </a:r>
            <a:r>
              <a:rPr lang="en-US" sz="11200" dirty="0" smtClean="0"/>
              <a:t>losses in Vietnam did </a:t>
            </a:r>
            <a:r>
              <a:rPr lang="en-US" sz="11200" dirty="0" smtClean="0"/>
              <a:t>not die </a:t>
            </a:r>
            <a:r>
              <a:rPr lang="en-US" sz="11200" dirty="0" smtClean="0"/>
              <a:t>in combat </a:t>
            </a:r>
          </a:p>
          <a:p>
            <a:pPr marL="0" indent="0">
              <a:buFont typeface="Arial" pitchFamily="34" charset="0"/>
              <a:buChar char="•"/>
              <a:tabLst>
                <a:tab pos="228600" algn="l"/>
              </a:tabLst>
            </a:pPr>
            <a:r>
              <a:rPr lang="en-US" sz="11200" dirty="0" smtClean="0"/>
              <a:t> </a:t>
            </a:r>
            <a:r>
              <a:rPr lang="en-US" sz="11200" dirty="0" smtClean="0"/>
              <a:t> Virtual </a:t>
            </a:r>
            <a:r>
              <a:rPr lang="en-US" sz="11200" dirty="0" smtClean="0"/>
              <a:t>reality and </a:t>
            </a:r>
            <a:r>
              <a:rPr lang="en-US" sz="11200" dirty="0" smtClean="0"/>
              <a:t>virtual humans are emerging</a:t>
            </a:r>
          </a:p>
          <a:p>
            <a:pPr marL="0" indent="0">
              <a:buFont typeface="Arial" pitchFamily="34" charset="0"/>
              <a:buChar char="•"/>
              <a:tabLst>
                <a:tab pos="228600" algn="l"/>
              </a:tabLst>
            </a:pPr>
            <a:r>
              <a:rPr lang="en-US" sz="11200" dirty="0" smtClean="0"/>
              <a:t>  </a:t>
            </a:r>
            <a:r>
              <a:rPr lang="en-US" sz="11200" dirty="0" smtClean="0"/>
              <a:t>They can be used </a:t>
            </a:r>
            <a:r>
              <a:rPr lang="en-US" sz="11200" dirty="0" smtClean="0"/>
              <a:t>to </a:t>
            </a:r>
            <a:r>
              <a:rPr lang="en-US" sz="11200" dirty="0" smtClean="0"/>
              <a:t>improve selection and training</a:t>
            </a:r>
            <a:endParaRPr lang="en-US" sz="11200" dirty="0" smtClean="0"/>
          </a:p>
          <a:p>
            <a:pPr marL="0" indent="0"/>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kern="1200" dirty="0" smtClean="0">
                <a:solidFill>
                  <a:schemeClr val="bg1"/>
                </a:solidFill>
                <a:latin typeface="+mj-lt"/>
                <a:ea typeface="+mj-ea"/>
                <a:cs typeface="Times New Roman" pitchFamily="18" charset="0"/>
              </a:rPr>
              <a:t>Critical Thinking</a:t>
            </a:r>
            <a:endParaRPr lang="en-US" sz="2400" b="1" kern="1200" dirty="0">
              <a:solidFill>
                <a:schemeClr val="bg1"/>
              </a:solidFill>
              <a:latin typeface="+mj-lt"/>
              <a:ea typeface="+mj-ea"/>
              <a:cs typeface="Times New Roman" pitchFamily="18" charset="0"/>
            </a:endParaRPr>
          </a:p>
        </p:txBody>
      </p:sp>
      <p:sp>
        <p:nvSpPr>
          <p:cNvPr id="5" name="Rectangle 4"/>
          <p:cNvSpPr/>
          <p:nvPr/>
        </p:nvSpPr>
        <p:spPr>
          <a:xfrm>
            <a:off x="304800" y="1276350"/>
            <a:ext cx="8534400" cy="2954655"/>
          </a:xfrm>
          <a:prstGeom prst="rect">
            <a:avLst/>
          </a:prstGeom>
        </p:spPr>
        <p:txBody>
          <a:bodyPr wrap="square">
            <a:spAutoFit/>
          </a:bodyPr>
          <a:lstStyle/>
          <a:p>
            <a:pPr>
              <a:buFont typeface="Arial" pitchFamily="34" charset="0"/>
              <a:buChar char="•"/>
            </a:pPr>
            <a:r>
              <a:rPr lang="en-US" sz="2400" dirty="0" smtClean="0"/>
              <a:t>  </a:t>
            </a:r>
            <a:r>
              <a:rPr lang="en-US" sz="2400" dirty="0" smtClean="0"/>
              <a:t>C</a:t>
            </a:r>
            <a:r>
              <a:rPr lang="en-US" sz="2400" dirty="0" smtClean="0"/>
              <a:t>apabilities </a:t>
            </a:r>
            <a:r>
              <a:rPr lang="en-US" sz="2400" dirty="0" smtClean="0"/>
              <a:t>and </a:t>
            </a:r>
            <a:r>
              <a:rPr lang="en-US" sz="2400" dirty="0" smtClean="0"/>
              <a:t>analytical </a:t>
            </a:r>
            <a:r>
              <a:rPr lang="en-US" sz="2400" dirty="0" smtClean="0"/>
              <a:t>reasoning needed by </a:t>
            </a:r>
            <a:r>
              <a:rPr lang="en-US" sz="2400" dirty="0" smtClean="0"/>
              <a:t>warfighters.</a:t>
            </a:r>
          </a:p>
          <a:p>
            <a:pPr>
              <a:buFont typeface="Arial" pitchFamily="34" charset="0"/>
              <a:buChar char="•"/>
            </a:pPr>
            <a:r>
              <a:rPr lang="en-US" sz="2400" dirty="0" smtClean="0"/>
              <a:t>  Good </a:t>
            </a:r>
            <a:r>
              <a:rPr lang="en-US" sz="2400" dirty="0" smtClean="0"/>
              <a:t>g-factor tests can measure intellectual capabilities </a:t>
            </a:r>
          </a:p>
          <a:p>
            <a:pPr>
              <a:buFont typeface="Arial" pitchFamily="34" charset="0"/>
              <a:buChar char="•"/>
            </a:pPr>
            <a:r>
              <a:rPr lang="en-US" sz="2400" dirty="0" smtClean="0"/>
              <a:t>  These </a:t>
            </a:r>
            <a:r>
              <a:rPr lang="en-US" sz="2400" dirty="0" smtClean="0"/>
              <a:t>tests have been </a:t>
            </a:r>
            <a:r>
              <a:rPr lang="en-US" sz="2400" dirty="0" smtClean="0"/>
              <a:t>extant </a:t>
            </a:r>
            <a:r>
              <a:rPr lang="en-US" sz="2400" dirty="0" smtClean="0"/>
              <a:t>for </a:t>
            </a:r>
            <a:r>
              <a:rPr lang="en-US" sz="2400" dirty="0" smtClean="0"/>
              <a:t>millennia </a:t>
            </a:r>
          </a:p>
          <a:p>
            <a:pPr>
              <a:buFont typeface="Arial" pitchFamily="34" charset="0"/>
              <a:buChar char="•"/>
            </a:pPr>
            <a:r>
              <a:rPr lang="en-US" sz="2400" dirty="0" smtClean="0"/>
              <a:t>  Courage </a:t>
            </a:r>
            <a:r>
              <a:rPr lang="en-US" sz="2400" dirty="0" smtClean="0"/>
              <a:t>can be tested to some </a:t>
            </a:r>
            <a:r>
              <a:rPr lang="en-US" sz="2400" dirty="0" smtClean="0"/>
              <a:t>degree. </a:t>
            </a:r>
          </a:p>
          <a:p>
            <a:pPr>
              <a:buFont typeface="Arial" pitchFamily="34" charset="0"/>
              <a:buChar char="•"/>
            </a:pPr>
            <a:r>
              <a:rPr lang="en-US" sz="2400" dirty="0" smtClean="0"/>
              <a:t>  Testing “</a:t>
            </a:r>
            <a:r>
              <a:rPr lang="en-US" sz="2400" dirty="0" smtClean="0"/>
              <a:t>critical thinking</a:t>
            </a:r>
            <a:r>
              <a:rPr lang="en-US" sz="2400" dirty="0" smtClean="0"/>
              <a:t>”; need </a:t>
            </a:r>
            <a:r>
              <a:rPr lang="en-US" sz="2400" dirty="0" smtClean="0"/>
              <a:t>of an independent </a:t>
            </a:r>
            <a:r>
              <a:rPr lang="en-US" sz="2400" dirty="0" smtClean="0"/>
              <a:t>study</a:t>
            </a:r>
          </a:p>
          <a:p>
            <a:pPr>
              <a:buFont typeface="Arial" pitchFamily="34" charset="0"/>
              <a:buChar char="•"/>
            </a:pPr>
            <a:r>
              <a:rPr lang="en-US" sz="2400" dirty="0" smtClean="0"/>
              <a:t>  Characterize </a:t>
            </a:r>
            <a:r>
              <a:rPr lang="en-US" sz="2400" dirty="0" smtClean="0"/>
              <a:t>the concept and quantify </a:t>
            </a:r>
            <a:r>
              <a:rPr lang="en-US" sz="2400" dirty="0" smtClean="0"/>
              <a:t>magnitude </a:t>
            </a:r>
            <a:r>
              <a:rPr lang="en-US" sz="2400" dirty="0" smtClean="0"/>
              <a:t>and potential. </a:t>
            </a:r>
          </a:p>
          <a:p>
            <a:pPr>
              <a:buFont typeface="Arial" pitchFamily="34" charset="0"/>
              <a:buChar char="•"/>
            </a:pPr>
            <a:r>
              <a:rPr lang="en-US" sz="2400" dirty="0" smtClean="0"/>
              <a:t>  Capabilities </a:t>
            </a:r>
            <a:r>
              <a:rPr lang="en-US" sz="2400" dirty="0" smtClean="0"/>
              <a:t>are susceptible to stress and </a:t>
            </a:r>
            <a:r>
              <a:rPr lang="en-US" sz="2400" dirty="0" smtClean="0"/>
              <a:t>fatigue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kern="1200" dirty="0" smtClean="0">
                <a:solidFill>
                  <a:schemeClr val="bg1"/>
                </a:solidFill>
                <a:latin typeface="+mj-lt"/>
                <a:ea typeface="+mj-ea"/>
                <a:cs typeface="Times New Roman" pitchFamily="18" charset="0"/>
              </a:rPr>
              <a:t>Metacognition</a:t>
            </a:r>
            <a:endParaRPr lang="en-US" sz="2400" b="1" kern="1200" dirty="0">
              <a:solidFill>
                <a:schemeClr val="bg1"/>
              </a:solidFill>
              <a:latin typeface="+mj-lt"/>
              <a:ea typeface="+mj-ea"/>
              <a:cs typeface="Times New Roman" pitchFamily="18" charset="0"/>
            </a:endParaRPr>
          </a:p>
        </p:txBody>
      </p:sp>
      <p:sp>
        <p:nvSpPr>
          <p:cNvPr id="6" name="Content Placeholder 4"/>
          <p:cNvSpPr txBox="1">
            <a:spLocks noGrp="1"/>
          </p:cNvSpPr>
          <p:nvPr>
            <p:ph sz="quarter" idx="1"/>
          </p:nvPr>
        </p:nvSpPr>
        <p:spPr>
          <a:prstGeom prst="rect">
            <a:avLst/>
          </a:prstGeom>
        </p:spPr>
        <p:txBody>
          <a:bodyPr/>
          <a:lstStyle/>
          <a:p>
            <a:pPr lvl="0">
              <a:buFont typeface="Arial" pitchFamily="34" charset="0"/>
              <a:buChar char="•"/>
              <a:defRPr/>
            </a:pPr>
            <a:r>
              <a:rPr lang="en-US" dirty="0" smtClean="0"/>
              <a:t>Thinking about thinking</a:t>
            </a:r>
          </a:p>
          <a:p>
            <a:pPr>
              <a:buFont typeface="Arial" pitchFamily="34" charset="0"/>
              <a:buChar char="•"/>
              <a:defRPr/>
            </a:pPr>
            <a:r>
              <a:rPr lang="en-US" dirty="0" smtClean="0"/>
              <a:t>First advanced by Flavell late in the 20</a:t>
            </a:r>
            <a:r>
              <a:rPr lang="en-US" baseline="30000" dirty="0" smtClean="0"/>
              <a:t>th</a:t>
            </a:r>
            <a:r>
              <a:rPr lang="en-US" dirty="0" smtClean="0"/>
              <a:t> Century</a:t>
            </a:r>
          </a:p>
          <a:p>
            <a:pPr lvl="0">
              <a:buFont typeface="Arial" pitchFamily="34" charset="0"/>
              <a:buChar char="•"/>
              <a:defRPr/>
            </a:pPr>
            <a:r>
              <a:rPr lang="en-US" dirty="0" smtClean="0"/>
              <a:t>How </a:t>
            </a:r>
            <a:r>
              <a:rPr lang="en-US" dirty="0" smtClean="0"/>
              <a:t>critical thinking is developed and </a:t>
            </a:r>
            <a:r>
              <a:rPr lang="en-US" dirty="0" smtClean="0"/>
              <a:t>sustained</a:t>
            </a:r>
          </a:p>
          <a:p>
            <a:pPr lvl="0">
              <a:buFont typeface="Arial" pitchFamily="34" charset="0"/>
              <a:buChar char="•"/>
              <a:defRPr/>
            </a:pPr>
            <a:r>
              <a:rPr lang="en-US" dirty="0" smtClean="0"/>
              <a:t>Warfighters </a:t>
            </a:r>
            <a:r>
              <a:rPr lang="en-US" dirty="0" smtClean="0"/>
              <a:t>may wonder what applicability it has for </a:t>
            </a:r>
            <a:r>
              <a:rPr lang="en-US" dirty="0" smtClean="0"/>
              <a:t>them</a:t>
            </a:r>
          </a:p>
          <a:p>
            <a:pPr lvl="0">
              <a:buFont typeface="Arial" pitchFamily="34" charset="0"/>
              <a:buChar char="•"/>
              <a:defRPr/>
            </a:pPr>
            <a:r>
              <a:rPr lang="en-US" dirty="0" smtClean="0"/>
              <a:t>Discussion about </a:t>
            </a:r>
            <a:r>
              <a:rPr lang="en-US" dirty="0" smtClean="0"/>
              <a:t>when metacognition is not </a:t>
            </a:r>
            <a:r>
              <a:rPr lang="en-US" dirty="0" smtClean="0"/>
              <a:t>productive</a:t>
            </a:r>
          </a:p>
          <a:p>
            <a:pPr lvl="0">
              <a:buFont typeface="Arial" pitchFamily="34" charset="0"/>
              <a:buChar char="•"/>
              <a:defRPr/>
            </a:pPr>
            <a:r>
              <a:rPr lang="en-US" dirty="0" smtClean="0"/>
              <a:t>It </a:t>
            </a:r>
            <a:r>
              <a:rPr lang="en-US" dirty="0" smtClean="0"/>
              <a:t>is a </a:t>
            </a:r>
            <a:r>
              <a:rPr lang="en-US" dirty="0" smtClean="0"/>
              <a:t>v</a:t>
            </a:r>
            <a:r>
              <a:rPr lang="en-US" dirty="0" smtClean="0"/>
              <a:t>ital skill for the warfighter</a:t>
            </a:r>
            <a:endParaRPr lang="en-US" dirty="0" smtClean="0"/>
          </a:p>
          <a:p>
            <a:pPr lvl="0">
              <a:buFont typeface="Arial" pitchFamily="34" charset="0"/>
              <a:buChar char="•"/>
              <a:defRPr/>
            </a:pPr>
            <a:r>
              <a:rPr lang="en-US" dirty="0" smtClean="0"/>
              <a:t>Operational </a:t>
            </a:r>
            <a:r>
              <a:rPr lang="en-US" dirty="0" smtClean="0"/>
              <a:t>defense experience </a:t>
            </a:r>
            <a:r>
              <a:rPr lang="en-US" dirty="0" smtClean="0"/>
              <a:t>&amp; scholarly study support</a:t>
            </a:r>
            <a:endParaRPr kumimoji="0" lang="en-US" sz="2400" b="0" i="0" u="none" strike="noStrike" kern="1200" cap="none" spc="0" normalizeH="0" baseline="0" noProof="0" dirty="0">
              <a:ln>
                <a:noFill/>
              </a:ln>
              <a:solidFill>
                <a:schemeClr val="tx1"/>
              </a:solidFill>
              <a:effectLst/>
              <a:uLnTx/>
              <a:uFillTx/>
              <a:latin typeface="+mj-lt"/>
              <a:ea typeface="+mn-ea"/>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2400" b="1" kern="1200" dirty="0" smtClean="0">
                <a:solidFill>
                  <a:schemeClr val="bg1"/>
                </a:solidFill>
                <a:latin typeface="+mj-lt"/>
                <a:ea typeface="+mj-ea"/>
                <a:cs typeface="Times New Roman" pitchFamily="18" charset="0"/>
              </a:rPr>
              <a:t>Natural Language Processing</a:t>
            </a:r>
            <a:endParaRPr lang="en-US" sz="2400" b="1" kern="1200" dirty="0">
              <a:solidFill>
                <a:schemeClr val="bg1"/>
              </a:solidFill>
              <a:latin typeface="+mj-lt"/>
              <a:ea typeface="+mj-ea"/>
              <a:cs typeface="Times New Roman" pitchFamily="18" charset="0"/>
            </a:endParaRPr>
          </a:p>
        </p:txBody>
      </p:sp>
      <p:sp>
        <p:nvSpPr>
          <p:cNvPr id="8" name="Rectangle 7"/>
          <p:cNvSpPr/>
          <p:nvPr/>
        </p:nvSpPr>
        <p:spPr>
          <a:xfrm>
            <a:off x="533400" y="1123951"/>
            <a:ext cx="7924800" cy="4001095"/>
          </a:xfrm>
          <a:prstGeom prst="rect">
            <a:avLst/>
          </a:prstGeom>
        </p:spPr>
        <p:txBody>
          <a:bodyPr wrap="square">
            <a:spAutoFit/>
          </a:bodyPr>
          <a:lstStyle/>
          <a:p>
            <a:pPr>
              <a:buFont typeface="Arial" pitchFamily="34" charset="0"/>
              <a:buChar char="•"/>
            </a:pPr>
            <a:r>
              <a:rPr lang="en-US" sz="2400" dirty="0" smtClean="0"/>
              <a:t>  Computers </a:t>
            </a:r>
            <a:r>
              <a:rPr lang="en-US" sz="2400" dirty="0" smtClean="0"/>
              <a:t>can be used to understand and manipulate </a:t>
            </a:r>
            <a:r>
              <a:rPr lang="en-US" sz="2400" dirty="0" smtClean="0"/>
              <a:t>Natural Language (either in text </a:t>
            </a:r>
            <a:r>
              <a:rPr lang="en-US" sz="2400" dirty="0" smtClean="0"/>
              <a:t>or </a:t>
            </a:r>
            <a:r>
              <a:rPr lang="en-US" sz="2400" dirty="0" smtClean="0"/>
              <a:t>in speech</a:t>
            </a:r>
            <a:r>
              <a:rPr lang="en-US" sz="2400" dirty="0" smtClean="0"/>
              <a:t>) </a:t>
            </a:r>
            <a:endParaRPr lang="en-US" sz="2400" dirty="0" smtClean="0"/>
          </a:p>
          <a:p>
            <a:pPr>
              <a:buFont typeface="Arial" pitchFamily="34" charset="0"/>
              <a:buChar char="•"/>
            </a:pPr>
            <a:r>
              <a:rPr lang="en-US" sz="2400" dirty="0" smtClean="0"/>
              <a:t>  Natural </a:t>
            </a:r>
            <a:r>
              <a:rPr lang="en-US" sz="2400" dirty="0" smtClean="0"/>
              <a:t>Language Processing is </a:t>
            </a:r>
            <a:r>
              <a:rPr lang="en-US" sz="2400" dirty="0" smtClean="0"/>
              <a:t>an effective series of  computational methods for </a:t>
            </a:r>
            <a:r>
              <a:rPr lang="en-US" sz="2400" dirty="0" smtClean="0"/>
              <a:t>analyzing and </a:t>
            </a:r>
            <a:r>
              <a:rPr lang="en-US" sz="2400" dirty="0" smtClean="0"/>
              <a:t>manipulating naturally </a:t>
            </a:r>
            <a:r>
              <a:rPr lang="en-US" sz="2400" dirty="0" smtClean="0"/>
              <a:t>occurring </a:t>
            </a:r>
            <a:r>
              <a:rPr lang="en-US" sz="2400" dirty="0" smtClean="0"/>
              <a:t>text in “real time”</a:t>
            </a:r>
          </a:p>
          <a:p>
            <a:pPr>
              <a:buFont typeface="Arial" pitchFamily="34" charset="0"/>
              <a:buChar char="•"/>
            </a:pPr>
            <a:r>
              <a:rPr lang="en-US" sz="2400" dirty="0" smtClean="0"/>
              <a:t>  One </a:t>
            </a:r>
            <a:r>
              <a:rPr lang="en-US" sz="2400" dirty="0" smtClean="0"/>
              <a:t>or more </a:t>
            </a:r>
            <a:r>
              <a:rPr lang="en-US" sz="2400" dirty="0" smtClean="0"/>
              <a:t>strata of linguistic techniques are used</a:t>
            </a:r>
          </a:p>
          <a:p>
            <a:pPr>
              <a:buFont typeface="Arial" pitchFamily="34" charset="0"/>
              <a:buChar char="•"/>
            </a:pPr>
            <a:r>
              <a:rPr lang="en-US" sz="2400" dirty="0" smtClean="0"/>
              <a:t>  Human-like </a:t>
            </a:r>
            <a:r>
              <a:rPr lang="en-US" sz="2400" dirty="0" smtClean="0"/>
              <a:t>language processing </a:t>
            </a:r>
            <a:r>
              <a:rPr lang="en-US" sz="2400" dirty="0" smtClean="0"/>
              <a:t>is useful for </a:t>
            </a:r>
            <a:r>
              <a:rPr lang="en-US" sz="2400" dirty="0" smtClean="0"/>
              <a:t>a range of </a:t>
            </a:r>
            <a:r>
              <a:rPr lang="en-US" sz="2400" dirty="0" smtClean="0"/>
              <a:t>tasks</a:t>
            </a:r>
          </a:p>
          <a:p>
            <a:pPr>
              <a:buFont typeface="Arial" pitchFamily="34" charset="0"/>
              <a:buChar char="•"/>
            </a:pPr>
            <a:r>
              <a:rPr lang="en-US" sz="2400" dirty="0" smtClean="0"/>
              <a:t>  Creation of realistic conversations exchanges are possible</a:t>
            </a:r>
          </a:p>
          <a:p>
            <a:pPr>
              <a:buFont typeface="Arial" pitchFamily="34" charset="0"/>
              <a:buChar char="•"/>
            </a:pPr>
            <a:r>
              <a:rPr lang="en-US" sz="2400" dirty="0" smtClean="0"/>
              <a:t>  Observations support that these often create realism</a:t>
            </a:r>
          </a:p>
          <a:p>
            <a:endParaRPr lang="en-US" sz="2000"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kern="1200" dirty="0" smtClean="0">
                <a:solidFill>
                  <a:schemeClr val="bg1"/>
                </a:solidFill>
                <a:latin typeface="+mj-lt"/>
                <a:ea typeface="+mj-ea"/>
                <a:cs typeface="Times New Roman" pitchFamily="18" charset="0"/>
              </a:rPr>
              <a:t>Definitions</a:t>
            </a:r>
            <a:endParaRPr lang="en-US" sz="2400" b="1" kern="1200" dirty="0">
              <a:solidFill>
                <a:schemeClr val="bg1"/>
              </a:solidFill>
              <a:latin typeface="+mj-lt"/>
              <a:ea typeface="+mj-ea"/>
              <a:cs typeface="Times New Roman" pitchFamily="18" charset="0"/>
            </a:endParaRPr>
          </a:p>
        </p:txBody>
      </p:sp>
      <p:pic>
        <p:nvPicPr>
          <p:cNvPr id="5" name="Picture 4" descr="CrtThnkgSurveyImage.jpg"/>
          <p:cNvPicPr/>
          <p:nvPr/>
        </p:nvPicPr>
        <p:blipFill>
          <a:blip r:embed="rId2" cstate="print"/>
          <a:stretch>
            <a:fillRect/>
          </a:stretch>
        </p:blipFill>
        <p:spPr>
          <a:xfrm>
            <a:off x="3124200" y="971550"/>
            <a:ext cx="5666527" cy="3608735"/>
          </a:xfrm>
          <a:prstGeom prst="rect">
            <a:avLst/>
          </a:prstGeom>
        </p:spPr>
      </p:pic>
      <p:sp>
        <p:nvSpPr>
          <p:cNvPr id="8" name="TextBox 7"/>
          <p:cNvSpPr txBox="1"/>
          <p:nvPr/>
        </p:nvSpPr>
        <p:spPr>
          <a:xfrm>
            <a:off x="381000" y="1123950"/>
            <a:ext cx="2362200" cy="2862322"/>
          </a:xfrm>
          <a:prstGeom prst="rect">
            <a:avLst/>
          </a:prstGeom>
          <a:noFill/>
        </p:spPr>
        <p:txBody>
          <a:bodyPr wrap="square" rtlCol="0">
            <a:spAutoFit/>
          </a:bodyPr>
          <a:lstStyle/>
          <a:p>
            <a:r>
              <a:rPr lang="en-US" sz="2000" dirty="0" smtClean="0"/>
              <a:t>Establishing what the DoD Personnel envision what Critical Thinking means</a:t>
            </a:r>
          </a:p>
          <a:p>
            <a:endParaRPr lang="en-US" sz="2000" dirty="0" smtClean="0"/>
          </a:p>
          <a:p>
            <a:r>
              <a:rPr lang="en-US" sz="2000" dirty="0" smtClean="0"/>
              <a:t>An informal survey to help baseline further study</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the DoD</a:t>
            </a:r>
            <a:endParaRPr lang="en-US" dirty="0"/>
          </a:p>
        </p:txBody>
      </p:sp>
      <p:pic>
        <p:nvPicPr>
          <p:cNvPr id="3" name="Picture 2"/>
          <p:cNvPicPr/>
          <p:nvPr/>
        </p:nvPicPr>
        <p:blipFill>
          <a:blip r:embed="rId2" cstate="print"/>
          <a:stretch>
            <a:fillRect/>
          </a:stretch>
        </p:blipFill>
        <p:spPr>
          <a:xfrm>
            <a:off x="665480" y="819150"/>
            <a:ext cx="2382520" cy="2612834"/>
          </a:xfrm>
          <a:prstGeom prst="rect">
            <a:avLst/>
          </a:prstGeom>
        </p:spPr>
      </p:pic>
      <p:pic>
        <p:nvPicPr>
          <p:cNvPr id="4" name="Picture 3" descr="CrtThnkgUserDataImage.jpg"/>
          <p:cNvPicPr/>
          <p:nvPr/>
        </p:nvPicPr>
        <p:blipFill>
          <a:blip r:embed="rId3" cstate="print"/>
          <a:srcRect t="-1196" b="76545"/>
          <a:stretch>
            <a:fillRect/>
          </a:stretch>
        </p:blipFill>
        <p:spPr>
          <a:xfrm>
            <a:off x="152400" y="3486150"/>
            <a:ext cx="7467600" cy="1295400"/>
          </a:xfrm>
          <a:prstGeom prst="rect">
            <a:avLst/>
          </a:prstGeom>
        </p:spPr>
      </p:pic>
      <p:sp>
        <p:nvSpPr>
          <p:cNvPr id="5" name="TextBox 4"/>
          <p:cNvSpPr txBox="1"/>
          <p:nvPr/>
        </p:nvSpPr>
        <p:spPr>
          <a:xfrm>
            <a:off x="3657600" y="819150"/>
            <a:ext cx="4419600" cy="2585323"/>
          </a:xfrm>
          <a:prstGeom prst="rect">
            <a:avLst/>
          </a:prstGeom>
          <a:noFill/>
        </p:spPr>
        <p:txBody>
          <a:bodyPr wrap="square" rtlCol="0">
            <a:spAutoFit/>
          </a:bodyPr>
          <a:lstStyle/>
          <a:p>
            <a:pPr>
              <a:buFont typeface="Arial" pitchFamily="34" charset="0"/>
              <a:buChar char="•"/>
            </a:pPr>
            <a:r>
              <a:rPr lang="en-US" dirty="0" smtClean="0"/>
              <a:t>Feedback response to the poll participants and the format for the flat file used to collect the data</a:t>
            </a:r>
          </a:p>
          <a:p>
            <a:endParaRPr lang="en-US" dirty="0" smtClean="0"/>
          </a:p>
          <a:p>
            <a:pPr>
              <a:buFont typeface="Arial" pitchFamily="34" charset="0"/>
              <a:buChar char="•"/>
            </a:pPr>
            <a:r>
              <a:rPr lang="en-US" dirty="0" smtClean="0"/>
              <a:t>Important goal in research was to follow the leads of and respond to the needs expressed by the warfighters</a:t>
            </a:r>
          </a:p>
          <a:p>
            <a:pPr>
              <a:buFont typeface="Arial" pitchFamily="34" charset="0"/>
              <a:buChar char="•"/>
            </a:pPr>
            <a:endParaRPr lang="en-US" dirty="0" smtClean="0"/>
          </a:p>
          <a:p>
            <a:pPr>
              <a:buFont typeface="Arial" pitchFamily="34" charset="0"/>
              <a:buChar char="•"/>
            </a:pPr>
            <a:r>
              <a:rPr lang="en-US" dirty="0" smtClean="0"/>
              <a:t>Standards should reflect their needs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a:t>
            </a:r>
            <a:r>
              <a:rPr lang="en-US" baseline="0" dirty="0" smtClean="0"/>
              <a:t> Preliminary Results</a:t>
            </a:r>
            <a:endParaRPr lang="en-US" dirty="0"/>
          </a:p>
        </p:txBody>
      </p:sp>
      <p:graphicFrame>
        <p:nvGraphicFramePr>
          <p:cNvPr id="3" name="Table 2"/>
          <p:cNvGraphicFramePr>
            <a:graphicFrameLocks noGrp="1"/>
          </p:cNvGraphicFramePr>
          <p:nvPr/>
        </p:nvGraphicFramePr>
        <p:xfrm>
          <a:off x="457199" y="971550"/>
          <a:ext cx="8153401" cy="2971800"/>
        </p:xfrm>
        <a:graphic>
          <a:graphicData uri="http://schemas.openxmlformats.org/drawingml/2006/table">
            <a:tbl>
              <a:tblPr/>
              <a:tblGrid>
                <a:gridCol w="2284830"/>
                <a:gridCol w="1799695"/>
                <a:gridCol w="2034438"/>
                <a:gridCol w="2034438"/>
              </a:tblGrid>
              <a:tr h="424543">
                <a:tc>
                  <a:txBody>
                    <a:bodyPr/>
                    <a:lstStyle/>
                    <a:p>
                      <a:pPr marL="0" marR="0" algn="ctr">
                        <a:spcBef>
                          <a:spcPts val="0"/>
                        </a:spcBef>
                        <a:spcAft>
                          <a:spcPts val="0"/>
                        </a:spcAft>
                      </a:pPr>
                      <a:r>
                        <a:rPr lang="en-US" sz="1400" b="1" dirty="0">
                          <a:latin typeface="Times New Roman"/>
                          <a:ea typeface="Times New Roman"/>
                        </a:rPr>
                        <a:t>Familiar with term:</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Term Importance:</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Definition experience:</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Own vision of term:</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7257">
                <a:tc>
                  <a:txBody>
                    <a:bodyPr/>
                    <a:lstStyle/>
                    <a:p>
                      <a:pPr marL="0" marR="0" algn="just">
                        <a:spcBef>
                          <a:spcPts val="0"/>
                        </a:spcBef>
                        <a:spcAft>
                          <a:spcPts val="0"/>
                        </a:spcAft>
                      </a:pPr>
                      <a:r>
                        <a:rPr lang="en-US" sz="1400">
                          <a:latin typeface="Times New Roman"/>
                          <a:ea typeface="Times New Roman"/>
                        </a:rPr>
                        <a:t> 4 Never heard the word used</a:t>
                      </a:r>
                      <a:endParaRPr lang="en-US" sz="1600">
                        <a:latin typeface="Times New Roman"/>
                        <a:ea typeface="Times New Roman"/>
                      </a:endParaRPr>
                    </a:p>
                    <a:p>
                      <a:pPr marL="0" marR="0" algn="just">
                        <a:spcBef>
                          <a:spcPts val="0"/>
                        </a:spcBef>
                        <a:spcAft>
                          <a:spcPts val="0"/>
                        </a:spcAft>
                      </a:pPr>
                      <a:r>
                        <a:rPr lang="en-US" sz="1400">
                          <a:latin typeface="Times New Roman"/>
                          <a:ea typeface="Times New Roman"/>
                        </a:rPr>
                        <a:t> 4 Have heard others use it</a:t>
                      </a:r>
                      <a:endParaRPr lang="en-US" sz="1600">
                        <a:latin typeface="Times New Roman"/>
                        <a:ea typeface="Times New Roman"/>
                      </a:endParaRPr>
                    </a:p>
                    <a:p>
                      <a:pPr marL="0" marR="0" algn="just">
                        <a:spcBef>
                          <a:spcPts val="0"/>
                        </a:spcBef>
                        <a:spcAft>
                          <a:spcPts val="0"/>
                        </a:spcAft>
                      </a:pPr>
                      <a:r>
                        <a:rPr lang="en-US" sz="1400">
                          <a:latin typeface="Times New Roman"/>
                          <a:ea typeface="Times New Roman"/>
                        </a:rPr>
                        <a:t>16 Have used it a little</a:t>
                      </a:r>
                      <a:endParaRPr lang="en-US" sz="1600">
                        <a:latin typeface="Times New Roman"/>
                        <a:ea typeface="Times New Roman"/>
                      </a:endParaRPr>
                    </a:p>
                    <a:p>
                      <a:pPr marL="0" marR="0" algn="just">
                        <a:spcBef>
                          <a:spcPts val="0"/>
                        </a:spcBef>
                        <a:spcAft>
                          <a:spcPts val="0"/>
                        </a:spcAft>
                      </a:pPr>
                      <a:r>
                        <a:rPr lang="en-US" sz="1400">
                          <a:latin typeface="Times New Roman"/>
                          <a:ea typeface="Times New Roman"/>
                        </a:rPr>
                        <a:t>20 Used it and am interested</a:t>
                      </a:r>
                      <a:endParaRPr lang="en-US" sz="1600">
                        <a:latin typeface="Times New Roman"/>
                        <a:ea typeface="Times New Roman"/>
                      </a:endParaRPr>
                    </a:p>
                    <a:p>
                      <a:pPr marL="0" marR="0" algn="just">
                        <a:spcBef>
                          <a:spcPts val="0"/>
                        </a:spcBef>
                        <a:spcAft>
                          <a:spcPts val="0"/>
                        </a:spcAft>
                      </a:pPr>
                      <a:r>
                        <a:rPr lang="en-US" sz="1400">
                          <a:latin typeface="Times New Roman"/>
                          <a:ea typeface="Times New Roman"/>
                        </a:rPr>
                        <a:t> 6 Deeply Involved</a:t>
                      </a:r>
                      <a:endParaRPr lang="en-US" sz="1600">
                        <a:latin typeface="Times New Roman"/>
                        <a:ea typeface="Times New Roman"/>
                      </a:endParaRPr>
                    </a:p>
                    <a:p>
                      <a:pPr marL="0" marR="0" algn="just">
                        <a:spcBef>
                          <a:spcPts val="0"/>
                        </a:spcBef>
                        <a:spcAft>
                          <a:spcPts val="0"/>
                        </a:spcAft>
                      </a:pPr>
                      <a:r>
                        <a:rPr lang="en-US" sz="1400">
                          <a:latin typeface="Times New Roman"/>
                          <a:ea typeface="Times New Roman"/>
                        </a:rPr>
                        <a:t>10 Participated in Discussion</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a:latin typeface="Times New Roman"/>
                          <a:ea typeface="Times New Roman"/>
                        </a:rPr>
                        <a:t>11 Not Important</a:t>
                      </a:r>
                      <a:endParaRPr lang="en-US" sz="1600">
                        <a:latin typeface="Times New Roman"/>
                        <a:ea typeface="Times New Roman"/>
                      </a:endParaRPr>
                    </a:p>
                    <a:p>
                      <a:pPr marL="0" marR="0" algn="just">
                        <a:spcBef>
                          <a:spcPts val="0"/>
                        </a:spcBef>
                        <a:spcAft>
                          <a:spcPts val="0"/>
                        </a:spcAft>
                      </a:pPr>
                      <a:r>
                        <a:rPr lang="en-US" sz="1400">
                          <a:latin typeface="Times New Roman"/>
                          <a:ea typeface="Times New Roman"/>
                        </a:rPr>
                        <a:t> 0 Interesting</a:t>
                      </a:r>
                      <a:endParaRPr lang="en-US" sz="1600">
                        <a:latin typeface="Times New Roman"/>
                        <a:ea typeface="Times New Roman"/>
                      </a:endParaRPr>
                    </a:p>
                    <a:p>
                      <a:pPr marL="0" marR="0" algn="just">
                        <a:spcBef>
                          <a:spcPts val="0"/>
                        </a:spcBef>
                        <a:spcAft>
                          <a:spcPts val="0"/>
                        </a:spcAft>
                      </a:pPr>
                      <a:r>
                        <a:rPr lang="en-US" sz="1400">
                          <a:latin typeface="Times New Roman"/>
                          <a:ea typeface="Times New Roman"/>
                        </a:rPr>
                        <a:t>24 Useful Concept</a:t>
                      </a:r>
                      <a:endParaRPr lang="en-US" sz="1600">
                        <a:latin typeface="Times New Roman"/>
                        <a:ea typeface="Times New Roman"/>
                      </a:endParaRPr>
                    </a:p>
                    <a:p>
                      <a:pPr marL="0" marR="0" algn="just">
                        <a:spcBef>
                          <a:spcPts val="0"/>
                        </a:spcBef>
                        <a:spcAft>
                          <a:spcPts val="0"/>
                        </a:spcAft>
                      </a:pPr>
                      <a:r>
                        <a:rPr lang="en-US" sz="1400">
                          <a:latin typeface="Times New Roman"/>
                          <a:ea typeface="Times New Roman"/>
                        </a:rPr>
                        <a:t> 0 Important to Others</a:t>
                      </a:r>
                      <a:endParaRPr lang="en-US" sz="1600">
                        <a:latin typeface="Times New Roman"/>
                        <a:ea typeface="Times New Roman"/>
                      </a:endParaRPr>
                    </a:p>
                    <a:p>
                      <a:pPr marL="0" marR="0" algn="just">
                        <a:spcBef>
                          <a:spcPts val="0"/>
                        </a:spcBef>
                        <a:spcAft>
                          <a:spcPts val="0"/>
                        </a:spcAft>
                      </a:pPr>
                      <a:r>
                        <a:rPr lang="en-US" sz="1400">
                          <a:latin typeface="Times New Roman"/>
                          <a:ea typeface="Times New Roman"/>
                        </a:rPr>
                        <a:t>15 Important to me</a:t>
                      </a:r>
                      <a:endParaRPr lang="en-US" sz="1600">
                        <a:latin typeface="Times New Roman"/>
                        <a:ea typeface="Times New Roman"/>
                      </a:endParaRPr>
                    </a:p>
                    <a:p>
                      <a:pPr marL="0" marR="0" algn="just">
                        <a:spcBef>
                          <a:spcPts val="0"/>
                        </a:spcBef>
                        <a:spcAft>
                          <a:spcPts val="0"/>
                        </a:spcAft>
                      </a:pPr>
                      <a:r>
                        <a:rPr lang="en-US" sz="1400">
                          <a:latin typeface="Times New Roman"/>
                          <a:ea typeface="Times New Roman"/>
                        </a:rPr>
                        <a:t>10 Vital to all</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a:latin typeface="Times New Roman"/>
                          <a:ea typeface="Times New Roman"/>
                        </a:rPr>
                        <a:t>10 Never Seen</a:t>
                      </a:r>
                      <a:endParaRPr lang="en-US" sz="1600">
                        <a:latin typeface="Times New Roman"/>
                        <a:ea typeface="Times New Roman"/>
                      </a:endParaRPr>
                    </a:p>
                    <a:p>
                      <a:pPr marL="0" marR="0" algn="just">
                        <a:spcBef>
                          <a:spcPts val="0"/>
                        </a:spcBef>
                        <a:spcAft>
                          <a:spcPts val="0"/>
                        </a:spcAft>
                      </a:pPr>
                      <a:r>
                        <a:rPr lang="en-US" sz="1400">
                          <a:latin typeface="Times New Roman"/>
                          <a:ea typeface="Times New Roman"/>
                        </a:rPr>
                        <a:t> 4 No Consensus</a:t>
                      </a:r>
                      <a:endParaRPr lang="en-US" sz="1600">
                        <a:latin typeface="Times New Roman"/>
                        <a:ea typeface="Times New Roman"/>
                      </a:endParaRPr>
                    </a:p>
                    <a:p>
                      <a:pPr marL="0" marR="0" algn="just">
                        <a:spcBef>
                          <a:spcPts val="0"/>
                        </a:spcBef>
                        <a:spcAft>
                          <a:spcPts val="0"/>
                        </a:spcAft>
                      </a:pPr>
                      <a:r>
                        <a:rPr lang="en-US" sz="1400">
                          <a:latin typeface="Times New Roman"/>
                          <a:ea typeface="Times New Roman"/>
                        </a:rPr>
                        <a:t>19 Competing Definitions</a:t>
                      </a:r>
                      <a:endParaRPr lang="en-US" sz="1600">
                        <a:latin typeface="Times New Roman"/>
                        <a:ea typeface="Times New Roman"/>
                      </a:endParaRPr>
                    </a:p>
                    <a:p>
                      <a:pPr marL="0" marR="0" algn="just">
                        <a:spcBef>
                          <a:spcPts val="0"/>
                        </a:spcBef>
                        <a:spcAft>
                          <a:spcPts val="0"/>
                        </a:spcAft>
                      </a:pPr>
                      <a:r>
                        <a:rPr lang="en-US" sz="1400">
                          <a:latin typeface="Times New Roman"/>
                          <a:ea typeface="Times New Roman"/>
                        </a:rPr>
                        <a:t>27 Mine Evolving</a:t>
                      </a:r>
                      <a:endParaRPr lang="en-US" sz="1600">
                        <a:latin typeface="Times New Roman"/>
                        <a:ea typeface="Times New Roman"/>
                      </a:endParaRPr>
                    </a:p>
                    <a:p>
                      <a:pPr marL="0" marR="0" algn="just">
                        <a:spcBef>
                          <a:spcPts val="0"/>
                        </a:spcBef>
                        <a:spcAft>
                          <a:spcPts val="0"/>
                        </a:spcAft>
                      </a:pPr>
                      <a:r>
                        <a:rPr lang="en-US" sz="1400">
                          <a:latin typeface="Times New Roman"/>
                          <a:ea typeface="Times New Roman"/>
                        </a:rPr>
                        <a:t> 0 Well defined consensus</a:t>
                      </a:r>
                      <a:endParaRPr lang="en-US" sz="1600">
                        <a:latin typeface="Times New Roman"/>
                        <a:ea typeface="Times New Roman"/>
                      </a:endParaRPr>
                    </a:p>
                    <a:p>
                      <a:pPr marL="0" marR="0" algn="just">
                        <a:spcBef>
                          <a:spcPts val="0"/>
                        </a:spcBef>
                        <a:spcAft>
                          <a:spcPts val="0"/>
                        </a:spcAft>
                      </a:pPr>
                      <a:r>
                        <a:rPr lang="en-US" sz="1400">
                          <a:latin typeface="Times New Roman"/>
                          <a:ea typeface="Times New Roman"/>
                        </a:rPr>
                        <a:t> 0 Universal Term</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latin typeface="Times New Roman"/>
                          <a:ea typeface="Times New Roman"/>
                        </a:rPr>
                        <a:t> 4 Never Considered</a:t>
                      </a:r>
                      <a:endParaRPr lang="en-US" sz="1600" dirty="0">
                        <a:latin typeface="Times New Roman"/>
                        <a:ea typeface="Times New Roman"/>
                      </a:endParaRPr>
                    </a:p>
                    <a:p>
                      <a:pPr marL="0" marR="0" algn="just">
                        <a:spcBef>
                          <a:spcPts val="0"/>
                        </a:spcBef>
                        <a:spcAft>
                          <a:spcPts val="0"/>
                        </a:spcAft>
                      </a:pPr>
                      <a:r>
                        <a:rPr lang="en-US" sz="1400" dirty="0">
                          <a:latin typeface="Times New Roman"/>
                          <a:ea typeface="Times New Roman"/>
                        </a:rPr>
                        <a:t> 2 Nebulous</a:t>
                      </a:r>
                      <a:endParaRPr lang="en-US" sz="1600" dirty="0">
                        <a:latin typeface="Times New Roman"/>
                        <a:ea typeface="Times New Roman"/>
                      </a:endParaRPr>
                    </a:p>
                    <a:p>
                      <a:pPr marL="0" marR="0" algn="just">
                        <a:spcBef>
                          <a:spcPts val="0"/>
                        </a:spcBef>
                        <a:spcAft>
                          <a:spcPts val="0"/>
                        </a:spcAft>
                      </a:pPr>
                      <a:r>
                        <a:rPr lang="en-US" sz="1400" dirty="0">
                          <a:latin typeface="Times New Roman"/>
                          <a:ea typeface="Times New Roman"/>
                        </a:rPr>
                        <a:t>23 Open to new</a:t>
                      </a:r>
                      <a:endParaRPr lang="en-US" sz="1600" dirty="0">
                        <a:latin typeface="Times New Roman"/>
                        <a:ea typeface="Times New Roman"/>
                      </a:endParaRPr>
                    </a:p>
                    <a:p>
                      <a:pPr marL="0" marR="0" algn="just">
                        <a:spcBef>
                          <a:spcPts val="0"/>
                        </a:spcBef>
                        <a:spcAft>
                          <a:spcPts val="0"/>
                        </a:spcAft>
                      </a:pPr>
                      <a:r>
                        <a:rPr lang="en-US" sz="1400" dirty="0">
                          <a:latin typeface="Times New Roman"/>
                          <a:ea typeface="Times New Roman"/>
                        </a:rPr>
                        <a:t>11 Will Adopt Others</a:t>
                      </a:r>
                      <a:endParaRPr lang="en-US" sz="1600" dirty="0">
                        <a:latin typeface="Times New Roman"/>
                        <a:ea typeface="Times New Roman"/>
                      </a:endParaRPr>
                    </a:p>
                    <a:p>
                      <a:pPr marL="0" marR="0" algn="just">
                        <a:spcBef>
                          <a:spcPts val="0"/>
                        </a:spcBef>
                        <a:spcAft>
                          <a:spcPts val="0"/>
                        </a:spcAft>
                      </a:pPr>
                      <a:r>
                        <a:rPr lang="en-US" sz="1400" dirty="0">
                          <a:latin typeface="Times New Roman"/>
                          <a:ea typeface="Times New Roman"/>
                        </a:rPr>
                        <a:t>20 Comfortable with mine</a:t>
                      </a:r>
                      <a:endParaRPr lang="en-US" sz="1600" dirty="0">
                        <a:latin typeface="Times New Roman"/>
                        <a:ea typeface="Times New Roman"/>
                      </a:endParaRPr>
                    </a:p>
                    <a:p>
                      <a:pPr marL="0" marR="0" algn="just">
                        <a:spcBef>
                          <a:spcPts val="0"/>
                        </a:spcBef>
                        <a:spcAft>
                          <a:spcPts val="0"/>
                        </a:spcAft>
                      </a:pPr>
                      <a:r>
                        <a:rPr lang="en-US" sz="1400" dirty="0">
                          <a:latin typeface="Times New Roman"/>
                          <a:ea typeface="Times New Roman"/>
                        </a:rPr>
                        <a:t> 0 Committed to mine</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TotalTime>
  <Words>963</Words>
  <Application>Microsoft Office PowerPoint</Application>
  <PresentationFormat>On-screen Show (16:9)</PresentationFormat>
  <Paragraphs>147</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Inculcating Metacognition and Critical Thinking:  Standards for Implementing Virtual Humans</vt:lpstr>
      <vt:lpstr>Major Theses</vt:lpstr>
      <vt:lpstr>Background</vt:lpstr>
      <vt:lpstr>Critical Thinking</vt:lpstr>
      <vt:lpstr>Metacognition</vt:lpstr>
      <vt:lpstr>Natural Language Processing</vt:lpstr>
      <vt:lpstr>Definitions</vt:lpstr>
      <vt:lpstr>Polling the DoD</vt:lpstr>
      <vt:lpstr>Early Preliminary Results</vt:lpstr>
      <vt:lpstr>Current Pedagogies</vt:lpstr>
      <vt:lpstr>State of the Virtual Computer Agent Art</vt:lpstr>
      <vt:lpstr>Emerging Technologies</vt:lpstr>
      <vt:lpstr>Ongoing Research</vt:lpstr>
      <vt:lpstr>Preliminary Results</vt:lpstr>
      <vt:lpstr>Metrics</vt:lpstr>
      <vt:lpstr>Implementing a Practicable Methodology</vt:lpstr>
      <vt:lpstr>Benefits of Approach</vt:lpstr>
      <vt:lpstr>Acknowledgements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jlaudone</dc:creator>
  <cp:lastModifiedBy>DMD</cp:lastModifiedBy>
  <cp:revision>94</cp:revision>
  <dcterms:created xsi:type="dcterms:W3CDTF">2010-03-08T13:56:26Z</dcterms:created>
  <dcterms:modified xsi:type="dcterms:W3CDTF">2021-01-26T04:43:13Z</dcterms:modified>
</cp:coreProperties>
</file>